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2" r:id="rId2"/>
    <p:sldId id="256" r:id="rId3"/>
    <p:sldId id="264" r:id="rId4"/>
    <p:sldId id="257" r:id="rId5"/>
    <p:sldId id="265" r:id="rId6"/>
    <p:sldId id="266" r:id="rId7"/>
    <p:sldId id="267" r:id="rId8"/>
    <p:sldId id="258" r:id="rId9"/>
    <p:sldId id="268" r:id="rId10"/>
    <p:sldId id="269" r:id="rId11"/>
    <p:sldId id="273" r:id="rId12"/>
    <p:sldId id="270" r:id="rId13"/>
    <p:sldId id="271" r:id="rId14"/>
    <p:sldId id="272" r:id="rId15"/>
    <p:sldId id="274" r:id="rId16"/>
    <p:sldId id="275" r:id="rId17"/>
    <p:sldId id="276" r:id="rId18"/>
    <p:sldId id="277"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07"/>
    <p:restoredTop sz="96104"/>
  </p:normalViewPr>
  <p:slideViewPr>
    <p:cSldViewPr snapToGrid="0" snapToObjects="1">
      <p:cViewPr varScale="1">
        <p:scale>
          <a:sx n="120" d="100"/>
          <a:sy n="120" d="100"/>
        </p:scale>
        <p:origin x="1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97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rot="16200000">
            <a:off x="2601886" y="-77935"/>
            <a:ext cx="3940230" cy="78867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192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6638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3500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5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36861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24834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CAE3D9-9F2F-854E-8439-5C5F4192FE21}" type="datetimeFigureOut">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18787-28A5-4949-9100-8F3A3E29A4A1}" type="slidenum">
              <a:rPr lang="en-US" smtClean="0"/>
              <a:t>‹#›</a:t>
            </a:fld>
            <a:endParaRPr lang="en-US"/>
          </a:p>
        </p:txBody>
      </p:sp>
    </p:spTree>
    <p:extLst>
      <p:ext uri="{BB962C8B-B14F-4D97-AF65-F5344CB8AC3E}">
        <p14:creationId xmlns:p14="http://schemas.microsoft.com/office/powerpoint/2010/main" val="78288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divid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13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divider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57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ext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4067-E5B1-E543-AE40-543C1711B1B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266FBC05-1109-D742-9A34-2017C4389345}"/>
              </a:ext>
            </a:extLst>
          </p:cNvPr>
          <p:cNvSpPr>
            <a:spLocks noGrp="1"/>
          </p:cNvSpPr>
          <p:nvPr>
            <p:ph type="body" sz="quarter" idx="10"/>
          </p:nvPr>
        </p:nvSpPr>
        <p:spPr>
          <a:xfrm>
            <a:off x="628650" y="1866900"/>
            <a:ext cx="7886700" cy="35861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176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3825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0355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CAE3D9-9F2F-854E-8439-5C5F4192FE21}" type="datetimeFigureOut">
              <a:rPr lang="en-US" smtClean="0"/>
              <a:t>6/11/20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18787-28A5-4949-9100-8F3A3E29A4A1}" type="slidenum">
              <a:rPr lang="en-US" smtClean="0"/>
              <a:t>‹#›</a:t>
            </a:fld>
            <a:endParaRPr lang="en-US"/>
          </a:p>
        </p:txBody>
      </p:sp>
    </p:spTree>
    <p:extLst>
      <p:ext uri="{BB962C8B-B14F-4D97-AF65-F5344CB8AC3E}">
        <p14:creationId xmlns:p14="http://schemas.microsoft.com/office/powerpoint/2010/main" val="222103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093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7393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4655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AE3D9-9F2F-854E-8439-5C5F4192FE21}" type="datetimeFigureOut">
              <a:rPr lang="en-US" smtClean="0"/>
              <a:t>6/11/20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18787-28A5-4949-9100-8F3A3E29A4A1}" type="slidenum">
              <a:rPr lang="en-US" smtClean="0"/>
              <a:t>‹#›</a:t>
            </a:fld>
            <a:endParaRPr lang="en-US"/>
          </a:p>
        </p:txBody>
      </p:sp>
    </p:spTree>
    <p:extLst>
      <p:ext uri="{BB962C8B-B14F-4D97-AF65-F5344CB8AC3E}">
        <p14:creationId xmlns:p14="http://schemas.microsoft.com/office/powerpoint/2010/main" val="1058255460"/>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3" r:id="rId4"/>
    <p:sldLayoutId id="2147483667" r:id="rId5"/>
    <p:sldLayoutId id="2147483672" r:id="rId6"/>
    <p:sldLayoutId id="2147483674" r:id="rId7"/>
    <p:sldLayoutId id="2147483668" r:id="rId8"/>
    <p:sldLayoutId id="2147483673"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CG Omega" panose="020B05020505080203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G Omega" panose="020B05020505080203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G Omega" panose="020B05020505080203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G Omega" panose="020B05020505080203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G Omega" panose="020B05020505080203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G Omega" panose="020B05020505080203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67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9414-17C5-A943-AD3E-1BE942CF5986}"/>
              </a:ext>
            </a:extLst>
          </p:cNvPr>
          <p:cNvSpPr>
            <a:spLocks noGrp="1"/>
          </p:cNvSpPr>
          <p:nvPr>
            <p:ph type="title"/>
          </p:nvPr>
        </p:nvSpPr>
        <p:spPr>
          <a:xfrm>
            <a:off x="623888" y="1384619"/>
            <a:ext cx="7886700" cy="2852737"/>
          </a:xfrm>
        </p:spPr>
        <p:txBody>
          <a:bodyPr>
            <a:normAutofit fontScale="90000"/>
          </a:bodyPr>
          <a:lstStyle/>
          <a:p>
            <a:r>
              <a:rPr lang="en-US" dirty="0"/>
              <a:t>What Would Be the Most Important Strategic Goals for AIIAS?</a:t>
            </a:r>
          </a:p>
        </p:txBody>
      </p:sp>
      <p:sp>
        <p:nvSpPr>
          <p:cNvPr id="3" name="Text Placeholder 2">
            <a:extLst>
              <a:ext uri="{FF2B5EF4-FFF2-40B4-BE49-F238E27FC236}">
                <a16:creationId xmlns:a16="http://schemas.microsoft.com/office/drawing/2014/main" id="{659BBEB0-D4C1-2043-B0B8-5E9DAE106B17}"/>
              </a:ext>
            </a:extLst>
          </p:cNvPr>
          <p:cNvSpPr>
            <a:spLocks noGrp="1"/>
          </p:cNvSpPr>
          <p:nvPr>
            <p:ph type="body" idx="1"/>
          </p:nvPr>
        </p:nvSpPr>
        <p:spPr>
          <a:xfrm>
            <a:off x="623888" y="4406584"/>
            <a:ext cx="7886700" cy="1500187"/>
          </a:xfrm>
        </p:spPr>
        <p:txBody>
          <a:bodyPr/>
          <a:lstStyle/>
          <a:p>
            <a:pPr marL="342900" indent="-342900">
              <a:buFont typeface="Arial" panose="020B0604020202020204" pitchFamily="34" charset="0"/>
              <a:buChar char="•"/>
            </a:pPr>
            <a:r>
              <a:rPr lang="en-US" dirty="0"/>
              <a:t>Strategic, not Operational</a:t>
            </a:r>
          </a:p>
          <a:p>
            <a:pPr marL="342900" indent="-342900">
              <a:buFont typeface="Arial" panose="020B0604020202020204" pitchFamily="34" charset="0"/>
              <a:buChar char="•"/>
            </a:pPr>
            <a:r>
              <a:rPr lang="en-US" dirty="0"/>
              <a:t>How do we measure success?</a:t>
            </a:r>
          </a:p>
        </p:txBody>
      </p:sp>
    </p:spTree>
    <p:extLst>
      <p:ext uri="{BB962C8B-B14F-4D97-AF65-F5344CB8AC3E}">
        <p14:creationId xmlns:p14="http://schemas.microsoft.com/office/powerpoint/2010/main" val="233257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1306-D5A7-464A-8749-D20FC1EB02F6}"/>
              </a:ext>
            </a:extLst>
          </p:cNvPr>
          <p:cNvSpPr>
            <a:spLocks noGrp="1"/>
          </p:cNvSpPr>
          <p:nvPr>
            <p:ph type="title"/>
          </p:nvPr>
        </p:nvSpPr>
        <p:spPr>
          <a:xfrm>
            <a:off x="120650" y="178384"/>
            <a:ext cx="7886700" cy="1325563"/>
          </a:xfrm>
        </p:spPr>
        <p:txBody>
          <a:bodyPr/>
          <a:lstStyle/>
          <a:p>
            <a:r>
              <a:rPr lang="en-US" dirty="0"/>
              <a:t>Articulation with “I Will Go”</a:t>
            </a:r>
          </a:p>
        </p:txBody>
      </p:sp>
      <p:pic>
        <p:nvPicPr>
          <p:cNvPr id="3" name="Picture 2">
            <a:extLst>
              <a:ext uri="{FF2B5EF4-FFF2-40B4-BE49-F238E27FC236}">
                <a16:creationId xmlns:a16="http://schemas.microsoft.com/office/drawing/2014/main" id="{705AC8B7-A1B3-F746-8AF9-31D162CC0AD5}"/>
              </a:ext>
            </a:extLst>
          </p:cNvPr>
          <p:cNvPicPr>
            <a:picLocks noChangeAspect="1"/>
          </p:cNvPicPr>
          <p:nvPr/>
        </p:nvPicPr>
        <p:blipFill>
          <a:blip r:embed="rId2"/>
          <a:stretch>
            <a:fillRect/>
          </a:stretch>
        </p:blipFill>
        <p:spPr>
          <a:xfrm>
            <a:off x="0" y="1503947"/>
            <a:ext cx="9144000" cy="3850105"/>
          </a:xfrm>
          <a:prstGeom prst="rect">
            <a:avLst/>
          </a:prstGeom>
        </p:spPr>
      </p:pic>
      <p:sp>
        <p:nvSpPr>
          <p:cNvPr id="4" name="TextBox 3">
            <a:extLst>
              <a:ext uri="{FF2B5EF4-FFF2-40B4-BE49-F238E27FC236}">
                <a16:creationId xmlns:a16="http://schemas.microsoft.com/office/drawing/2014/main" id="{7C6D7760-46C4-3149-975E-596F648560BC}"/>
              </a:ext>
            </a:extLst>
          </p:cNvPr>
          <p:cNvSpPr txBox="1"/>
          <p:nvPr/>
        </p:nvSpPr>
        <p:spPr>
          <a:xfrm>
            <a:off x="3434080" y="5435600"/>
            <a:ext cx="1629036" cy="369332"/>
          </a:xfrm>
          <a:prstGeom prst="rect">
            <a:avLst/>
          </a:prstGeom>
          <a:noFill/>
        </p:spPr>
        <p:txBody>
          <a:bodyPr wrap="none" rtlCol="0">
            <a:spAutoFit/>
          </a:bodyPr>
          <a:lstStyle/>
          <a:p>
            <a:r>
              <a:rPr lang="en-US" dirty="0"/>
              <a:t>iwillgo2020.org</a:t>
            </a:r>
          </a:p>
        </p:txBody>
      </p:sp>
    </p:spTree>
    <p:extLst>
      <p:ext uri="{BB962C8B-B14F-4D97-AF65-F5344CB8AC3E}">
        <p14:creationId xmlns:p14="http://schemas.microsoft.com/office/powerpoint/2010/main" val="256411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DB8D-F2F9-9646-BD1E-823BA63AB3D5}"/>
              </a:ext>
            </a:extLst>
          </p:cNvPr>
          <p:cNvSpPr>
            <a:spLocks noGrp="1"/>
          </p:cNvSpPr>
          <p:nvPr>
            <p:ph type="title"/>
          </p:nvPr>
        </p:nvSpPr>
        <p:spPr>
          <a:xfrm>
            <a:off x="628650" y="174941"/>
            <a:ext cx="7886700" cy="1277939"/>
          </a:xfrm>
        </p:spPr>
        <p:txBody>
          <a:bodyPr/>
          <a:lstStyle/>
          <a:p>
            <a:r>
              <a:rPr lang="en-US" dirty="0"/>
              <a:t>Proposal: Five Themes, Six Goals</a:t>
            </a:r>
          </a:p>
        </p:txBody>
      </p:sp>
      <p:sp>
        <p:nvSpPr>
          <p:cNvPr id="3" name="Content Placeholder 2">
            <a:extLst>
              <a:ext uri="{FF2B5EF4-FFF2-40B4-BE49-F238E27FC236}">
                <a16:creationId xmlns:a16="http://schemas.microsoft.com/office/drawing/2014/main" id="{EEBA3D29-32AF-944C-928E-B0B0445E69CB}"/>
              </a:ext>
            </a:extLst>
          </p:cNvPr>
          <p:cNvSpPr>
            <a:spLocks noGrp="1"/>
          </p:cNvSpPr>
          <p:nvPr>
            <p:ph idx="1"/>
          </p:nvPr>
        </p:nvSpPr>
        <p:spPr>
          <a:xfrm>
            <a:off x="365760" y="1256664"/>
            <a:ext cx="8260080" cy="4544696"/>
          </a:xfrm>
        </p:spPr>
        <p:txBody>
          <a:bodyPr>
            <a:normAutofit fontScale="77500" lnSpcReduction="20000"/>
          </a:bodyPr>
          <a:lstStyle/>
          <a:p>
            <a:pPr>
              <a:lnSpc>
                <a:spcPct val="120000"/>
              </a:lnSpc>
            </a:pPr>
            <a:r>
              <a:rPr lang="en-US" sz="3600" b="1" dirty="0"/>
              <a:t>Theme 1: </a:t>
            </a:r>
            <a:r>
              <a:rPr lang="en-US" sz="3600" b="1" dirty="0">
                <a:solidFill>
                  <a:srgbClr val="0070C0"/>
                </a:solidFill>
              </a:rPr>
              <a:t>Excellence in Research, Innovation, and Creativity </a:t>
            </a:r>
          </a:p>
          <a:p>
            <a:pPr lvl="1">
              <a:lnSpc>
                <a:spcPct val="120000"/>
              </a:lnSpc>
            </a:pPr>
            <a:r>
              <a:rPr lang="en-US" sz="2600" b="1" dirty="0"/>
              <a:t>Goal 1.1:</a:t>
            </a:r>
            <a:r>
              <a:rPr lang="en-US" sz="2600" dirty="0"/>
              <a:t> Develop unique strengths and opportunities in innovation that focuses on </a:t>
            </a:r>
            <a:r>
              <a:rPr lang="en-US" sz="2600" dirty="0">
                <a:solidFill>
                  <a:srgbClr val="0070C0"/>
                </a:solidFill>
              </a:rPr>
              <a:t>research that is relevant, through close collaboration with the church, industry and other stakeholders</a:t>
            </a:r>
            <a:r>
              <a:rPr lang="en-US" sz="2600" dirty="0"/>
              <a:t>.  </a:t>
            </a:r>
          </a:p>
          <a:p>
            <a:pPr lvl="2">
              <a:lnSpc>
                <a:spcPct val="120000"/>
              </a:lnSpc>
            </a:pPr>
            <a:r>
              <a:rPr lang="en-US" i="1" dirty="0"/>
              <a:t>IWG-KPI 4.1 Mission initiatives in the 10/40 Window and large urban areas receive assistance from institutions elsewhere in the world</a:t>
            </a:r>
            <a:endParaRPr lang="en-US" dirty="0"/>
          </a:p>
          <a:p>
            <a:pPr marL="0" indent="0">
              <a:lnSpc>
                <a:spcPct val="120000"/>
              </a:lnSpc>
              <a:buNone/>
            </a:pPr>
            <a:endParaRPr lang="en-US" dirty="0"/>
          </a:p>
          <a:p>
            <a:pPr lvl="1">
              <a:lnSpc>
                <a:spcPct val="120000"/>
              </a:lnSpc>
            </a:pPr>
            <a:r>
              <a:rPr lang="en-US" sz="2300" b="1" i="1" dirty="0"/>
              <a:t>Assessment measures:</a:t>
            </a:r>
            <a:r>
              <a:rPr lang="en-US" sz="2300" dirty="0"/>
              <a:t> (Examples) Publication on web of faculty research, tracking increase of Level 4 publications and presentations, tracking of fit with missional initiatives; increase number of research projects that are sponsored by church and industry by 1 per year.</a:t>
            </a:r>
          </a:p>
        </p:txBody>
      </p:sp>
    </p:spTree>
    <p:extLst>
      <p:ext uri="{BB962C8B-B14F-4D97-AF65-F5344CB8AC3E}">
        <p14:creationId xmlns:p14="http://schemas.microsoft.com/office/powerpoint/2010/main" val="126360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DB8D-F2F9-9646-BD1E-823BA63AB3D5}"/>
              </a:ext>
            </a:extLst>
          </p:cNvPr>
          <p:cNvSpPr>
            <a:spLocks noGrp="1"/>
          </p:cNvSpPr>
          <p:nvPr>
            <p:ph type="title"/>
          </p:nvPr>
        </p:nvSpPr>
        <p:spPr>
          <a:xfrm>
            <a:off x="628650" y="174941"/>
            <a:ext cx="7886700" cy="1132523"/>
          </a:xfrm>
        </p:spPr>
        <p:txBody>
          <a:bodyPr/>
          <a:lstStyle/>
          <a:p>
            <a:r>
              <a:rPr lang="en-US" dirty="0"/>
              <a:t>Proposal: Five Themes, Six Goals</a:t>
            </a:r>
          </a:p>
        </p:txBody>
      </p:sp>
      <p:sp>
        <p:nvSpPr>
          <p:cNvPr id="3" name="Content Placeholder 2">
            <a:extLst>
              <a:ext uri="{FF2B5EF4-FFF2-40B4-BE49-F238E27FC236}">
                <a16:creationId xmlns:a16="http://schemas.microsoft.com/office/drawing/2014/main" id="{EEBA3D29-32AF-944C-928E-B0B0445E69CB}"/>
              </a:ext>
            </a:extLst>
          </p:cNvPr>
          <p:cNvSpPr>
            <a:spLocks noGrp="1"/>
          </p:cNvSpPr>
          <p:nvPr>
            <p:ph idx="1"/>
          </p:nvPr>
        </p:nvSpPr>
        <p:spPr>
          <a:xfrm>
            <a:off x="335280" y="1307464"/>
            <a:ext cx="8341360" cy="4351655"/>
          </a:xfrm>
        </p:spPr>
        <p:txBody>
          <a:bodyPr>
            <a:normAutofit/>
          </a:bodyPr>
          <a:lstStyle/>
          <a:p>
            <a:pPr>
              <a:lnSpc>
                <a:spcPct val="100000"/>
              </a:lnSpc>
            </a:pPr>
            <a:r>
              <a:rPr lang="en-US" b="1" dirty="0"/>
              <a:t>Theme 2: </a:t>
            </a:r>
            <a:r>
              <a:rPr lang="en-US" b="1" dirty="0">
                <a:solidFill>
                  <a:srgbClr val="0070C0"/>
                </a:solidFill>
              </a:rPr>
              <a:t>Provide Strong Academic Programming </a:t>
            </a:r>
            <a:endParaRPr lang="en-US" dirty="0">
              <a:solidFill>
                <a:srgbClr val="0070C0"/>
              </a:solidFill>
            </a:endParaRPr>
          </a:p>
          <a:p>
            <a:pPr lvl="1">
              <a:lnSpc>
                <a:spcPct val="100000"/>
              </a:lnSpc>
            </a:pPr>
            <a:r>
              <a:rPr lang="en-US" sz="2000" b="1" dirty="0"/>
              <a:t>Goal 2.1:</a:t>
            </a:r>
            <a:r>
              <a:rPr lang="en-US" sz="2000" dirty="0"/>
              <a:t> Provide </a:t>
            </a:r>
            <a:r>
              <a:rPr lang="en-US" sz="2000" dirty="0">
                <a:solidFill>
                  <a:srgbClr val="0070C0"/>
                </a:solidFill>
              </a:rPr>
              <a:t>strong technological skills development </a:t>
            </a:r>
            <a:r>
              <a:rPr lang="en-US" sz="2000" dirty="0"/>
              <a:t>in academic programs, and in practical professional development of AIIAS members and constituency. </a:t>
            </a:r>
          </a:p>
          <a:p>
            <a:pPr lvl="2">
              <a:lnSpc>
                <a:spcPct val="100000"/>
              </a:lnSpc>
            </a:pPr>
            <a:r>
              <a:rPr lang="en-US" sz="1600" i="1" dirty="0"/>
              <a:t>IWG-KPI 9.5 The General Conference has, and its entities are working toward, an integrated media plan that maximizes the potential of technology</a:t>
            </a:r>
            <a:endParaRPr lang="en-US" sz="1600" dirty="0"/>
          </a:p>
          <a:p>
            <a:pPr marL="0" indent="0">
              <a:lnSpc>
                <a:spcPct val="100000"/>
              </a:lnSpc>
              <a:buNone/>
            </a:pPr>
            <a:r>
              <a:rPr lang="en-US" dirty="0"/>
              <a:t> </a:t>
            </a:r>
          </a:p>
          <a:p>
            <a:pPr lvl="1">
              <a:lnSpc>
                <a:spcPct val="100000"/>
              </a:lnSpc>
            </a:pPr>
            <a:r>
              <a:rPr lang="en-US" sz="1800" b="1" i="1" dirty="0"/>
              <a:t>Assessment measures</a:t>
            </a:r>
            <a:r>
              <a:rPr lang="en-US" sz="1800" dirty="0"/>
              <a:t>: (Examples) X% of faculty teaching online with support training from AIIAS Online for best practice teaching; X% of faculty earn a certificate that has been developed for set of standard instructional technological skills, working through levels of growth.</a:t>
            </a:r>
          </a:p>
        </p:txBody>
      </p:sp>
    </p:spTree>
    <p:extLst>
      <p:ext uri="{BB962C8B-B14F-4D97-AF65-F5344CB8AC3E}">
        <p14:creationId xmlns:p14="http://schemas.microsoft.com/office/powerpoint/2010/main" val="14172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DB8D-F2F9-9646-BD1E-823BA63AB3D5}"/>
              </a:ext>
            </a:extLst>
          </p:cNvPr>
          <p:cNvSpPr>
            <a:spLocks noGrp="1"/>
          </p:cNvSpPr>
          <p:nvPr>
            <p:ph type="title"/>
          </p:nvPr>
        </p:nvSpPr>
        <p:spPr>
          <a:xfrm>
            <a:off x="628650" y="174941"/>
            <a:ext cx="7886700" cy="617539"/>
          </a:xfrm>
        </p:spPr>
        <p:txBody>
          <a:bodyPr>
            <a:normAutofit fontScale="90000"/>
          </a:bodyPr>
          <a:lstStyle/>
          <a:p>
            <a:r>
              <a:rPr lang="en-US" dirty="0"/>
              <a:t>Proposal: Five Themes, Six Goals</a:t>
            </a:r>
          </a:p>
        </p:txBody>
      </p:sp>
      <p:sp>
        <p:nvSpPr>
          <p:cNvPr id="3" name="Content Placeholder 2">
            <a:extLst>
              <a:ext uri="{FF2B5EF4-FFF2-40B4-BE49-F238E27FC236}">
                <a16:creationId xmlns:a16="http://schemas.microsoft.com/office/drawing/2014/main" id="{EEBA3D29-32AF-944C-928E-B0B0445E69CB}"/>
              </a:ext>
            </a:extLst>
          </p:cNvPr>
          <p:cNvSpPr>
            <a:spLocks noGrp="1"/>
          </p:cNvSpPr>
          <p:nvPr>
            <p:ph idx="1"/>
          </p:nvPr>
        </p:nvSpPr>
        <p:spPr>
          <a:xfrm>
            <a:off x="182880" y="792480"/>
            <a:ext cx="8778240" cy="5496560"/>
          </a:xfrm>
        </p:spPr>
        <p:txBody>
          <a:bodyPr>
            <a:normAutofit fontScale="32500" lnSpcReduction="20000"/>
          </a:bodyPr>
          <a:lstStyle/>
          <a:p>
            <a:pPr>
              <a:lnSpc>
                <a:spcPct val="120000"/>
              </a:lnSpc>
            </a:pPr>
            <a:r>
              <a:rPr lang="en-US" sz="5900" b="1" dirty="0"/>
              <a:t>Theme 2: </a:t>
            </a:r>
            <a:r>
              <a:rPr lang="en-US" sz="5900" b="1" dirty="0">
                <a:solidFill>
                  <a:srgbClr val="0070C0"/>
                </a:solidFill>
              </a:rPr>
              <a:t>Provide Strong Academic Programming </a:t>
            </a:r>
            <a:endParaRPr lang="en-US" sz="5900" dirty="0">
              <a:solidFill>
                <a:srgbClr val="0070C0"/>
              </a:solidFill>
            </a:endParaRPr>
          </a:p>
          <a:p>
            <a:pPr lvl="1">
              <a:lnSpc>
                <a:spcPct val="120000"/>
              </a:lnSpc>
            </a:pPr>
            <a:r>
              <a:rPr lang="en-US" sz="4500" b="1" dirty="0"/>
              <a:t>Goal 2.2:</a:t>
            </a:r>
            <a:r>
              <a:rPr lang="en-US" sz="4500" dirty="0"/>
              <a:t> Increase </a:t>
            </a:r>
            <a:r>
              <a:rPr lang="en-US" sz="4500" dirty="0">
                <a:solidFill>
                  <a:srgbClr val="0070C0"/>
                </a:solidFill>
              </a:rPr>
              <a:t>access to the AIIAS educational experience</a:t>
            </a:r>
            <a:r>
              <a:rPr lang="en-US" sz="4500" dirty="0"/>
              <a:t>. Access could be through such strategies as DLC programs, cohorts, creative scheduling, online degree options, short-term academic experiences, and student and faculty exchange programs </a:t>
            </a:r>
          </a:p>
          <a:p>
            <a:pPr lvl="2">
              <a:lnSpc>
                <a:spcPct val="120000"/>
              </a:lnSpc>
            </a:pPr>
            <a:r>
              <a:rPr lang="en-US" sz="4300" i="1" dirty="0"/>
              <a:t>IWG-KPI 4.2 Adventist tertiary institutions increase the proportion of missiologists teaching mission, all of whom are faithful to biblical missional principles, Adventist educated, and endorsed by IBMTE</a:t>
            </a:r>
          </a:p>
          <a:p>
            <a:pPr lvl="2">
              <a:lnSpc>
                <a:spcPct val="120000"/>
              </a:lnSpc>
            </a:pPr>
            <a:r>
              <a:rPr lang="en-US" sz="4300" i="1" dirty="0"/>
              <a:t>IWG Objective 8: To strengthen the discipleship role of pastors, teachers, and other frontline workers and provide them with regular growth opportunities</a:t>
            </a:r>
          </a:p>
          <a:p>
            <a:pPr lvl="2">
              <a:lnSpc>
                <a:spcPct val="120000"/>
              </a:lnSpc>
            </a:pPr>
            <a:r>
              <a:rPr lang="en-US" sz="4300" i="1" dirty="0"/>
              <a:t>KPI 8.1 Evidence that most pastors and teachers feel supported by church members and by conference administrators, continue to feel called to ministry, and are engaging in continuing education and development</a:t>
            </a:r>
          </a:p>
          <a:p>
            <a:pPr lvl="2">
              <a:lnSpc>
                <a:spcPct val="120000"/>
              </a:lnSpc>
            </a:pPr>
            <a:r>
              <a:rPr lang="en-US" sz="4300" i="1" dirty="0"/>
              <a:t>KPI 8.2 Pastors with limited Seventh-day Adventist education are working to complete course work necessary to meet their local BMTE requirements</a:t>
            </a:r>
          </a:p>
          <a:p>
            <a:pPr lvl="2">
              <a:lnSpc>
                <a:spcPct val="120000"/>
              </a:lnSpc>
            </a:pPr>
            <a:r>
              <a:rPr lang="en-US" sz="4300" i="1" dirty="0"/>
              <a:t>KPI 8.3 Opportunities are given to frontline workers to deepen their passion for and broaden their experience of mission</a:t>
            </a:r>
            <a:endParaRPr lang="en-US" sz="4300" dirty="0"/>
          </a:p>
          <a:p>
            <a:pPr>
              <a:lnSpc>
                <a:spcPct val="120000"/>
              </a:lnSpc>
            </a:pPr>
            <a:r>
              <a:rPr lang="en-US" sz="4900" b="1" i="1" dirty="0"/>
              <a:t>Assessment measures:</a:t>
            </a:r>
            <a:r>
              <a:rPr lang="en-US" sz="4900" dirty="0"/>
              <a:t> (Examples) Professional growth seminars (preaching, </a:t>
            </a:r>
            <a:r>
              <a:rPr lang="en-US" sz="4900" dirty="0" err="1"/>
              <a:t>etc</a:t>
            </a:r>
            <a:r>
              <a:rPr lang="en-US" sz="4900" dirty="0"/>
              <a:t>) increase; Faculty and graduate students are providing resources more frequently for professional growth in the field, X number of additional cohorts/DLCs in non-English native languages; additional translated cohorts/DLCs; Increased enrollment in Missiology programs; Inclusion of mission-focused content in all programs…</a:t>
            </a:r>
          </a:p>
        </p:txBody>
      </p:sp>
    </p:spTree>
    <p:extLst>
      <p:ext uri="{BB962C8B-B14F-4D97-AF65-F5344CB8AC3E}">
        <p14:creationId xmlns:p14="http://schemas.microsoft.com/office/powerpoint/2010/main" val="229041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DB8D-F2F9-9646-BD1E-823BA63AB3D5}"/>
              </a:ext>
            </a:extLst>
          </p:cNvPr>
          <p:cNvSpPr>
            <a:spLocks noGrp="1"/>
          </p:cNvSpPr>
          <p:nvPr>
            <p:ph type="title"/>
          </p:nvPr>
        </p:nvSpPr>
        <p:spPr>
          <a:xfrm>
            <a:off x="628650" y="174941"/>
            <a:ext cx="7886700" cy="1132523"/>
          </a:xfrm>
        </p:spPr>
        <p:txBody>
          <a:bodyPr/>
          <a:lstStyle/>
          <a:p>
            <a:r>
              <a:rPr lang="en-US" dirty="0"/>
              <a:t>Proposal: Five Themes, Six Goals</a:t>
            </a:r>
          </a:p>
        </p:txBody>
      </p:sp>
      <p:sp>
        <p:nvSpPr>
          <p:cNvPr id="3" name="Content Placeholder 2">
            <a:extLst>
              <a:ext uri="{FF2B5EF4-FFF2-40B4-BE49-F238E27FC236}">
                <a16:creationId xmlns:a16="http://schemas.microsoft.com/office/drawing/2014/main" id="{EEBA3D29-32AF-944C-928E-B0B0445E69CB}"/>
              </a:ext>
            </a:extLst>
          </p:cNvPr>
          <p:cNvSpPr>
            <a:spLocks noGrp="1"/>
          </p:cNvSpPr>
          <p:nvPr>
            <p:ph idx="1"/>
          </p:nvPr>
        </p:nvSpPr>
        <p:spPr>
          <a:xfrm>
            <a:off x="335280" y="1307464"/>
            <a:ext cx="8341360" cy="4636136"/>
          </a:xfrm>
        </p:spPr>
        <p:txBody>
          <a:bodyPr>
            <a:normAutofit/>
          </a:bodyPr>
          <a:lstStyle/>
          <a:p>
            <a:pPr>
              <a:lnSpc>
                <a:spcPct val="100000"/>
              </a:lnSpc>
            </a:pPr>
            <a:r>
              <a:rPr lang="en-US" b="1" dirty="0"/>
              <a:t>Theme 3: </a:t>
            </a:r>
            <a:r>
              <a:rPr lang="en-US" b="1" dirty="0">
                <a:solidFill>
                  <a:srgbClr val="0070C0"/>
                </a:solidFill>
              </a:rPr>
              <a:t>Service Through Outreach and Community Engagement</a:t>
            </a:r>
            <a:endParaRPr lang="en-US" dirty="0">
              <a:solidFill>
                <a:srgbClr val="0070C0"/>
              </a:solidFill>
            </a:endParaRPr>
          </a:p>
          <a:p>
            <a:pPr lvl="1">
              <a:lnSpc>
                <a:spcPct val="100000"/>
              </a:lnSpc>
            </a:pPr>
            <a:r>
              <a:rPr lang="en-US" sz="2000" b="1" dirty="0"/>
              <a:t>Goal 3.1:</a:t>
            </a:r>
            <a:r>
              <a:rPr lang="en-US" sz="2000" dirty="0"/>
              <a:t> Pursue various avenues for </a:t>
            </a:r>
            <a:r>
              <a:rPr lang="en-US" sz="2000" dirty="0">
                <a:solidFill>
                  <a:srgbClr val="0070C0"/>
                </a:solidFill>
              </a:rPr>
              <a:t>all students and employees to be involved in evangelistic outreach and mission</a:t>
            </a:r>
            <a:r>
              <a:rPr lang="en-US" sz="2000" dirty="0"/>
              <a:t>. </a:t>
            </a:r>
          </a:p>
          <a:p>
            <a:pPr lvl="2">
              <a:lnSpc>
                <a:spcPct val="100000"/>
              </a:lnSpc>
            </a:pPr>
            <a:r>
              <a:rPr lang="en-US" sz="1600" i="1" dirty="0"/>
              <a:t>IWG-KPI 1.1 </a:t>
            </a:r>
            <a:r>
              <a:rPr lang="en-US" sz="1600" b="1" i="1" dirty="0"/>
              <a:t> </a:t>
            </a:r>
            <a:r>
              <a:rPr lang="en-US" sz="1600" i="1" dirty="0"/>
              <a:t>Increased number of church members participating in both personal and public evangelistic outreach initiatives with a goal of Total Member Involvement (TMI)</a:t>
            </a:r>
          </a:p>
          <a:p>
            <a:pPr marL="914400" lvl="2" indent="0">
              <a:lnSpc>
                <a:spcPct val="100000"/>
              </a:lnSpc>
              <a:buNone/>
            </a:pPr>
            <a:endParaRPr lang="en-US" sz="1400" dirty="0"/>
          </a:p>
          <a:p>
            <a:pPr lvl="1">
              <a:lnSpc>
                <a:spcPct val="100000"/>
              </a:lnSpc>
            </a:pPr>
            <a:r>
              <a:rPr lang="en-US" sz="1800" b="1" i="1" dirty="0"/>
              <a:t>Assessment measures:</a:t>
            </a:r>
            <a:r>
              <a:rPr lang="en-US" sz="1800" dirty="0"/>
              <a:t> (Examples) Increase TMI from baseline by [10%] yearly for three years, AIIAS begins producing cocurricular transcripts documenting service/outreach experiences during residence as students. [How do we assess increased contribution in faculty and staff?]</a:t>
            </a:r>
          </a:p>
        </p:txBody>
      </p:sp>
    </p:spTree>
    <p:extLst>
      <p:ext uri="{BB962C8B-B14F-4D97-AF65-F5344CB8AC3E}">
        <p14:creationId xmlns:p14="http://schemas.microsoft.com/office/powerpoint/2010/main" val="62420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DB8D-F2F9-9646-BD1E-823BA63AB3D5}"/>
              </a:ext>
            </a:extLst>
          </p:cNvPr>
          <p:cNvSpPr>
            <a:spLocks noGrp="1"/>
          </p:cNvSpPr>
          <p:nvPr>
            <p:ph type="title"/>
          </p:nvPr>
        </p:nvSpPr>
        <p:spPr>
          <a:xfrm>
            <a:off x="628650" y="174941"/>
            <a:ext cx="7886700" cy="1132523"/>
          </a:xfrm>
        </p:spPr>
        <p:txBody>
          <a:bodyPr/>
          <a:lstStyle/>
          <a:p>
            <a:r>
              <a:rPr lang="en-US" dirty="0"/>
              <a:t>Proposal: Five Themes, Six Goals</a:t>
            </a:r>
          </a:p>
        </p:txBody>
      </p:sp>
      <p:sp>
        <p:nvSpPr>
          <p:cNvPr id="3" name="Content Placeholder 2">
            <a:extLst>
              <a:ext uri="{FF2B5EF4-FFF2-40B4-BE49-F238E27FC236}">
                <a16:creationId xmlns:a16="http://schemas.microsoft.com/office/drawing/2014/main" id="{EEBA3D29-32AF-944C-928E-B0B0445E69CB}"/>
              </a:ext>
            </a:extLst>
          </p:cNvPr>
          <p:cNvSpPr>
            <a:spLocks noGrp="1"/>
          </p:cNvSpPr>
          <p:nvPr>
            <p:ph idx="1"/>
          </p:nvPr>
        </p:nvSpPr>
        <p:spPr>
          <a:xfrm>
            <a:off x="401320" y="1520824"/>
            <a:ext cx="8341360" cy="4636136"/>
          </a:xfrm>
        </p:spPr>
        <p:txBody>
          <a:bodyPr>
            <a:normAutofit/>
          </a:bodyPr>
          <a:lstStyle/>
          <a:p>
            <a:pPr>
              <a:lnSpc>
                <a:spcPct val="100000"/>
              </a:lnSpc>
            </a:pPr>
            <a:r>
              <a:rPr lang="en-US" b="1" dirty="0"/>
              <a:t>Theme 4: </a:t>
            </a:r>
            <a:r>
              <a:rPr lang="en-US" b="1" dirty="0">
                <a:solidFill>
                  <a:srgbClr val="0070C0"/>
                </a:solidFill>
              </a:rPr>
              <a:t>Institutional Integrity and Effectiveness </a:t>
            </a:r>
          </a:p>
          <a:p>
            <a:pPr lvl="1">
              <a:lnSpc>
                <a:spcPct val="100000"/>
              </a:lnSpc>
            </a:pPr>
            <a:r>
              <a:rPr lang="en-US" sz="2000" b="1" dirty="0"/>
              <a:t>Goal 4.1:</a:t>
            </a:r>
            <a:r>
              <a:rPr lang="en-US" sz="2000" dirty="0"/>
              <a:t> Develop a </a:t>
            </a:r>
            <a:r>
              <a:rPr lang="en-US" sz="2000" dirty="0">
                <a:solidFill>
                  <a:srgbClr val="0070C0"/>
                </a:solidFill>
              </a:rPr>
              <a:t>system of institutional effectiveness and accountability</a:t>
            </a:r>
            <a:r>
              <a:rPr lang="en-US" sz="2000" dirty="0"/>
              <a:t>, with an emphasis on data-driven decision-making. </a:t>
            </a:r>
          </a:p>
          <a:p>
            <a:pPr lvl="2">
              <a:lnSpc>
                <a:spcPct val="100000"/>
              </a:lnSpc>
            </a:pPr>
            <a:r>
              <a:rPr lang="en-US" sz="1700" i="1" dirty="0"/>
              <a:t>IWG-KPI 4.3 Each institution reports to its board or governing committee on how it will achieve selected objectives and KPIs of the I Will Go plan </a:t>
            </a:r>
          </a:p>
          <a:p>
            <a:pPr lvl="2">
              <a:lnSpc>
                <a:spcPct val="100000"/>
              </a:lnSpc>
            </a:pPr>
            <a:r>
              <a:rPr lang="en-US" sz="1700" i="1" dirty="0"/>
              <a:t>IWG-KPI 10.3 Evidence that pastors and church leaders demonstrate the highest standards of integrity and ethical behavior in interpersonal relations and finances</a:t>
            </a:r>
          </a:p>
          <a:p>
            <a:pPr marL="914400" lvl="2" indent="0">
              <a:lnSpc>
                <a:spcPct val="100000"/>
              </a:lnSpc>
              <a:buNone/>
            </a:pPr>
            <a:endParaRPr lang="en-US" sz="2400" dirty="0"/>
          </a:p>
          <a:p>
            <a:pPr lvl="1">
              <a:lnSpc>
                <a:spcPct val="100000"/>
              </a:lnSpc>
            </a:pPr>
            <a:r>
              <a:rPr lang="en-US" sz="1800" b="1" i="1" dirty="0"/>
              <a:t>Assessment measures: </a:t>
            </a:r>
            <a:r>
              <a:rPr lang="en-US" sz="1800" dirty="0"/>
              <a:t>(Examples) System is developed for institutional effectiveness/program assessment. Data collection is systematized for reporting and decision-making.</a:t>
            </a:r>
          </a:p>
        </p:txBody>
      </p:sp>
    </p:spTree>
    <p:extLst>
      <p:ext uri="{BB962C8B-B14F-4D97-AF65-F5344CB8AC3E}">
        <p14:creationId xmlns:p14="http://schemas.microsoft.com/office/powerpoint/2010/main" val="23640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DB8D-F2F9-9646-BD1E-823BA63AB3D5}"/>
              </a:ext>
            </a:extLst>
          </p:cNvPr>
          <p:cNvSpPr>
            <a:spLocks noGrp="1"/>
          </p:cNvSpPr>
          <p:nvPr>
            <p:ph type="title"/>
          </p:nvPr>
        </p:nvSpPr>
        <p:spPr>
          <a:xfrm>
            <a:off x="628650" y="174941"/>
            <a:ext cx="7886700" cy="1132523"/>
          </a:xfrm>
        </p:spPr>
        <p:txBody>
          <a:bodyPr/>
          <a:lstStyle/>
          <a:p>
            <a:r>
              <a:rPr lang="en-US" dirty="0"/>
              <a:t>Proposal: Five Themes, Six Goals</a:t>
            </a:r>
          </a:p>
        </p:txBody>
      </p:sp>
      <p:sp>
        <p:nvSpPr>
          <p:cNvPr id="3" name="Content Placeholder 2">
            <a:extLst>
              <a:ext uri="{FF2B5EF4-FFF2-40B4-BE49-F238E27FC236}">
                <a16:creationId xmlns:a16="http://schemas.microsoft.com/office/drawing/2014/main" id="{EEBA3D29-32AF-944C-928E-B0B0445E69CB}"/>
              </a:ext>
            </a:extLst>
          </p:cNvPr>
          <p:cNvSpPr>
            <a:spLocks noGrp="1"/>
          </p:cNvSpPr>
          <p:nvPr>
            <p:ph idx="1"/>
          </p:nvPr>
        </p:nvSpPr>
        <p:spPr>
          <a:xfrm>
            <a:off x="335280" y="1307464"/>
            <a:ext cx="8341360" cy="4636136"/>
          </a:xfrm>
        </p:spPr>
        <p:txBody>
          <a:bodyPr>
            <a:normAutofit/>
          </a:bodyPr>
          <a:lstStyle/>
          <a:p>
            <a:pPr>
              <a:lnSpc>
                <a:spcPct val="100000"/>
              </a:lnSpc>
            </a:pPr>
            <a:r>
              <a:rPr lang="en-US" b="1" dirty="0"/>
              <a:t>Theme 5: </a:t>
            </a:r>
            <a:r>
              <a:rPr lang="en-US" b="1" dirty="0">
                <a:solidFill>
                  <a:srgbClr val="0070C0"/>
                </a:solidFill>
              </a:rPr>
              <a:t>Resilient Financial Base for Campus Operations</a:t>
            </a:r>
          </a:p>
          <a:p>
            <a:pPr lvl="1">
              <a:lnSpc>
                <a:spcPct val="100000"/>
              </a:lnSpc>
            </a:pPr>
            <a:r>
              <a:rPr lang="en-US" sz="2000" b="1" dirty="0"/>
              <a:t>Goal 5.1: </a:t>
            </a:r>
            <a:r>
              <a:rPr lang="en-US" sz="2000" dirty="0">
                <a:solidFill>
                  <a:srgbClr val="0070C0"/>
                </a:solidFill>
              </a:rPr>
              <a:t>Diversify the sources of funding </a:t>
            </a:r>
            <a:r>
              <a:rPr lang="en-US" sz="2000" dirty="0"/>
              <a:t>(e.g. fundraising, endowment, cultivation of sponsorships by divisions, development of DLCs) to help grow new initiatives and fund operations. </a:t>
            </a:r>
          </a:p>
          <a:p>
            <a:pPr lvl="2">
              <a:lnSpc>
                <a:spcPct val="100000"/>
              </a:lnSpc>
            </a:pPr>
            <a:r>
              <a:rPr lang="en-US" sz="1600" i="1" dirty="0"/>
              <a:t>IWG Objective 9: Every organization systematically reviews and aligns resources in light of the worldwide mission priorities.</a:t>
            </a:r>
          </a:p>
          <a:p>
            <a:pPr marL="914400" lvl="2" indent="0">
              <a:lnSpc>
                <a:spcPct val="100000"/>
              </a:lnSpc>
              <a:buNone/>
            </a:pPr>
            <a:endParaRPr lang="en-US" sz="1600" dirty="0"/>
          </a:p>
          <a:p>
            <a:pPr lvl="1">
              <a:lnSpc>
                <a:spcPct val="100000"/>
              </a:lnSpc>
            </a:pPr>
            <a:r>
              <a:rPr lang="en-US" sz="1800" b="1" i="1" dirty="0"/>
              <a:t>Assessment measures: </a:t>
            </a:r>
            <a:r>
              <a:rPr lang="en-US" sz="1800" dirty="0"/>
              <a:t>(Examples)</a:t>
            </a:r>
            <a:r>
              <a:rPr lang="en-US" sz="1800" b="1" i="1" dirty="0"/>
              <a:t> </a:t>
            </a:r>
            <a:r>
              <a:rPr lang="en-US" sz="1800" dirty="0"/>
              <a:t>Add x number of DLCs per year (sponsorships by divisions); Increase sponsored students by X% per year; Increase fundraising for scholarships by X% per year. Begin an annual fund alumni fundraising effort for student scholarship endowment; [provide trust services] </a:t>
            </a:r>
          </a:p>
        </p:txBody>
      </p:sp>
    </p:spTree>
    <p:extLst>
      <p:ext uri="{BB962C8B-B14F-4D97-AF65-F5344CB8AC3E}">
        <p14:creationId xmlns:p14="http://schemas.microsoft.com/office/powerpoint/2010/main" val="42084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DF37-F2DC-8540-9568-54091D07D77A}"/>
              </a:ext>
            </a:extLst>
          </p:cNvPr>
          <p:cNvSpPr>
            <a:spLocks noGrp="1"/>
          </p:cNvSpPr>
          <p:nvPr>
            <p:ph type="title"/>
          </p:nvPr>
        </p:nvSpPr>
        <p:spPr>
          <a:xfrm>
            <a:off x="623888" y="368619"/>
            <a:ext cx="7886700" cy="3740673"/>
          </a:xfrm>
        </p:spPr>
        <p:txBody>
          <a:bodyPr/>
          <a:lstStyle/>
          <a:p>
            <a:r>
              <a:rPr lang="en-US" dirty="0"/>
              <a:t>Comments? Questions? Suggestions?</a:t>
            </a:r>
          </a:p>
        </p:txBody>
      </p:sp>
    </p:spTree>
    <p:extLst>
      <p:ext uri="{BB962C8B-B14F-4D97-AF65-F5344CB8AC3E}">
        <p14:creationId xmlns:p14="http://schemas.microsoft.com/office/powerpoint/2010/main" val="182254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17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E7C8-0565-8F4F-B3EA-D4857F23760E}"/>
              </a:ext>
            </a:extLst>
          </p:cNvPr>
          <p:cNvSpPr>
            <a:spLocks noGrp="1"/>
          </p:cNvSpPr>
          <p:nvPr>
            <p:ph type="ctrTitle"/>
          </p:nvPr>
        </p:nvSpPr>
        <p:spPr/>
        <p:txBody>
          <a:bodyPr>
            <a:normAutofit/>
          </a:bodyPr>
          <a:lstStyle/>
          <a:p>
            <a:r>
              <a:rPr lang="en-US" dirty="0"/>
              <a:t>Strategic Planning for AIIAS:</a:t>
            </a:r>
            <a:br>
              <a:rPr lang="en-US" dirty="0"/>
            </a:br>
            <a:r>
              <a:rPr lang="en-US" sz="4000" dirty="0"/>
              <a:t>A report on progress so far</a:t>
            </a:r>
          </a:p>
        </p:txBody>
      </p:sp>
      <p:sp>
        <p:nvSpPr>
          <p:cNvPr id="3" name="Subtitle 2">
            <a:extLst>
              <a:ext uri="{FF2B5EF4-FFF2-40B4-BE49-F238E27FC236}">
                <a16:creationId xmlns:a16="http://schemas.microsoft.com/office/drawing/2014/main" id="{0783A88F-32E2-654A-A5EB-C94C1B1DA6C0}"/>
              </a:ext>
            </a:extLst>
          </p:cNvPr>
          <p:cNvSpPr>
            <a:spLocks noGrp="1"/>
          </p:cNvSpPr>
          <p:nvPr>
            <p:ph type="subTitle" idx="1"/>
          </p:nvPr>
        </p:nvSpPr>
        <p:spPr/>
        <p:txBody>
          <a:bodyPr>
            <a:normAutofit lnSpcReduction="10000"/>
          </a:bodyPr>
          <a:lstStyle/>
          <a:p>
            <a:br>
              <a:rPr lang="en-US" dirty="0"/>
            </a:br>
            <a:r>
              <a:rPr lang="en-US" dirty="0"/>
              <a:t>“Strategic; not operational”</a:t>
            </a:r>
          </a:p>
          <a:p>
            <a:endParaRPr lang="en-US" dirty="0"/>
          </a:p>
          <a:p>
            <a:r>
              <a:rPr lang="en-US" dirty="0"/>
              <a:t>June 2020</a:t>
            </a:r>
          </a:p>
        </p:txBody>
      </p:sp>
    </p:spTree>
    <p:extLst>
      <p:ext uri="{BB962C8B-B14F-4D97-AF65-F5344CB8AC3E}">
        <p14:creationId xmlns:p14="http://schemas.microsoft.com/office/powerpoint/2010/main" val="262645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FE39-F55F-C64A-9F1D-4E427859AB5E}"/>
              </a:ext>
            </a:extLst>
          </p:cNvPr>
          <p:cNvSpPr>
            <a:spLocks noGrp="1"/>
          </p:cNvSpPr>
          <p:nvPr>
            <p:ph type="title"/>
          </p:nvPr>
        </p:nvSpPr>
        <p:spPr/>
        <p:txBody>
          <a:bodyPr/>
          <a:lstStyle/>
          <a:p>
            <a:r>
              <a:rPr lang="en-US" dirty="0"/>
              <a:t>Process so far</a:t>
            </a:r>
          </a:p>
        </p:txBody>
      </p:sp>
      <p:sp>
        <p:nvSpPr>
          <p:cNvPr id="3" name="Content Placeholder 2">
            <a:extLst>
              <a:ext uri="{FF2B5EF4-FFF2-40B4-BE49-F238E27FC236}">
                <a16:creationId xmlns:a16="http://schemas.microsoft.com/office/drawing/2014/main" id="{CF9993A7-B0BB-844B-BF8E-E72484366F97}"/>
              </a:ext>
            </a:extLst>
          </p:cNvPr>
          <p:cNvSpPr>
            <a:spLocks noGrp="1"/>
          </p:cNvSpPr>
          <p:nvPr>
            <p:ph idx="1"/>
          </p:nvPr>
        </p:nvSpPr>
        <p:spPr/>
        <p:txBody>
          <a:bodyPr/>
          <a:lstStyle/>
          <a:p>
            <a:r>
              <a:rPr lang="en-US" dirty="0"/>
              <a:t>Administration Retreat</a:t>
            </a:r>
          </a:p>
          <a:p>
            <a:pPr lvl="1"/>
            <a:r>
              <a:rPr lang="en-US" dirty="0"/>
              <a:t>If you could do ONE thing to move AIIAS forward in its mission, what would that ONE thing be?</a:t>
            </a:r>
          </a:p>
          <a:p>
            <a:pPr lvl="1"/>
            <a:r>
              <a:rPr lang="en-US" dirty="0"/>
              <a:t>SWOT Analysis from admin perspective</a:t>
            </a:r>
          </a:p>
          <a:p>
            <a:r>
              <a:rPr lang="en-US" dirty="0"/>
              <a:t>Analysis by Dr. Danny Rantung</a:t>
            </a:r>
          </a:p>
          <a:p>
            <a:pPr lvl="1"/>
            <a:r>
              <a:rPr lang="en-US" dirty="0"/>
              <a:t>Internal Factor Evaluation Matrix (weighting of SWOT items)</a:t>
            </a:r>
          </a:p>
          <a:p>
            <a:pPr lvl="1"/>
            <a:r>
              <a:rPr lang="en-US" dirty="0"/>
              <a:t>External Factor Evaluation Matrix </a:t>
            </a:r>
          </a:p>
        </p:txBody>
      </p:sp>
    </p:spTree>
    <p:extLst>
      <p:ext uri="{BB962C8B-B14F-4D97-AF65-F5344CB8AC3E}">
        <p14:creationId xmlns:p14="http://schemas.microsoft.com/office/powerpoint/2010/main" val="112161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FB08-7733-7148-9F65-BB6F6535B072}"/>
              </a:ext>
            </a:extLst>
          </p:cNvPr>
          <p:cNvSpPr>
            <a:spLocks noGrp="1"/>
          </p:cNvSpPr>
          <p:nvPr>
            <p:ph type="title"/>
          </p:nvPr>
        </p:nvSpPr>
        <p:spPr>
          <a:xfrm>
            <a:off x="628650" y="365126"/>
            <a:ext cx="2220876" cy="4610911"/>
          </a:xfrm>
        </p:spPr>
        <p:txBody>
          <a:bodyPr/>
          <a:lstStyle/>
          <a:p>
            <a:r>
              <a:rPr lang="en-US" dirty="0"/>
              <a:t>Process so far</a:t>
            </a:r>
          </a:p>
        </p:txBody>
      </p:sp>
      <p:pic>
        <p:nvPicPr>
          <p:cNvPr id="3" name="Picture 2">
            <a:extLst>
              <a:ext uri="{FF2B5EF4-FFF2-40B4-BE49-F238E27FC236}">
                <a16:creationId xmlns:a16="http://schemas.microsoft.com/office/drawing/2014/main" id="{9A38174C-49CE-E94F-9002-A8E32883D6F5}"/>
              </a:ext>
            </a:extLst>
          </p:cNvPr>
          <p:cNvPicPr>
            <a:picLocks noChangeAspect="1"/>
          </p:cNvPicPr>
          <p:nvPr/>
        </p:nvPicPr>
        <p:blipFill>
          <a:blip r:embed="rId2"/>
          <a:stretch>
            <a:fillRect/>
          </a:stretch>
        </p:blipFill>
        <p:spPr>
          <a:xfrm>
            <a:off x="2849526" y="87122"/>
            <a:ext cx="5340895" cy="4888915"/>
          </a:xfrm>
          <a:prstGeom prst="rect">
            <a:avLst/>
          </a:prstGeom>
        </p:spPr>
      </p:pic>
    </p:spTree>
    <p:extLst>
      <p:ext uri="{BB962C8B-B14F-4D97-AF65-F5344CB8AC3E}">
        <p14:creationId xmlns:p14="http://schemas.microsoft.com/office/powerpoint/2010/main" val="3870813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FB08-7733-7148-9F65-BB6F6535B072}"/>
              </a:ext>
            </a:extLst>
          </p:cNvPr>
          <p:cNvSpPr>
            <a:spLocks noGrp="1"/>
          </p:cNvSpPr>
          <p:nvPr>
            <p:ph type="title"/>
          </p:nvPr>
        </p:nvSpPr>
        <p:spPr>
          <a:xfrm>
            <a:off x="628650" y="365126"/>
            <a:ext cx="2220876" cy="4103429"/>
          </a:xfrm>
        </p:spPr>
        <p:txBody>
          <a:bodyPr/>
          <a:lstStyle/>
          <a:p>
            <a:r>
              <a:rPr lang="en-US" dirty="0"/>
              <a:t>Process so far</a:t>
            </a:r>
          </a:p>
        </p:txBody>
      </p:sp>
      <p:pic>
        <p:nvPicPr>
          <p:cNvPr id="4" name="Picture 3">
            <a:extLst>
              <a:ext uri="{FF2B5EF4-FFF2-40B4-BE49-F238E27FC236}">
                <a16:creationId xmlns:a16="http://schemas.microsoft.com/office/drawing/2014/main" id="{2E9199B0-6601-6647-8B8A-58F5B76F1F0F}"/>
              </a:ext>
            </a:extLst>
          </p:cNvPr>
          <p:cNvPicPr>
            <a:picLocks noChangeAspect="1"/>
          </p:cNvPicPr>
          <p:nvPr/>
        </p:nvPicPr>
        <p:blipFill>
          <a:blip r:embed="rId2"/>
          <a:stretch>
            <a:fillRect/>
          </a:stretch>
        </p:blipFill>
        <p:spPr>
          <a:xfrm>
            <a:off x="2849526" y="365126"/>
            <a:ext cx="5926250" cy="4103429"/>
          </a:xfrm>
          <a:prstGeom prst="rect">
            <a:avLst/>
          </a:prstGeom>
        </p:spPr>
      </p:pic>
      <p:sp>
        <p:nvSpPr>
          <p:cNvPr id="3" name="TextBox 2">
            <a:extLst>
              <a:ext uri="{FF2B5EF4-FFF2-40B4-BE49-F238E27FC236}">
                <a16:creationId xmlns:a16="http://schemas.microsoft.com/office/drawing/2014/main" id="{4959FF19-39FF-0046-B672-C5FE83534080}"/>
              </a:ext>
            </a:extLst>
          </p:cNvPr>
          <p:cNvSpPr txBox="1"/>
          <p:nvPr/>
        </p:nvSpPr>
        <p:spPr>
          <a:xfrm>
            <a:off x="4954772" y="4468555"/>
            <a:ext cx="2617704" cy="369332"/>
          </a:xfrm>
          <a:prstGeom prst="rect">
            <a:avLst/>
          </a:prstGeom>
          <a:noFill/>
        </p:spPr>
        <p:txBody>
          <a:bodyPr wrap="none" rtlCol="0">
            <a:spAutoFit/>
          </a:bodyPr>
          <a:lstStyle/>
          <a:p>
            <a:r>
              <a:rPr lang="en-US" dirty="0"/>
              <a:t>External Factor Evaluation</a:t>
            </a:r>
          </a:p>
        </p:txBody>
      </p:sp>
    </p:spTree>
    <p:extLst>
      <p:ext uri="{BB962C8B-B14F-4D97-AF65-F5344CB8AC3E}">
        <p14:creationId xmlns:p14="http://schemas.microsoft.com/office/powerpoint/2010/main" val="75731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EC5B-9854-D140-9371-E808059503CE}"/>
              </a:ext>
            </a:extLst>
          </p:cNvPr>
          <p:cNvSpPr>
            <a:spLocks noGrp="1"/>
          </p:cNvSpPr>
          <p:nvPr>
            <p:ph type="title"/>
          </p:nvPr>
        </p:nvSpPr>
        <p:spPr/>
        <p:txBody>
          <a:bodyPr/>
          <a:lstStyle/>
          <a:p>
            <a:r>
              <a:rPr lang="en-US" dirty="0"/>
              <a:t>IE Matrix: Grow and Build</a:t>
            </a:r>
          </a:p>
        </p:txBody>
      </p:sp>
      <p:sp>
        <p:nvSpPr>
          <p:cNvPr id="3" name="Content Placeholder 2">
            <a:extLst>
              <a:ext uri="{FF2B5EF4-FFF2-40B4-BE49-F238E27FC236}">
                <a16:creationId xmlns:a16="http://schemas.microsoft.com/office/drawing/2014/main" id="{860E8F6D-069D-9044-AB55-0E0CF7C95CF6}"/>
              </a:ext>
            </a:extLst>
          </p:cNvPr>
          <p:cNvSpPr>
            <a:spLocks noGrp="1"/>
          </p:cNvSpPr>
          <p:nvPr>
            <p:ph idx="1"/>
          </p:nvPr>
        </p:nvSpPr>
        <p:spPr>
          <a:xfrm>
            <a:off x="628650" y="1690689"/>
            <a:ext cx="7886700" cy="3965832"/>
          </a:xfrm>
        </p:spPr>
        <p:txBody>
          <a:bodyPr>
            <a:normAutofit/>
          </a:bodyPr>
          <a:lstStyle/>
          <a:p>
            <a:pPr marL="514350" indent="-514350">
              <a:buFont typeface="+mj-lt"/>
              <a:buAutoNum type="arabicPeriod"/>
            </a:pPr>
            <a:r>
              <a:rPr lang="en-US" b="1" dirty="0"/>
              <a:t>Penetration</a:t>
            </a:r>
          </a:p>
          <a:p>
            <a:pPr lvl="1"/>
            <a:r>
              <a:rPr lang="en-US" dirty="0"/>
              <a:t>Competitive pricing</a:t>
            </a:r>
          </a:p>
          <a:p>
            <a:pPr lvl="1"/>
            <a:r>
              <a:rPr lang="en-US" dirty="0"/>
              <a:t>Activities &amp; collaborations with church, gov’t and other institutions to spread influence/awareness of AIIAS</a:t>
            </a:r>
          </a:p>
          <a:p>
            <a:pPr marL="514350" indent="-514350">
              <a:buFont typeface="+mj-lt"/>
              <a:buAutoNum type="arabicPeriod"/>
            </a:pPr>
            <a:r>
              <a:rPr lang="en-US" b="1" dirty="0"/>
              <a:t>Development, diversification</a:t>
            </a:r>
          </a:p>
          <a:p>
            <a:pPr lvl="1"/>
            <a:r>
              <a:rPr lang="en-US" dirty="0"/>
              <a:t>improving quality in all areas of services </a:t>
            </a:r>
          </a:p>
          <a:p>
            <a:pPr lvl="1"/>
            <a:r>
              <a:rPr lang="en-US" dirty="0"/>
              <a:t>increasing the network of cooperation </a:t>
            </a:r>
          </a:p>
          <a:p>
            <a:pPr lvl="1"/>
            <a:r>
              <a:rPr lang="en-US" dirty="0"/>
              <a:t>expanding the areas from which students originate </a:t>
            </a:r>
          </a:p>
        </p:txBody>
      </p:sp>
    </p:spTree>
    <p:extLst>
      <p:ext uri="{BB962C8B-B14F-4D97-AF65-F5344CB8AC3E}">
        <p14:creationId xmlns:p14="http://schemas.microsoft.com/office/powerpoint/2010/main" val="73892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52DF-7B79-8644-BAF4-4482662B48EF}"/>
              </a:ext>
            </a:extLst>
          </p:cNvPr>
          <p:cNvSpPr>
            <a:spLocks noGrp="1"/>
          </p:cNvSpPr>
          <p:nvPr>
            <p:ph type="title"/>
          </p:nvPr>
        </p:nvSpPr>
        <p:spPr/>
        <p:txBody>
          <a:bodyPr/>
          <a:lstStyle/>
          <a:p>
            <a:r>
              <a:rPr lang="en-US" dirty="0"/>
              <a:t>IE Matrix: Grow and Build</a:t>
            </a:r>
          </a:p>
        </p:txBody>
      </p:sp>
      <p:sp>
        <p:nvSpPr>
          <p:cNvPr id="3" name="Content Placeholder 2">
            <a:extLst>
              <a:ext uri="{FF2B5EF4-FFF2-40B4-BE49-F238E27FC236}">
                <a16:creationId xmlns:a16="http://schemas.microsoft.com/office/drawing/2014/main" id="{F4A56174-8A6A-8A48-86AA-3E691A935EA2}"/>
              </a:ext>
            </a:extLst>
          </p:cNvPr>
          <p:cNvSpPr>
            <a:spLocks noGrp="1"/>
          </p:cNvSpPr>
          <p:nvPr>
            <p:ph idx="1"/>
          </p:nvPr>
        </p:nvSpPr>
        <p:spPr>
          <a:xfrm>
            <a:off x="628650" y="1825624"/>
            <a:ext cx="7886700" cy="4075445"/>
          </a:xfrm>
        </p:spPr>
        <p:txBody>
          <a:bodyPr>
            <a:normAutofit/>
          </a:bodyPr>
          <a:lstStyle/>
          <a:p>
            <a:pPr marL="514350" indent="-514350">
              <a:buFont typeface="+mj-lt"/>
              <a:buAutoNum type="arabicPeriod" startAt="3"/>
            </a:pPr>
            <a:r>
              <a:rPr lang="en-US" b="1" dirty="0"/>
              <a:t>Good integration strategies that are backward, forward, and horizontal</a:t>
            </a:r>
          </a:p>
          <a:p>
            <a:pPr lvl="1"/>
            <a:r>
              <a:rPr lang="en-US" i="1" dirty="0"/>
              <a:t>Backward, forward and horizonal integration</a:t>
            </a:r>
            <a:r>
              <a:rPr lang="en-US" dirty="0"/>
              <a:t>: </a:t>
            </a:r>
          </a:p>
          <a:p>
            <a:pPr lvl="2"/>
            <a:r>
              <a:rPr lang="en-US" dirty="0"/>
              <a:t>input from stakeholders for better management process</a:t>
            </a:r>
          </a:p>
          <a:p>
            <a:pPr lvl="2"/>
            <a:r>
              <a:rPr lang="en-US" dirty="0"/>
              <a:t>input from stakeholders to increase desirability of student for employment</a:t>
            </a:r>
          </a:p>
          <a:p>
            <a:pPr lvl="2"/>
            <a:r>
              <a:rPr lang="en-US" dirty="0"/>
              <a:t>cooperation with other institutions of higher education, as partners in developing and increasing the capacity for quality educational services </a:t>
            </a:r>
          </a:p>
          <a:p>
            <a:endParaRPr lang="en-US" dirty="0"/>
          </a:p>
        </p:txBody>
      </p:sp>
    </p:spTree>
    <p:extLst>
      <p:ext uri="{BB962C8B-B14F-4D97-AF65-F5344CB8AC3E}">
        <p14:creationId xmlns:p14="http://schemas.microsoft.com/office/powerpoint/2010/main" val="297129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7B1C3-45A2-6F4B-8DD4-E1FADDE4CC7B}"/>
              </a:ext>
            </a:extLst>
          </p:cNvPr>
          <p:cNvSpPr>
            <a:spLocks noGrp="1"/>
          </p:cNvSpPr>
          <p:nvPr>
            <p:ph type="title"/>
          </p:nvPr>
        </p:nvSpPr>
        <p:spPr/>
        <p:txBody>
          <a:bodyPr/>
          <a:lstStyle/>
          <a:p>
            <a:r>
              <a:rPr lang="en-US" dirty="0"/>
              <a:t>Space matrix: What type of strategy should AIIAS take?</a:t>
            </a:r>
          </a:p>
        </p:txBody>
      </p:sp>
      <p:pic>
        <p:nvPicPr>
          <p:cNvPr id="3" name="Picture 2">
            <a:extLst>
              <a:ext uri="{FF2B5EF4-FFF2-40B4-BE49-F238E27FC236}">
                <a16:creationId xmlns:a16="http://schemas.microsoft.com/office/drawing/2014/main" id="{623E5979-33A4-6E46-B7EF-5AD0FC82E603}"/>
              </a:ext>
            </a:extLst>
          </p:cNvPr>
          <p:cNvPicPr>
            <a:picLocks noChangeAspect="1"/>
          </p:cNvPicPr>
          <p:nvPr/>
        </p:nvPicPr>
        <p:blipFill>
          <a:blip r:embed="rId2"/>
          <a:stretch>
            <a:fillRect/>
          </a:stretch>
        </p:blipFill>
        <p:spPr>
          <a:xfrm>
            <a:off x="1648047" y="1690689"/>
            <a:ext cx="5194448" cy="4420066"/>
          </a:xfrm>
          <a:prstGeom prst="rect">
            <a:avLst/>
          </a:prstGeom>
          <a:ln w="12700">
            <a:solidFill>
              <a:schemeClr val="accent1"/>
            </a:solidFill>
          </a:ln>
        </p:spPr>
      </p:pic>
      <p:sp>
        <p:nvSpPr>
          <p:cNvPr id="4" name="Frame 3">
            <a:extLst>
              <a:ext uri="{FF2B5EF4-FFF2-40B4-BE49-F238E27FC236}">
                <a16:creationId xmlns:a16="http://schemas.microsoft.com/office/drawing/2014/main" id="{094888AD-6F46-C24B-8D05-B653A1514874}"/>
              </a:ext>
            </a:extLst>
          </p:cNvPr>
          <p:cNvSpPr/>
          <p:nvPr/>
        </p:nvSpPr>
        <p:spPr>
          <a:xfrm>
            <a:off x="1648047" y="2159306"/>
            <a:ext cx="2009553" cy="1466396"/>
          </a:xfrm>
          <a:prstGeom prst="fram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9714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02BB-E354-7E42-B230-9B6F21BC3EA7}"/>
              </a:ext>
            </a:extLst>
          </p:cNvPr>
          <p:cNvSpPr>
            <a:spLocks noGrp="1"/>
          </p:cNvSpPr>
          <p:nvPr>
            <p:ph type="title"/>
          </p:nvPr>
        </p:nvSpPr>
        <p:spPr/>
        <p:txBody>
          <a:bodyPr/>
          <a:lstStyle/>
          <a:p>
            <a:r>
              <a:rPr lang="en-US" dirty="0"/>
              <a:t>Five General Themes</a:t>
            </a:r>
            <a:br>
              <a:rPr lang="en-US" dirty="0"/>
            </a:br>
            <a:r>
              <a:rPr lang="en-US" sz="2400" dirty="0"/>
              <a:t>Based on Internal, External and SWOT Matrices</a:t>
            </a:r>
            <a:endParaRPr lang="en-US" dirty="0"/>
          </a:p>
        </p:txBody>
      </p:sp>
      <p:sp>
        <p:nvSpPr>
          <p:cNvPr id="3" name="Content Placeholder 2">
            <a:extLst>
              <a:ext uri="{FF2B5EF4-FFF2-40B4-BE49-F238E27FC236}">
                <a16:creationId xmlns:a16="http://schemas.microsoft.com/office/drawing/2014/main" id="{591B790C-0706-C448-BD10-61BA1FDD865B}"/>
              </a:ext>
            </a:extLst>
          </p:cNvPr>
          <p:cNvSpPr>
            <a:spLocks noGrp="1"/>
          </p:cNvSpPr>
          <p:nvPr>
            <p:ph idx="1"/>
          </p:nvPr>
        </p:nvSpPr>
        <p:spPr/>
        <p:txBody>
          <a:bodyPr>
            <a:normAutofit lnSpcReduction="10000"/>
          </a:bodyPr>
          <a:lstStyle/>
          <a:p>
            <a:pPr marL="514350" indent="-514350">
              <a:buFont typeface="+mj-lt"/>
              <a:buAutoNum type="arabicPeriod"/>
            </a:pPr>
            <a:r>
              <a:rPr lang="en-US" dirty="0"/>
              <a:t>Excellence in Research, Innovation, and Creativity </a:t>
            </a:r>
          </a:p>
          <a:p>
            <a:pPr marL="514350" indent="-514350">
              <a:buFont typeface="+mj-lt"/>
              <a:buAutoNum type="arabicPeriod"/>
            </a:pPr>
            <a:r>
              <a:rPr lang="en-US" dirty="0"/>
              <a:t>Providing strong academic programming</a:t>
            </a:r>
          </a:p>
          <a:p>
            <a:pPr marL="514350" indent="-514350">
              <a:buFont typeface="+mj-lt"/>
              <a:buAutoNum type="arabicPeriod"/>
            </a:pPr>
            <a:r>
              <a:rPr lang="en-US" dirty="0"/>
              <a:t>Service through outreach and community engagement </a:t>
            </a:r>
          </a:p>
          <a:p>
            <a:pPr marL="514350" indent="-514350">
              <a:buFont typeface="+mj-lt"/>
              <a:buAutoNum type="arabicPeriod"/>
            </a:pPr>
            <a:r>
              <a:rPr lang="en-US" dirty="0"/>
              <a:t>Institutional integrity and effectiveness </a:t>
            </a:r>
          </a:p>
          <a:p>
            <a:pPr marL="514350" indent="-514350">
              <a:buFont typeface="+mj-lt"/>
              <a:buAutoNum type="arabicPeriod"/>
            </a:pPr>
            <a:r>
              <a:rPr lang="en-US" dirty="0"/>
              <a:t>Develop a resilient financial base for campus operations</a:t>
            </a:r>
          </a:p>
          <a:p>
            <a:endParaRPr lang="en-US" dirty="0"/>
          </a:p>
        </p:txBody>
      </p:sp>
    </p:spTree>
    <p:extLst>
      <p:ext uri="{BB962C8B-B14F-4D97-AF65-F5344CB8AC3E}">
        <p14:creationId xmlns:p14="http://schemas.microsoft.com/office/powerpoint/2010/main" val="15500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IAS Template" id="{E31900E9-5399-6641-A7B9-F025FE2350E1}" vid="{2740CF24-FBF0-B142-A17E-ED460E1305C2}"/>
    </a:ext>
  </a:extLst>
</a:theme>
</file>

<file path=docProps/app.xml><?xml version="1.0" encoding="utf-8"?>
<Properties xmlns="http://schemas.openxmlformats.org/officeDocument/2006/extended-properties" xmlns:vt="http://schemas.openxmlformats.org/officeDocument/2006/docPropsVTypes">
  <Template>Office Theme</Template>
  <TotalTime>1800</TotalTime>
  <Words>1096</Words>
  <Application>Microsoft Macintosh PowerPoint</Application>
  <PresentationFormat>On-screen Show (4:3)</PresentationFormat>
  <Paragraphs>81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CG Omega</vt:lpstr>
      <vt:lpstr>Office Theme</vt:lpstr>
      <vt:lpstr>PowerPoint Presentation</vt:lpstr>
      <vt:lpstr>Strategic Planning for AIIAS: A report on progress so far</vt:lpstr>
      <vt:lpstr>Process so far</vt:lpstr>
      <vt:lpstr>Process so far</vt:lpstr>
      <vt:lpstr>Process so far</vt:lpstr>
      <vt:lpstr>IE Matrix: Grow and Build</vt:lpstr>
      <vt:lpstr>IE Matrix: Grow and Build</vt:lpstr>
      <vt:lpstr>Space matrix: What type of strategy should AIIAS take?</vt:lpstr>
      <vt:lpstr>Five General Themes Based on Internal, External and SWOT Matrices</vt:lpstr>
      <vt:lpstr>What Would Be the Most Important Strategic Goals for AIIAS?</vt:lpstr>
      <vt:lpstr>Articulation with “I Will Go”</vt:lpstr>
      <vt:lpstr>Proposal: Five Themes, Six Goals</vt:lpstr>
      <vt:lpstr>Proposal: Five Themes, Six Goals</vt:lpstr>
      <vt:lpstr>Proposal: Five Themes, Six Goals</vt:lpstr>
      <vt:lpstr>Proposal: Five Themes, Six Goals</vt:lpstr>
      <vt:lpstr>Proposal: Five Themes, Six Goals</vt:lpstr>
      <vt:lpstr>Proposal: Five Themes, Six Goals</vt:lpstr>
      <vt:lpstr>Comments? Questions? Suggestions?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gkw708@gmail.com</dc:creator>
  <cp:lastModifiedBy>GKW</cp:lastModifiedBy>
  <cp:revision>16</cp:revision>
  <dcterms:created xsi:type="dcterms:W3CDTF">2020-06-08T02:54:55Z</dcterms:created>
  <dcterms:modified xsi:type="dcterms:W3CDTF">2020-06-12T02:31:42Z</dcterms:modified>
</cp:coreProperties>
</file>