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2" r:id="rId4"/>
    <p:sldId id="265" r:id="rId5"/>
    <p:sldId id="270" r:id="rId6"/>
    <p:sldId id="267" r:id="rId7"/>
    <p:sldId id="268" r:id="rId8"/>
    <p:sldId id="271" r:id="rId9"/>
    <p:sldId id="272" r:id="rId10"/>
    <p:sldId id="273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274" r:id="rId22"/>
    <p:sldId id="282" r:id="rId23"/>
    <p:sldId id="284" r:id="rId24"/>
    <p:sldId id="285" r:id="rId25"/>
    <p:sldId id="286" r:id="rId26"/>
    <p:sldId id="287" r:id="rId27"/>
    <p:sldId id="304" r:id="rId28"/>
    <p:sldId id="305" r:id="rId29"/>
    <p:sldId id="303" r:id="rId30"/>
    <p:sldId id="288" r:id="rId31"/>
    <p:sldId id="290" r:id="rId32"/>
    <p:sldId id="306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05" autoAdjust="0"/>
    <p:restoredTop sz="86364" autoAdjust="0"/>
  </p:normalViewPr>
  <p:slideViewPr>
    <p:cSldViewPr>
      <p:cViewPr>
        <p:scale>
          <a:sx n="75" d="100"/>
          <a:sy n="75" d="100"/>
        </p:scale>
        <p:origin x="-10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90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C9E9BF0-9831-49DB-A1B0-DCE9D96CA42B}" type="datetimeFigureOut">
              <a:rPr lang="en-US" smtClean="0"/>
              <a:pPr/>
              <a:t>12/17/2018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A10660C-AE53-43B9-84FA-F5BE81165F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2204864"/>
            <a:ext cx="6777318" cy="1731982"/>
          </a:xfrm>
        </p:spPr>
        <p:txBody>
          <a:bodyPr/>
          <a:lstStyle/>
          <a:p>
            <a:r>
              <a:rPr lang="en-GB" sz="4800" b="1" dirty="0" smtClean="0"/>
              <a:t>A distinctive Framework for </a:t>
            </a:r>
            <a:r>
              <a:rPr lang="en-GB" sz="4400" b="1" dirty="0" smtClean="0"/>
              <a:t>Adventist</a:t>
            </a:r>
            <a:r>
              <a:rPr lang="en-GB" sz="4800" b="1" dirty="0" smtClean="0"/>
              <a:t> Nursing: </a:t>
            </a:r>
            <a:r>
              <a:rPr lang="en-GB" sz="4800" b="1" dirty="0" smtClean="0"/>
              <a:t>Cameroon</a:t>
            </a:r>
            <a:br>
              <a:rPr lang="en-GB" sz="4800" b="1" dirty="0" smtClean="0"/>
            </a:br>
            <a:r>
              <a:rPr lang="en-GB" sz="4800" b="1" dirty="0" smtClean="0"/>
              <a:t> 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i="1" dirty="0" smtClean="0"/>
              <a:t>Marie Abemyil 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xmlns="" val="3867959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HOW?</a:t>
            </a: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The utilisation of the model to guide nursing activities (practice, education, administration and research)</a:t>
            </a:r>
          </a:p>
          <a:p>
            <a:pPr marL="0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A recommendation by the nursing discipline since the 70ths </a:t>
            </a:r>
          </a:p>
          <a:p>
            <a:pPr marL="0" indent="0">
              <a:buNone/>
            </a:pPr>
            <a:r>
              <a:rPr lang="en-GB" b="1" dirty="0" smtClean="0">
                <a:latin typeface="Arial" pitchFamily="34" charset="0"/>
                <a:cs typeface="Arial" pitchFamily="34" charset="0"/>
              </a:rPr>
              <a:t> 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3562358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HOW?</a:t>
            </a:r>
          </a:p>
          <a:p>
            <a:endParaRPr lang="en-GB" b="1" dirty="0">
              <a:latin typeface="Arial" pitchFamily="34" charset="0"/>
              <a:cs typeface="Arial" pitchFamily="34" charset="0"/>
            </a:endParaRPr>
          </a:p>
          <a:p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  <p:sp>
        <p:nvSpPr>
          <p:cNvPr id="4" name="Left-Right Arrow 3"/>
          <p:cNvSpPr/>
          <p:nvPr/>
        </p:nvSpPr>
        <p:spPr>
          <a:xfrm>
            <a:off x="4408941" y="332352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50503" y="2767897"/>
            <a:ext cx="3149309" cy="172819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 smtClean="0"/>
              <a:t>Environment</a:t>
            </a:r>
            <a:r>
              <a:rPr lang="en-GB" sz="3600" dirty="0" smtClean="0"/>
              <a:t> </a:t>
            </a:r>
            <a:endParaRPr lang="en-US" sz="3600" dirty="0"/>
          </a:p>
        </p:txBody>
      </p:sp>
      <p:sp>
        <p:nvSpPr>
          <p:cNvPr id="8" name="Horizontal Scroll 7"/>
          <p:cNvSpPr/>
          <p:nvPr/>
        </p:nvSpPr>
        <p:spPr>
          <a:xfrm>
            <a:off x="5625091" y="2737171"/>
            <a:ext cx="2115259" cy="165733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 smtClean="0"/>
              <a:t>Person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 rot="16200000">
            <a:off x="2866782" y="-76420"/>
            <a:ext cx="3338430" cy="741682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7584" y="5229200"/>
            <a:ext cx="30243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Clinical, Family,</a:t>
            </a:r>
          </a:p>
          <a:p>
            <a:r>
              <a:rPr lang="en-GB" sz="2400" b="1" dirty="0" smtClean="0"/>
              <a:t>Community, school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3982641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HOW?</a:t>
            </a:r>
          </a:p>
          <a:p>
            <a:pPr marL="0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  <p:sp>
        <p:nvSpPr>
          <p:cNvPr id="4" name="Left-Right Arrow 3"/>
          <p:cNvSpPr/>
          <p:nvPr/>
        </p:nvSpPr>
        <p:spPr>
          <a:xfrm rot="5400000">
            <a:off x="5387663" y="3362712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71800" y="3439641"/>
            <a:ext cx="1656184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4811546" y="2036233"/>
            <a:ext cx="228073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ENVIRONMENT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8" name="Horizontal Scroll 7"/>
          <p:cNvSpPr/>
          <p:nvPr/>
        </p:nvSpPr>
        <p:spPr>
          <a:xfrm>
            <a:off x="5034132" y="4077072"/>
            <a:ext cx="192321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PERSON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9" name="Horizontal Scroll 8"/>
          <p:cNvSpPr/>
          <p:nvPr/>
        </p:nvSpPr>
        <p:spPr>
          <a:xfrm>
            <a:off x="756365" y="3069505"/>
            <a:ext cx="1923214" cy="126558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NURSING</a:t>
            </a:r>
            <a:endParaRPr lang="en-US" b="1" dirty="0"/>
          </a:p>
        </p:txBody>
      </p:sp>
      <p:sp>
        <p:nvSpPr>
          <p:cNvPr id="11" name="Oval 10"/>
          <p:cNvSpPr/>
          <p:nvPr/>
        </p:nvSpPr>
        <p:spPr>
          <a:xfrm>
            <a:off x="4427984" y="1556792"/>
            <a:ext cx="3176736" cy="4040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67544" y="459445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Interventions: caring, teaching, educating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xmlns="" val="2566663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HOW?</a:t>
            </a:r>
          </a:p>
          <a:p>
            <a:pPr marL="0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  <p:sp>
        <p:nvSpPr>
          <p:cNvPr id="4" name="Left-Right Arrow 3"/>
          <p:cNvSpPr/>
          <p:nvPr/>
        </p:nvSpPr>
        <p:spPr>
          <a:xfrm rot="5400000">
            <a:off x="4350256" y="3301819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771800" y="3439641"/>
            <a:ext cx="1152128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3817646" y="2039102"/>
            <a:ext cx="2218928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ENVIRONMENT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8" name="Horizontal Scroll 7"/>
          <p:cNvSpPr/>
          <p:nvPr/>
        </p:nvSpPr>
        <p:spPr>
          <a:xfrm>
            <a:off x="3898425" y="4073776"/>
            <a:ext cx="192321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PERSON</a:t>
            </a: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9" name="Horizontal Scroll 8"/>
          <p:cNvSpPr/>
          <p:nvPr/>
        </p:nvSpPr>
        <p:spPr>
          <a:xfrm>
            <a:off x="756365" y="3301819"/>
            <a:ext cx="1923214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NURSING</a:t>
            </a:r>
            <a:endParaRPr lang="en-US" b="1" dirty="0"/>
          </a:p>
        </p:txBody>
      </p:sp>
      <p:sp>
        <p:nvSpPr>
          <p:cNvPr id="10" name="Right Arrow 9"/>
          <p:cNvSpPr/>
          <p:nvPr/>
        </p:nvSpPr>
        <p:spPr>
          <a:xfrm>
            <a:off x="5508104" y="3267471"/>
            <a:ext cx="1270641" cy="484632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Horizontal Scroll 11"/>
          <p:cNvSpPr/>
          <p:nvPr/>
        </p:nvSpPr>
        <p:spPr>
          <a:xfrm>
            <a:off x="6876256" y="2420888"/>
            <a:ext cx="2127637" cy="2448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HEALTH</a:t>
            </a:r>
          </a:p>
          <a:p>
            <a:pPr algn="ctr"/>
            <a:r>
              <a:rPr lang="en-GB" b="1" dirty="0" smtClean="0"/>
              <a:t>INDIVIDUALS</a:t>
            </a:r>
          </a:p>
          <a:p>
            <a:pPr algn="ctr"/>
            <a:r>
              <a:rPr lang="en-GB" b="1" dirty="0" smtClean="0"/>
              <a:t>FAMILIES </a:t>
            </a:r>
          </a:p>
          <a:p>
            <a:pPr algn="ctr"/>
            <a:r>
              <a:rPr lang="en-GB" b="1" dirty="0" smtClean="0"/>
              <a:t>COMMUNITIES</a:t>
            </a:r>
          </a:p>
          <a:p>
            <a:pPr algn="ctr"/>
            <a:r>
              <a:rPr lang="en-GB" b="1" dirty="0" smtClean="0"/>
              <a:t>STUDENTS </a:t>
            </a:r>
            <a:endParaRPr lang="en-US" b="1" dirty="0"/>
          </a:p>
        </p:txBody>
      </p:sp>
      <p:sp>
        <p:nvSpPr>
          <p:cNvPr id="13" name="Oval 12"/>
          <p:cNvSpPr/>
          <p:nvPr/>
        </p:nvSpPr>
        <p:spPr>
          <a:xfrm>
            <a:off x="3344488" y="1489371"/>
            <a:ext cx="3176736" cy="40408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7874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GB" sz="2600" b="1" dirty="0" smtClean="0">
                <a:latin typeface="Arial" pitchFamily="34" charset="0"/>
                <a:cs typeface="Arial" pitchFamily="34" charset="0"/>
              </a:rPr>
              <a:t>ASSESSMENT OF THE METAPARADIGMS IN OUR CONTEXT</a:t>
            </a:r>
          </a:p>
          <a:p>
            <a:pPr marL="457200" lvl="1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Our environment: </a:t>
            </a:r>
            <a:r>
              <a:rPr lang="en-US" b="1" dirty="0" smtClean="0"/>
              <a:t>Cameroon profile  </a:t>
            </a:r>
            <a:endParaRPr lang="en-US" sz="2400" dirty="0"/>
          </a:p>
          <a:p>
            <a:r>
              <a:rPr lang="en-US" dirty="0" smtClean="0"/>
              <a:t>In Central </a:t>
            </a:r>
            <a:r>
              <a:rPr lang="en-US" dirty="0"/>
              <a:t>Africa Region and covers 475.000 km sheltering 24. 174. 967 inhabitants.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Women </a:t>
            </a:r>
            <a:r>
              <a:rPr lang="en-US" dirty="0"/>
              <a:t>rate 51, 3%.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poverty doorstep per inhabitant is $2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66</a:t>
            </a:r>
            <a:r>
              <a:rPr lang="en-US" dirty="0"/>
              <a:t>% of the population lives in rural areas practicing subsistence agriculture as main source of income. </a:t>
            </a:r>
            <a:endParaRPr lang="en-US" dirty="0" smtClean="0"/>
          </a:p>
          <a:p>
            <a:pPr lvl="8"/>
            <a:r>
              <a:rPr lang="en-US" dirty="0" smtClean="0"/>
              <a:t>(</a:t>
            </a:r>
            <a:r>
              <a:rPr lang="en-US" dirty="0"/>
              <a:t>BUCREP, 2016) in urban areas.</a:t>
            </a:r>
          </a:p>
          <a:p>
            <a:pPr lvl="1"/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9869764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Our environment (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con’t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en-US" b="1" dirty="0" smtClean="0"/>
              <a:t>Cameroon profile  </a:t>
            </a:r>
            <a:endParaRPr lang="en-US" sz="2400" dirty="0"/>
          </a:p>
          <a:p>
            <a:pPr lvl="1"/>
            <a:r>
              <a:rPr lang="en-US" b="1" dirty="0" smtClean="0"/>
              <a:t>More than 250 ethnical origins </a:t>
            </a:r>
            <a:r>
              <a:rPr lang="en-US" dirty="0" smtClean="0"/>
              <a:t>	  cultural and </a:t>
            </a:r>
            <a:r>
              <a:rPr lang="en-US" dirty="0"/>
              <a:t>traditional issues our graduates will deal </a:t>
            </a:r>
            <a:r>
              <a:rPr lang="en-US" dirty="0" smtClean="0"/>
              <a:t>with.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GB" dirty="0" smtClean="0">
                <a:latin typeface="Arial" pitchFamily="34" charset="0"/>
                <a:cs typeface="Arial" pitchFamily="34" charset="0"/>
              </a:rPr>
              <a:t>Nursing activities are not successful because most of the time,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they don’t 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(or scarcely)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inform people about what the are doing </a:t>
            </a:r>
          </a:p>
          <a:p>
            <a:pPr marL="457200" lvl="1" indent="0">
              <a:buNone/>
            </a:pPr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Poor practice of interventions: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they need to learn more about competence and humanistic care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508104" y="2348880"/>
            <a:ext cx="648072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29929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 Our environment</a:t>
            </a:r>
            <a:endParaRPr lang="en-US" sz="4400" b="1" dirty="0"/>
          </a:p>
          <a:p>
            <a:pPr marL="0" indent="0">
              <a:buNone/>
            </a:pPr>
            <a:endParaRPr lang="en-US" dirty="0" smtClean="0"/>
          </a:p>
          <a:p>
            <a:pPr lvl="2"/>
            <a:r>
              <a:rPr lang="en-US" dirty="0" smtClean="0"/>
              <a:t> </a:t>
            </a:r>
            <a:r>
              <a:rPr lang="en-US" sz="4400" b="1" dirty="0" smtClean="0"/>
              <a:t>Maternal mortality </a:t>
            </a:r>
            <a:r>
              <a:rPr lang="en-US" sz="4400" b="1" dirty="0"/>
              <a:t>rate</a:t>
            </a:r>
            <a:r>
              <a:rPr lang="en-US" sz="4400" b="1" dirty="0" smtClean="0"/>
              <a:t>: among the highest in the world</a:t>
            </a:r>
            <a:endParaRPr lang="en-US" sz="4400" b="1" dirty="0"/>
          </a:p>
          <a:p>
            <a:pPr lvl="3"/>
            <a:r>
              <a:rPr lang="en-GB" sz="4400" b="1" dirty="0"/>
              <a:t>782/100.000 life birth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506607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GB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6400" b="1" dirty="0" smtClean="0">
                <a:latin typeface="Arial" pitchFamily="34" charset="0"/>
                <a:cs typeface="Arial" pitchFamily="34" charset="0"/>
              </a:rPr>
              <a:t>Person: </a:t>
            </a:r>
            <a:endParaRPr lang="en-GB" sz="6400" b="1" dirty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GB" sz="4400" dirty="0" smtClean="0">
                <a:latin typeface="Arial" pitchFamily="34" charset="0"/>
                <a:cs typeface="Arial" pitchFamily="34" charset="0"/>
              </a:rPr>
              <a:t>A human being, created at the God’s image, mostly leaving in rural  areas</a:t>
            </a:r>
          </a:p>
          <a:p>
            <a:pPr lvl="2"/>
            <a:r>
              <a:rPr lang="en-GB" sz="4800" dirty="0" smtClean="0">
                <a:latin typeface="Arial" pitchFamily="34" charset="0"/>
                <a:cs typeface="Arial" pitchFamily="34" charset="0"/>
              </a:rPr>
              <a:t>Community-based and culturally- embedded, with specific health needs</a:t>
            </a:r>
          </a:p>
          <a:p>
            <a:pPr lvl="1"/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7395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1"/>
            <a:r>
              <a:rPr lang="en-GB" sz="4800" b="1" dirty="0" smtClean="0">
                <a:latin typeface="Arial" pitchFamily="34" charset="0"/>
                <a:cs typeface="Arial" pitchFamily="34" charset="0"/>
              </a:rPr>
              <a:t> Person: </a:t>
            </a:r>
          </a:p>
          <a:p>
            <a:pPr lvl="1"/>
            <a:r>
              <a:rPr lang="en-US" sz="4800" dirty="0" smtClean="0"/>
              <a:t>Gaps between poor rural and urban population</a:t>
            </a:r>
          </a:p>
          <a:p>
            <a:pPr lvl="2"/>
            <a:r>
              <a:rPr lang="en-US" sz="4800" dirty="0" smtClean="0"/>
              <a:t>‘’</a:t>
            </a:r>
            <a:r>
              <a:rPr lang="en-US" sz="4800" i="1" dirty="0" smtClean="0"/>
              <a:t>The richer </a:t>
            </a:r>
            <a:r>
              <a:rPr lang="en-US" sz="4800" i="1" dirty="0"/>
              <a:t>you are, the more likely you benefit from being assisted by a qualified </a:t>
            </a:r>
            <a:r>
              <a:rPr lang="en-US" sz="4800" i="1" dirty="0" smtClean="0"/>
              <a:t>professional... The </a:t>
            </a:r>
            <a:r>
              <a:rPr lang="en-US" sz="4800" i="1" dirty="0"/>
              <a:t>poorest you are, the more likely you are to be assisted by a friend or a traditional </a:t>
            </a:r>
            <a:r>
              <a:rPr lang="en-US" sz="4800" i="1" dirty="0" smtClean="0"/>
              <a:t>health </a:t>
            </a:r>
            <a:r>
              <a:rPr lang="en-US" sz="4800" i="1" dirty="0"/>
              <a:t>attendant</a:t>
            </a:r>
            <a:r>
              <a:rPr lang="en-US" sz="4800" dirty="0" smtClean="0"/>
              <a:t>.</a:t>
            </a:r>
          </a:p>
          <a:p>
            <a:pPr lvl="2" algn="r"/>
            <a:r>
              <a:rPr lang="en-GB" sz="4800" dirty="0" smtClean="0"/>
              <a:t>World Bank</a:t>
            </a:r>
            <a:endParaRPr lang="en-US" sz="4800" dirty="0"/>
          </a:p>
          <a:p>
            <a:pPr lvl="2"/>
            <a:r>
              <a:rPr lang="en-GB" sz="4800" b="1" dirty="0" smtClean="0"/>
              <a:t>NANGA-EBOKO</a:t>
            </a:r>
            <a:endParaRPr lang="en-US" sz="4800" b="1" dirty="0"/>
          </a:p>
          <a:p>
            <a:pPr lvl="1"/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678497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sz="4800" b="1" dirty="0" smtClean="0">
                <a:latin typeface="Arial" pitchFamily="34" charset="0"/>
                <a:cs typeface="Arial" pitchFamily="34" charset="0"/>
              </a:rPr>
              <a:t> Health: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a fulfilment of the whole God’s </a:t>
            </a:r>
            <a:r>
              <a:rPr lang="en-GB" sz="4800" dirty="0">
                <a:latin typeface="Arial" pitchFamily="34" charset="0"/>
                <a:cs typeface="Arial" pitchFamily="34" charset="0"/>
              </a:rPr>
              <a:t>image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potential, addressing all his/her dimensions to restore that original image in him/her </a:t>
            </a:r>
            <a:endParaRPr lang="en-US" sz="4800" dirty="0" smtClean="0"/>
          </a:p>
          <a:p>
            <a:pPr lvl="1"/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46802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2003, Dr Hart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2005 November 01: pioneer 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Two tracts BS direct and RN to BS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First cohort: 20 students</a:t>
            </a:r>
          </a:p>
          <a:p>
            <a:pPr lvl="1"/>
            <a:endParaRPr lang="en-GB" sz="40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0305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sz="4800" b="1" dirty="0" smtClean="0">
                <a:latin typeface="Arial" pitchFamily="34" charset="0"/>
                <a:cs typeface="Arial" pitchFamily="34" charset="0"/>
              </a:rPr>
              <a:t> Nursing: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a fulfilment of the whole God’s </a:t>
            </a:r>
            <a:r>
              <a:rPr lang="en-GB" sz="4800" dirty="0">
                <a:latin typeface="Arial" pitchFamily="34" charset="0"/>
                <a:cs typeface="Arial" pitchFamily="34" charset="0"/>
              </a:rPr>
              <a:t>image 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potential, addressing all his/her dimensions to restore that original image in him/her. </a:t>
            </a:r>
            <a:endParaRPr lang="en-US" sz="4800" dirty="0" smtClean="0"/>
          </a:p>
          <a:p>
            <a:pPr lvl="1"/>
            <a:endParaRPr lang="en-US" sz="4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0912454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dirty="0" smtClean="0">
                <a:latin typeface="Arial" pitchFamily="34" charset="0"/>
                <a:cs typeface="Arial" pitchFamily="34" charset="0"/>
              </a:rPr>
              <a:t>Our prior approach so far</a:t>
            </a:r>
          </a:p>
          <a:p>
            <a:pPr lvl="1"/>
            <a:r>
              <a:rPr lang="en-GB" b="1" dirty="0" smtClean="0">
                <a:latin typeface="Arial" pitchFamily="34" charset="0"/>
                <a:cs typeface="Arial" pitchFamily="34" charset="0"/>
              </a:rPr>
              <a:t>Eclectic:</a:t>
            </a:r>
          </a:p>
          <a:p>
            <a:pPr marL="457200" lvl="1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GB" b="1" dirty="0" smtClean="0">
                <a:latin typeface="Arial" pitchFamily="34" charset="0"/>
                <a:cs typeface="Arial" pitchFamily="34" charset="0"/>
              </a:rPr>
              <a:t>M.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Leininger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 transcultural nursing </a:t>
            </a:r>
          </a:p>
          <a:p>
            <a:pPr marL="914400" lvl="2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GB" b="1" dirty="0" smtClean="0">
                <a:latin typeface="Arial" pitchFamily="34" charset="0"/>
                <a:cs typeface="Arial" pitchFamily="34" charset="0"/>
              </a:rPr>
              <a:t>J. </a:t>
            </a:r>
            <a:r>
              <a:rPr lang="en-GB" b="1" dirty="0" err="1" smtClean="0">
                <a:latin typeface="Arial" pitchFamily="34" charset="0"/>
                <a:cs typeface="Arial" pitchFamily="34" charset="0"/>
              </a:rPr>
              <a:t>Waston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: trans-personality, competence and humanity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(presence, compassion, caring)</a:t>
            </a:r>
          </a:p>
          <a:p>
            <a:pPr marL="914400" lvl="2" indent="0">
              <a:buNone/>
            </a:pPr>
            <a:endParaRPr lang="en-GB" b="1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GB" b="1" dirty="0" smtClean="0">
                <a:latin typeface="Arial" pitchFamily="34" charset="0"/>
                <a:cs typeface="Arial" pitchFamily="34" charset="0"/>
              </a:rPr>
              <a:t>M. Newman; care as expansion of the conscientiousness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(provide </a:t>
            </a:r>
            <a:r>
              <a:rPr lang="en-GB" dirty="0">
                <a:latin typeface="Arial" pitchFamily="34" charset="0"/>
                <a:cs typeface="Arial" pitchFamily="34" charset="0"/>
              </a:rPr>
              <a:t>total information, active </a:t>
            </a:r>
            <a:r>
              <a:rPr lang="en-GB" dirty="0" smtClean="0">
                <a:latin typeface="Arial" pitchFamily="34" charset="0"/>
                <a:cs typeface="Arial" pitchFamily="34" charset="0"/>
              </a:rPr>
              <a:t>listening, </a:t>
            </a:r>
            <a:r>
              <a:rPr lang="en-GB" dirty="0" err="1" smtClean="0">
                <a:latin typeface="Arial" pitchFamily="34" charset="0"/>
                <a:cs typeface="Arial" pitchFamily="34" charset="0"/>
              </a:rPr>
              <a:t>dialoging</a:t>
            </a:r>
            <a:r>
              <a:rPr lang="en-GB" dirty="0">
                <a:latin typeface="Arial" pitchFamily="34" charset="0"/>
                <a:cs typeface="Arial" pitchFamily="34" charset="0"/>
              </a:rPr>
              <a:t>)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20012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sz="4800" b="1" dirty="0" smtClean="0">
                <a:latin typeface="Arial" pitchFamily="34" charset="0"/>
                <a:cs typeface="Arial" pitchFamily="34" charset="0"/>
              </a:rPr>
              <a:t> APPLICATION OF MODEL: </a:t>
            </a:r>
            <a:endParaRPr lang="en-GB" sz="4800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GB" sz="4800" dirty="0" smtClean="0">
                <a:latin typeface="Arial" pitchFamily="34" charset="0"/>
                <a:cs typeface="Arial" pitchFamily="34" charset="0"/>
              </a:rPr>
              <a:t>- translated</a:t>
            </a:r>
            <a:endParaRPr lang="en-US" sz="4800" dirty="0" smtClean="0"/>
          </a:p>
          <a:p>
            <a:pPr lvl="1"/>
            <a:r>
              <a:rPr lang="en-GB" sz="4800" dirty="0" smtClean="0">
                <a:latin typeface="Arial" pitchFamily="34" charset="0"/>
                <a:cs typeface="Arial" pitchFamily="34" charset="0"/>
              </a:rPr>
              <a:t>What is common with </a:t>
            </a:r>
            <a:r>
              <a:rPr lang="en-GB" sz="4800" dirty="0" err="1" smtClean="0">
                <a:latin typeface="Arial" pitchFamily="34" charset="0"/>
                <a:cs typeface="Arial" pitchFamily="34" charset="0"/>
              </a:rPr>
              <a:t>Leininger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, Watson, and Newman.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841073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GB" sz="4800" dirty="0" smtClean="0">
                <a:latin typeface="Arial" pitchFamily="34" charset="0"/>
                <a:cs typeface="Arial" pitchFamily="34" charset="0"/>
              </a:rPr>
              <a:t>What is common with </a:t>
            </a:r>
            <a:r>
              <a:rPr lang="en-GB" sz="4800" dirty="0" err="1" smtClean="0">
                <a:latin typeface="Arial" pitchFamily="34" charset="0"/>
                <a:cs typeface="Arial" pitchFamily="34" charset="0"/>
              </a:rPr>
              <a:t>Leininger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, Watson, and Newman</a:t>
            </a:r>
          </a:p>
          <a:p>
            <a:pPr lvl="2"/>
            <a:r>
              <a:rPr lang="en-GB" sz="4400" dirty="0" smtClean="0">
                <a:latin typeface="Arial" pitchFamily="34" charset="0"/>
                <a:cs typeface="Arial" pitchFamily="34" charset="0"/>
              </a:rPr>
              <a:t>Caring, acknowledge the cultural component of human beings, competency, humanistic care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076440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sz="4800" dirty="0" smtClean="0">
                <a:latin typeface="Arial" pitchFamily="34" charset="0"/>
                <a:cs typeface="Arial" pitchFamily="34" charset="0"/>
              </a:rPr>
              <a:t>What is specific with DFAN</a:t>
            </a:r>
          </a:p>
          <a:p>
            <a:pPr lvl="2"/>
            <a:r>
              <a:rPr lang="en-GB" sz="4400" dirty="0" smtClean="0">
                <a:latin typeface="Arial" pitchFamily="34" charset="0"/>
                <a:cs typeface="Arial" pitchFamily="34" charset="0"/>
              </a:rPr>
              <a:t>The place given to God: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 Priority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 Our Creator and the redeemer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4566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sz="4800" dirty="0" smtClean="0">
                <a:latin typeface="Arial" pitchFamily="34" charset="0"/>
                <a:cs typeface="Arial" pitchFamily="34" charset="0"/>
              </a:rPr>
              <a:t>What is specific with DFAN</a:t>
            </a:r>
          </a:p>
          <a:p>
            <a:pPr lvl="2"/>
            <a:r>
              <a:rPr lang="en-GB" sz="4400" dirty="0" smtClean="0">
                <a:latin typeface="Arial" pitchFamily="34" charset="0"/>
                <a:cs typeface="Arial" pitchFamily="34" charset="0"/>
              </a:rPr>
              <a:t>Emphasis in </a:t>
            </a: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CONNECTEDNESS </a:t>
            </a:r>
          </a:p>
          <a:p>
            <a:pPr lvl="3"/>
            <a:r>
              <a:rPr lang="en-GB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Self 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 God</a:t>
            </a:r>
          </a:p>
          <a:p>
            <a:pPr lvl="3"/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56523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GB" sz="4800" dirty="0" smtClean="0">
                <a:latin typeface="Arial" pitchFamily="34" charset="0"/>
                <a:cs typeface="Arial" pitchFamily="34" charset="0"/>
              </a:rPr>
              <a:t>What is specific with DFAN</a:t>
            </a:r>
          </a:p>
          <a:p>
            <a:pPr lvl="2"/>
            <a:r>
              <a:rPr lang="en-GB" sz="4400" dirty="0" smtClean="0">
                <a:latin typeface="Arial" pitchFamily="34" charset="0"/>
                <a:cs typeface="Arial" pitchFamily="34" charset="0"/>
              </a:rPr>
              <a:t>Connectedness leads to </a:t>
            </a: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EMPOWERMENT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Ourselves  (personal connexion)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Students and Faculty</a:t>
            </a:r>
          </a:p>
          <a:p>
            <a:pPr lvl="3"/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98208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ctr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5400" b="1" dirty="0" smtClean="0">
                <a:latin typeface="Arial" pitchFamily="34" charset="0"/>
                <a:cs typeface="Arial" pitchFamily="34" charset="0"/>
              </a:rPr>
              <a:t>Empowered graduates </a:t>
            </a:r>
            <a:r>
              <a:rPr lang="en-GB" sz="5400" dirty="0" smtClean="0">
                <a:latin typeface="Arial" pitchFamily="34" charset="0"/>
                <a:cs typeface="Arial" pitchFamily="34" charset="0"/>
              </a:rPr>
              <a:t>will provide quality </a:t>
            </a:r>
            <a:r>
              <a:rPr lang="en-GB" sz="5400" dirty="0">
                <a:latin typeface="Arial" pitchFamily="34" charset="0"/>
                <a:cs typeface="Arial" pitchFamily="34" charset="0"/>
              </a:rPr>
              <a:t>interventions </a:t>
            </a:r>
            <a:r>
              <a:rPr lang="en-GB" sz="5400" dirty="0" smtClean="0">
                <a:latin typeface="Arial" pitchFamily="34" charset="0"/>
                <a:cs typeface="Arial" pitchFamily="34" charset="0"/>
              </a:rPr>
              <a:t>in clinical setting, families and communities			</a:t>
            </a:r>
            <a:r>
              <a:rPr lang="en-GB" sz="5400" b="1" dirty="0" smtClean="0">
                <a:latin typeface="Arial" pitchFamily="34" charset="0"/>
                <a:cs typeface="Arial" pitchFamily="34" charset="0"/>
              </a:rPr>
              <a:t>CARING</a:t>
            </a:r>
          </a:p>
          <a:p>
            <a:pPr marL="1371600" lvl="3" indent="0">
              <a:buNone/>
            </a:pP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00617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 algn="ctr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5400" b="1" dirty="0" smtClean="0">
                <a:latin typeface="Arial" pitchFamily="34" charset="0"/>
                <a:cs typeface="Arial" pitchFamily="34" charset="0"/>
              </a:rPr>
              <a:t>Empowered graduates </a:t>
            </a:r>
            <a:r>
              <a:rPr lang="en-GB" sz="5400" dirty="0" smtClean="0">
                <a:latin typeface="Arial" pitchFamily="34" charset="0"/>
                <a:cs typeface="Arial" pitchFamily="34" charset="0"/>
              </a:rPr>
              <a:t>will become </a:t>
            </a:r>
            <a:r>
              <a:rPr lang="en-GB" sz="5400" b="1" dirty="0" smtClean="0">
                <a:latin typeface="Arial" pitchFamily="34" charset="0"/>
                <a:cs typeface="Arial" pitchFamily="34" charset="0"/>
              </a:rPr>
              <a:t>qualified  educators, </a:t>
            </a:r>
          </a:p>
          <a:p>
            <a:pPr marL="457200" lvl="1" indent="0" algn="ctr">
              <a:buNone/>
            </a:pPr>
            <a:r>
              <a:rPr lang="en-GB" sz="5400" dirty="0" smtClean="0">
                <a:latin typeface="Arial" pitchFamily="34" charset="0"/>
                <a:cs typeface="Arial" pitchFamily="34" charset="0"/>
              </a:rPr>
              <a:t>Mentoring, role modelling, and empowering their students.	</a:t>
            </a:r>
            <a:r>
              <a:rPr lang="en-GB" sz="5400" b="1" dirty="0" smtClean="0">
                <a:latin typeface="Arial" pitchFamily="34" charset="0"/>
                <a:cs typeface="Arial" pitchFamily="34" charset="0"/>
              </a:rPr>
              <a:t>		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13365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GB" sz="4800" b="1" dirty="0" smtClean="0">
                <a:latin typeface="Arial" pitchFamily="34" charset="0"/>
                <a:cs typeface="Arial" pitchFamily="34" charset="0"/>
              </a:rPr>
              <a:t>Application</a:t>
            </a:r>
            <a:r>
              <a:rPr lang="en-GB" sz="48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2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Connectedness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leads to empowerment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To empower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Faculty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Devotional session even for non Adventist visiting Professors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Involved in community </a:t>
            </a:r>
            <a:r>
              <a:rPr lang="en-GB" sz="4000" dirty="0">
                <a:latin typeface="Arial" pitchFamily="34" charset="0"/>
                <a:cs typeface="Arial" pitchFamily="34" charset="0"/>
              </a:rPr>
              <a:t>a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ctivities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4215962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lvl="1"/>
            <a:r>
              <a:rPr lang="en-GB" sz="5400" b="1" dirty="0" smtClean="0">
                <a:latin typeface="Arial" pitchFamily="34" charset="0"/>
                <a:cs typeface="Arial" pitchFamily="34" charset="0"/>
              </a:rPr>
              <a:t>2018: 187 students</a:t>
            </a:r>
          </a:p>
          <a:p>
            <a:pPr lvl="1"/>
            <a:endParaRPr lang="en-GB" sz="5400" b="1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31674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GB" sz="4800" b="1" dirty="0">
                <a:latin typeface="Arial" pitchFamily="34" charset="0"/>
                <a:cs typeface="Arial" pitchFamily="34" charset="0"/>
              </a:rPr>
              <a:t>Application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Connectedness leads to empowerment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To empower our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student</a:t>
            </a:r>
          </a:p>
          <a:p>
            <a:pPr lvl="3"/>
            <a:r>
              <a:rPr lang="en-GB" sz="4000" dirty="0" smtClean="0">
                <a:latin typeface="Arial" pitchFamily="34" charset="0"/>
                <a:cs typeface="Arial" pitchFamily="34" charset="0"/>
              </a:rPr>
              <a:t> From the beginning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: Genesis 1 and 2</a:t>
            </a:r>
          </a:p>
          <a:p>
            <a:pPr lvl="3"/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Community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outreach</a:t>
            </a:r>
            <a:r>
              <a:rPr lang="fr-FR" sz="4000" dirty="0" smtClean="0">
                <a:latin typeface="Arial" pitchFamily="34" charset="0"/>
                <a:cs typeface="Arial" pitchFamily="34" charset="0"/>
              </a:rPr>
              <a:t>: once a </a:t>
            </a:r>
            <a:r>
              <a:rPr lang="fr-FR" sz="4000" dirty="0" err="1" smtClean="0">
                <a:latin typeface="Arial" pitchFamily="34" charset="0"/>
                <a:cs typeface="Arial" pitchFamily="34" charset="0"/>
              </a:rPr>
              <a:t>week</a:t>
            </a:r>
            <a:endParaRPr lang="en-GB" sz="4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006067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en-GB" sz="4800" b="1" dirty="0">
                <a:latin typeface="Arial" pitchFamily="34" charset="0"/>
                <a:cs typeface="Arial" pitchFamily="34" charset="0"/>
              </a:rPr>
              <a:t>Application </a:t>
            </a:r>
            <a:endParaRPr lang="en-GB" sz="4800" b="1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Empowerment will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 lead to </a:t>
            </a:r>
            <a:r>
              <a:rPr lang="en-GB" sz="4400" b="1" dirty="0">
                <a:latin typeface="Arial" pitchFamily="34" charset="0"/>
                <a:cs typeface="Arial" pitchFamily="34" charset="0"/>
              </a:rPr>
              <a:t>connected graduates </a:t>
            </a:r>
            <a:r>
              <a:rPr lang="en-GB" sz="4400" dirty="0" smtClean="0">
                <a:latin typeface="Arial" pitchFamily="34" charset="0"/>
                <a:cs typeface="Arial" pitchFamily="34" charset="0"/>
              </a:rPr>
              <a:t>and</a:t>
            </a: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 quality care </a:t>
            </a:r>
          </a:p>
          <a:p>
            <a:pPr lvl="1"/>
            <a:r>
              <a:rPr lang="en-GB" sz="4000" dirty="0" smtClean="0">
                <a:latin typeface="Arial" pitchFamily="34" charset="0"/>
                <a:cs typeface="Arial" pitchFamily="34" charset="0"/>
              </a:rPr>
              <a:t>HIGH standard of our graduates/</a:t>
            </a:r>
          </a:p>
          <a:p>
            <a:pPr lvl="3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Reports from the places of work</a:t>
            </a:r>
          </a:p>
          <a:p>
            <a:pPr lvl="3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Rapid growth of our graduates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1528165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ctr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5400" dirty="0" smtClean="0">
                <a:latin typeface="Arial" pitchFamily="34" charset="0"/>
                <a:cs typeface="Arial" pitchFamily="34" charset="0"/>
              </a:rPr>
              <a:t>Thank you for </a:t>
            </a:r>
            <a:endParaRPr lang="en-GB" sz="4400" dirty="0" smtClean="0">
              <a:latin typeface="Arial" pitchFamily="34" charset="0"/>
              <a:cs typeface="Arial" pitchFamily="34" charset="0"/>
            </a:endParaRPr>
          </a:p>
          <a:p>
            <a:pPr marL="457200" lvl="1" indent="0" algn="ctr">
              <a:buNone/>
            </a:pP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pleasure of Listening </a:t>
            </a:r>
          </a:p>
          <a:p>
            <a:pPr lvl="1" algn="ctr"/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joy of sharing</a:t>
            </a:r>
          </a:p>
          <a:p>
            <a:pPr marL="457200" lvl="1" indent="0" algn="ctr">
              <a:buNone/>
            </a:pPr>
            <a:r>
              <a:rPr lang="en-GB" sz="5400" b="1" dirty="0" smtClean="0">
                <a:latin typeface="Arial" pitchFamily="34" charset="0"/>
                <a:cs typeface="Arial" pitchFamily="34" charset="0"/>
              </a:rPr>
              <a:t>	</a:t>
            </a:r>
            <a:endParaRPr lang="en-GB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41879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marL="457200" lvl="1" indent="0">
              <a:buNone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Laval</a:t>
            </a:r>
          </a:p>
          <a:p>
            <a:pPr marL="457200" lvl="1" indent="0">
              <a:buNone/>
            </a:pP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Partnership: last year students’ community and cultural internship </a:t>
            </a: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endParaRPr lang="en-GB" sz="3200" b="1" dirty="0" smtClean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4 cohorts since 2015 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(2-2-4-2) </a:t>
            </a:r>
          </a:p>
          <a:p>
            <a:pPr lvl="1"/>
            <a:endParaRPr lang="en-GB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457770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marL="457200" lvl="1" indent="0">
              <a:buNone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Laval</a:t>
            </a:r>
          </a:p>
          <a:p>
            <a:pPr marL="457200" lvl="1" indent="0">
              <a:buNone/>
            </a:pPr>
            <a:endParaRPr lang="en-GB" sz="3200" b="1" dirty="0">
              <a:latin typeface="Arial" pitchFamily="34" charset="0"/>
              <a:cs typeface="Arial" pitchFamily="34" charset="0"/>
            </a:endParaRPr>
          </a:p>
          <a:p>
            <a:pPr marL="457200" lvl="1" indent="0">
              <a:buNone/>
            </a:pPr>
            <a:r>
              <a:rPr lang="en-GB" sz="3200" b="1" dirty="0" smtClean="0">
                <a:latin typeface="Arial" pitchFamily="34" charset="0"/>
                <a:cs typeface="Arial" pitchFamily="34" charset="0"/>
              </a:rPr>
              <a:t>- Community outreaches for church members</a:t>
            </a:r>
            <a:r>
              <a:rPr lang="en-GB" b="1" dirty="0" smtClean="0">
                <a:latin typeface="Arial" pitchFamily="34" charset="0"/>
                <a:cs typeface="Arial" pitchFamily="34" charset="0"/>
              </a:rPr>
              <a:t> with nurse students.</a:t>
            </a:r>
          </a:p>
          <a:p>
            <a:pPr lvl="1"/>
            <a:endParaRPr lang="en-GB" sz="4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65128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2009 WHO project scaling-up midwifery education</a:t>
            </a:r>
          </a:p>
          <a:p>
            <a:pPr lvl="1"/>
            <a:r>
              <a:rPr lang="en-GB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2015 Bloemfontein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 2016 enrolment Nursing Midwifery program  6-12-18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79051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 Our aim: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meet our environment (individuals, families,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communties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)needs 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Educating community-based and culturally-sensitive Nurse Midwives to meet those needs and contribute to reducing maternal mortality rate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151271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marL="0" indent="0">
              <a:buNone/>
            </a:pP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To that end</a:t>
            </a:r>
          </a:p>
          <a:p>
            <a:pPr marL="0" indent="0">
              <a:buNone/>
            </a:pPr>
            <a:r>
              <a:rPr lang="en-GB" sz="4400" dirty="0" smtClean="0">
                <a:latin typeface="Arial" pitchFamily="34" charset="0"/>
                <a:cs typeface="Arial" pitchFamily="34" charset="0"/>
              </a:rPr>
              <a:t>Reach women where they mostly die</a:t>
            </a:r>
          </a:p>
          <a:p>
            <a:pPr lvl="1"/>
            <a:r>
              <a:rPr lang="en-GB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Community outreaches for women in procreative age with nurse midwives 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2304696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sz="4400" b="1" dirty="0" smtClean="0">
                <a:latin typeface="Arial" pitchFamily="34" charset="0"/>
                <a:cs typeface="Arial" pitchFamily="34" charset="0"/>
              </a:rPr>
              <a:t>The history/the context</a:t>
            </a:r>
          </a:p>
          <a:p>
            <a:pPr marL="0" indent="0">
              <a:buNone/>
            </a:pPr>
            <a:r>
              <a:rPr lang="en-GB" sz="4400" b="1" dirty="0" smtClean="0">
                <a:latin typeface="Arial" pitchFamily="34" charset="0"/>
                <a:cs typeface="Arial" pitchFamily="34" charset="0"/>
              </a:rPr>
              <a:t>Acknowledgement</a:t>
            </a:r>
          </a:p>
          <a:p>
            <a:pPr marL="0" indent="0">
              <a:buNone/>
            </a:pPr>
            <a:r>
              <a:rPr lang="en-GB" sz="4400" dirty="0" smtClean="0">
                <a:latin typeface="Arial" pitchFamily="34" charset="0"/>
                <a:cs typeface="Arial" pitchFamily="34" charset="0"/>
              </a:rPr>
              <a:t>The project/Dr Patricia JONES</a:t>
            </a:r>
          </a:p>
          <a:p>
            <a:pPr marL="0" indent="0">
              <a:buNone/>
            </a:pPr>
            <a:r>
              <a:rPr lang="en-GB" sz="4400" dirty="0" smtClean="0">
                <a:latin typeface="Arial" pitchFamily="34" charset="0"/>
                <a:cs typeface="Arial" pitchFamily="34" charset="0"/>
              </a:rPr>
              <a:t>And the HILDE </a:t>
            </a:r>
          </a:p>
          <a:p>
            <a:pPr lvl="1"/>
            <a:r>
              <a:rPr lang="en-GB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a brand new vehicle</a:t>
            </a:r>
          </a:p>
          <a:p>
            <a:pPr lvl="1"/>
            <a:r>
              <a:rPr lang="en-GB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b="1" dirty="0" smtClean="0">
                <a:latin typeface="Arial" pitchFamily="34" charset="0"/>
                <a:cs typeface="Arial" pitchFamily="34" charset="0"/>
              </a:rPr>
              <a:t>Hilde maternal care centre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DFAN/Cameroon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2800387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384</TotalTime>
  <Words>751</Words>
  <Application>Microsoft Office PowerPoint</Application>
  <PresentationFormat>On-screen Show (4:3)</PresentationFormat>
  <Paragraphs>171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Hardcover</vt:lpstr>
      <vt:lpstr>A distinctive Framework for Adventist Nursing: Cameroon  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  <vt:lpstr>DFAN/Cameroon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distinctive Framework for Adventist Nursing: Cameroon</dc:title>
  <dc:creator>User</dc:creator>
  <cp:lastModifiedBy>Edelweiss</cp:lastModifiedBy>
  <cp:revision>36</cp:revision>
  <dcterms:created xsi:type="dcterms:W3CDTF">2018-12-13T05:50:24Z</dcterms:created>
  <dcterms:modified xsi:type="dcterms:W3CDTF">2018-12-17T08:20:54Z</dcterms:modified>
</cp:coreProperties>
</file>