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  <p:sldMasterId id="2147483847" r:id="rId2"/>
    <p:sldMasterId id="2147483860" r:id="rId3"/>
  </p:sldMasterIdLst>
  <p:notesMasterIdLst>
    <p:notesMasterId r:id="rId48"/>
  </p:notesMasterIdLst>
  <p:handoutMasterIdLst>
    <p:handoutMasterId r:id="rId49"/>
  </p:handoutMasterIdLst>
  <p:sldIdLst>
    <p:sldId id="260" r:id="rId4"/>
    <p:sldId id="434" r:id="rId5"/>
    <p:sldId id="477" r:id="rId6"/>
    <p:sldId id="475" r:id="rId7"/>
    <p:sldId id="436" r:id="rId8"/>
    <p:sldId id="438" r:id="rId9"/>
    <p:sldId id="478" r:id="rId10"/>
    <p:sldId id="481" r:id="rId11"/>
    <p:sldId id="437" r:id="rId12"/>
    <p:sldId id="476" r:id="rId13"/>
    <p:sldId id="479" r:id="rId14"/>
    <p:sldId id="335" r:id="rId15"/>
    <p:sldId id="450" r:id="rId16"/>
    <p:sldId id="459" r:id="rId17"/>
    <p:sldId id="381" r:id="rId18"/>
    <p:sldId id="460" r:id="rId19"/>
    <p:sldId id="400" r:id="rId20"/>
    <p:sldId id="401" r:id="rId21"/>
    <p:sldId id="406" r:id="rId22"/>
    <p:sldId id="407" r:id="rId23"/>
    <p:sldId id="371" r:id="rId24"/>
    <p:sldId id="440" r:id="rId25"/>
    <p:sldId id="301" r:id="rId26"/>
    <p:sldId id="428" r:id="rId27"/>
    <p:sldId id="442" r:id="rId28"/>
    <p:sldId id="429" r:id="rId29"/>
    <p:sldId id="443" r:id="rId30"/>
    <p:sldId id="332" r:id="rId31"/>
    <p:sldId id="375" r:id="rId32"/>
    <p:sldId id="435" r:id="rId33"/>
    <p:sldId id="372" r:id="rId34"/>
    <p:sldId id="444" r:id="rId35"/>
    <p:sldId id="445" r:id="rId36"/>
    <p:sldId id="446" r:id="rId37"/>
    <p:sldId id="447" r:id="rId38"/>
    <p:sldId id="453" r:id="rId39"/>
    <p:sldId id="483" r:id="rId40"/>
    <p:sldId id="456" r:id="rId41"/>
    <p:sldId id="480" r:id="rId42"/>
    <p:sldId id="448" r:id="rId43"/>
    <p:sldId id="386" r:id="rId44"/>
    <p:sldId id="482" r:id="rId45"/>
    <p:sldId id="454" r:id="rId46"/>
    <p:sldId id="390" r:id="rId47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76">
          <p15:clr>
            <a:srgbClr val="A4A3A4"/>
          </p15:clr>
        </p15:guide>
        <p15:guide id="2" orient="horz" pos="3840">
          <p15:clr>
            <a:srgbClr val="A4A3A4"/>
          </p15:clr>
        </p15:guide>
        <p15:guide id="3" orient="horz" pos="576">
          <p15:clr>
            <a:srgbClr val="A4A3A4"/>
          </p15:clr>
        </p15:guide>
        <p15:guide id="4" orient="horz" pos="3696">
          <p15:clr>
            <a:srgbClr val="A4A3A4"/>
          </p15:clr>
        </p15:guide>
        <p15:guide id="5" orient="horz" pos="720">
          <p15:clr>
            <a:srgbClr val="A4A3A4"/>
          </p15:clr>
        </p15:guide>
        <p15:guide id="6" pos="336">
          <p15:clr>
            <a:srgbClr val="A4A3A4"/>
          </p15:clr>
        </p15:guide>
        <p15:guide id="7" pos="768">
          <p15:clr>
            <a:srgbClr val="A4A3A4"/>
          </p15:clr>
        </p15:guide>
        <p15:guide id="8" pos="4992">
          <p15:clr>
            <a:srgbClr val="A4A3A4"/>
          </p15:clr>
        </p15:guide>
        <p15:guide id="9" pos="53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01C3B"/>
    <a:srgbClr val="DDDDDD"/>
    <a:srgbClr val="780425"/>
    <a:srgbClr val="EAE9DF"/>
    <a:srgbClr val="CAC2A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727"/>
  </p:normalViewPr>
  <p:slideViewPr>
    <p:cSldViewPr>
      <p:cViewPr varScale="1">
        <p:scale>
          <a:sx n="67" d="100"/>
          <a:sy n="67" d="100"/>
        </p:scale>
        <p:origin x="-1500" y="-108"/>
      </p:cViewPr>
      <p:guideLst>
        <p:guide orient="horz" pos="4176"/>
        <p:guide orient="horz" pos="3840"/>
        <p:guide orient="horz" pos="576"/>
        <p:guide orient="horz" pos="3696"/>
        <p:guide orient="horz" pos="720"/>
        <p:guide pos="336"/>
        <p:guide pos="768"/>
        <p:guide pos="4992"/>
        <p:guide pos="53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739" cy="46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65" tIns="46233" rIns="92465" bIns="4623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737" y="1"/>
            <a:ext cx="3077739" cy="46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65" tIns="46233" rIns="92465" bIns="4623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6FF1D98-652F-624B-B696-B70035BD0D81}" type="datetime1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737"/>
            <a:ext cx="3077739" cy="46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65" tIns="46233" rIns="92465" bIns="4623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737" y="8918737"/>
            <a:ext cx="3077739" cy="46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65" tIns="46233" rIns="92465" bIns="4623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AD6E160-9E96-3341-94D3-465152696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999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739" cy="46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65" tIns="46233" rIns="92465" bIns="4623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737" y="1"/>
            <a:ext cx="3077739" cy="46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65" tIns="46233" rIns="92465" bIns="4623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E702205-68B6-D845-B5F2-8A7846BBA8DF}" type="datetime1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704850"/>
            <a:ext cx="4695825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998" y="4460173"/>
            <a:ext cx="5208481" cy="422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65" tIns="46233" rIns="92465" bIns="462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8737"/>
            <a:ext cx="3077739" cy="46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65" tIns="46233" rIns="92465" bIns="4623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737" y="8918737"/>
            <a:ext cx="3077739" cy="46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65" tIns="46233" rIns="92465" bIns="4623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E781A3C-A452-9A4F-8DA6-FC6168CFA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817062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8" charset="0"/>
        <a:ea typeface="ＭＳ Ｐゴシック" pitchFamily="68" charset="-128"/>
        <a:cs typeface="ＭＳ Ｐゴシック" pitchFamily="6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8" charset="0"/>
        <a:ea typeface="ＭＳ Ｐゴシック" pitchFamily="6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8" charset="0"/>
        <a:ea typeface="ＭＳ Ｐゴシック" pitchFamily="6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8" charset="0"/>
        <a:ea typeface="ＭＳ Ｐゴシック" pitchFamily="6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8" charset="0"/>
        <a:ea typeface="ＭＳ Ｐゴシック" pitchFamily="6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1281" indent="-28895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5819" indent="-23116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8145" indent="-23116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0473" indent="-23116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2800" indent="-2311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5128" indent="-2311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7455" indent="-2311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9782" indent="-2311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551E2A4-CE38-9E45-BD00-0AB376C95038}" type="datetime1">
              <a:rPr lang="en-US" sz="1200"/>
              <a:pPr/>
              <a:t>12/17/2018</a:t>
            </a:fld>
            <a:endParaRPr lang="en-US" sz="1200"/>
          </a:p>
        </p:txBody>
      </p:sp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1281" indent="-28895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5819" indent="-23116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8145" indent="-23116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80473" indent="-23116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2800" indent="-2311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5128" indent="-2311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7455" indent="-2311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9782" indent="-2311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BC0F80E-ADFD-3648-9162-5B17BA49286C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0426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Good Samaritan2 Chet 9-05 p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462" b="4860"/>
          <a:stretch>
            <a:fillRect/>
          </a:stretch>
        </p:blipFill>
        <p:spPr bwMode="auto">
          <a:xfrm>
            <a:off x="0" y="1905000"/>
            <a:ext cx="9144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11113" y="-7938"/>
            <a:ext cx="9163051" cy="2300288"/>
          </a:xfrm>
          <a:prstGeom prst="rect">
            <a:avLst/>
          </a:prstGeom>
          <a:gradFill rotWithShape="0">
            <a:gsLst>
              <a:gs pos="0">
                <a:srgbClr val="5D1226"/>
              </a:gs>
              <a:gs pos="100000">
                <a:srgbClr val="901C3B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6" name="Rectangle 18"/>
          <p:cNvSpPr>
            <a:spLocks noChangeArrowheads="1"/>
          </p:cNvSpPr>
          <p:nvPr userDrawn="1"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7" name="Picture 9" descr="llusn_display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6016625"/>
            <a:ext cx="438785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1250" y="609600"/>
            <a:ext cx="6919913" cy="685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49425" y="1371600"/>
            <a:ext cx="6281738" cy="8382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CAC2AD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0762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523328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7488" y="1143000"/>
            <a:ext cx="1998662" cy="5324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9913" y="1143000"/>
            <a:ext cx="5845175" cy="5324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498017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84DE-103B-488B-AB70-CC5ACC854CE8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2DB0-224D-4A11-A728-DC35A79F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2917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84DE-103B-488B-AB70-CC5ACC854CE8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2DB0-224D-4A11-A728-DC35A79F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0035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84DE-103B-488B-AB70-CC5ACC854CE8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2DB0-224D-4A11-A728-DC35A79F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2468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84DE-103B-488B-AB70-CC5ACC854CE8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2DB0-224D-4A11-A728-DC35A79F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9187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84DE-103B-488B-AB70-CC5ACC854CE8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2DB0-224D-4A11-A728-DC35A79F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9377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84DE-103B-488B-AB70-CC5ACC854CE8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2DB0-224D-4A11-A728-DC35A79F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4249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84DE-103B-488B-AB70-CC5ACC854CE8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2DB0-224D-4A11-A728-DC35A79F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6099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84DE-103B-488B-AB70-CC5ACC854CE8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2DB0-224D-4A11-A728-DC35A79F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9975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529005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84DE-103B-488B-AB70-CC5ACC854CE8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2DB0-224D-4A11-A728-DC35A79F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6015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84DE-103B-488B-AB70-CC5ACC854CE8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2DB0-224D-4A11-A728-DC35A79F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5901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84DE-103B-488B-AB70-CC5ACC854CE8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2DB0-224D-4A11-A728-DC35A79F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8645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584DE-103B-488B-AB70-CC5ACC854CE8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E2DB0-224D-4A11-A728-DC35A79F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9765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BB1C1-6E05-4292-87BF-46CE42F65F18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79A5-91D5-4E97-816F-3CF644396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4847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BB1C1-6E05-4292-87BF-46CE42F65F18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79A5-91D5-4E97-816F-3CF644396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7949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BB1C1-6E05-4292-87BF-46CE42F65F18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79A5-91D5-4E97-816F-3CF644396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14289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BB1C1-6E05-4292-87BF-46CE42F65F18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79A5-91D5-4E97-816F-3CF644396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8503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BB1C1-6E05-4292-87BF-46CE42F65F18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79A5-91D5-4E97-816F-3CF644396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6944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BB1C1-6E05-4292-87BF-46CE42F65F18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79A5-91D5-4E97-816F-3CF644396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25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7413000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BB1C1-6E05-4292-87BF-46CE42F65F18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79A5-91D5-4E97-816F-3CF644396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67327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BB1C1-6E05-4292-87BF-46CE42F65F18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79A5-91D5-4E97-816F-3CF644396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44452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BB1C1-6E05-4292-87BF-46CE42F65F18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79A5-91D5-4E97-816F-3CF644396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24334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BB1C1-6E05-4292-87BF-46CE42F65F18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79A5-91D5-4E97-816F-3CF644396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23246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BB1C1-6E05-4292-87BF-46CE42F65F18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779A5-91D5-4E97-816F-3CF644396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799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9913" y="2352675"/>
            <a:ext cx="39211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2352675"/>
            <a:ext cx="39227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776976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12478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82374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149756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92452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20059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9913" y="1143000"/>
            <a:ext cx="79962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9913" y="2352675"/>
            <a:ext cx="79962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1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901C3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1029" name="Picture 5" descr="llusn_display_rev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55575"/>
            <a:ext cx="438785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hf hdr="0" dt="0"/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rgbClr val="901C3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rgbClr val="901C3B"/>
          </a:solidFill>
          <a:latin typeface="Palatino" pitchFamily="68" charset="0"/>
          <a:ea typeface="Osaka" pitchFamily="68" charset="-128"/>
          <a:cs typeface="Osaka" pitchFamily="68" charset="-128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rgbClr val="901C3B"/>
          </a:solidFill>
          <a:latin typeface="Palatino" pitchFamily="68" charset="0"/>
          <a:ea typeface="Osaka" pitchFamily="68" charset="-128"/>
          <a:cs typeface="Osaka" pitchFamily="68" charset="-128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rgbClr val="901C3B"/>
          </a:solidFill>
          <a:latin typeface="Palatino" pitchFamily="68" charset="0"/>
          <a:ea typeface="Osaka" pitchFamily="68" charset="-128"/>
          <a:cs typeface="Osaka" pitchFamily="68" charset="-128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rgbClr val="901C3B"/>
          </a:solidFill>
          <a:latin typeface="Palatino" pitchFamily="68" charset="0"/>
          <a:ea typeface="Osaka" pitchFamily="68" charset="-128"/>
          <a:cs typeface="Osaka" pitchFamily="68" charset="-128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rgbClr val="901C3B"/>
          </a:solidFill>
          <a:latin typeface="Palatino" pitchFamily="68" charset="0"/>
          <a:ea typeface="Osaka" pitchFamily="68" charset="-128"/>
          <a:cs typeface="Osaka" pitchFamily="68" charset="-128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rgbClr val="901C3B"/>
          </a:solidFill>
          <a:latin typeface="Palatino" pitchFamily="68" charset="0"/>
          <a:ea typeface="Osaka" pitchFamily="68" charset="-128"/>
          <a:cs typeface="Osaka" pitchFamily="68" charset="-128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rgbClr val="901C3B"/>
          </a:solidFill>
          <a:latin typeface="Palatino" pitchFamily="68" charset="0"/>
          <a:ea typeface="Osaka" pitchFamily="68" charset="-128"/>
          <a:cs typeface="Osaka" pitchFamily="68" charset="-128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rgbClr val="901C3B"/>
          </a:solidFill>
          <a:latin typeface="Palatino" pitchFamily="68" charset="0"/>
          <a:ea typeface="Osaka" pitchFamily="68" charset="-128"/>
          <a:cs typeface="Osaka" pitchFamily="68" charset="-128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lr>
          <a:srgbClr val="901C3B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15938" indent="-2317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~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1746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38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~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430338" indent="-1682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87538" indent="-168275" algn="l" rtl="0" fontAlgn="base">
        <a:spcBef>
          <a:spcPct val="20000"/>
        </a:spcBef>
        <a:spcAft>
          <a:spcPct val="0"/>
        </a:spcAft>
        <a:buClr>
          <a:schemeClr val="tx1"/>
        </a:buClr>
        <a:buFont typeface="Times" pitchFamily="68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344738" indent="-168275" algn="l" rtl="0" fontAlgn="base">
        <a:spcBef>
          <a:spcPct val="20000"/>
        </a:spcBef>
        <a:spcAft>
          <a:spcPct val="0"/>
        </a:spcAft>
        <a:buClr>
          <a:schemeClr val="tx1"/>
        </a:buClr>
        <a:buFont typeface="Times" pitchFamily="68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801938" indent="-168275" algn="l" rtl="0" fontAlgn="base">
        <a:spcBef>
          <a:spcPct val="20000"/>
        </a:spcBef>
        <a:spcAft>
          <a:spcPct val="0"/>
        </a:spcAft>
        <a:buClr>
          <a:schemeClr val="tx1"/>
        </a:buClr>
        <a:buFont typeface="Times" pitchFamily="68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259138" indent="-168275" algn="l" rtl="0" fontAlgn="base">
        <a:spcBef>
          <a:spcPct val="20000"/>
        </a:spcBef>
        <a:spcAft>
          <a:spcPct val="0"/>
        </a:spcAft>
        <a:buClr>
          <a:schemeClr val="tx1"/>
        </a:buClr>
        <a:buFont typeface="Times" pitchFamily="68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584DE-103B-488B-AB70-CC5ACC854CE8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E2DB0-224D-4A11-A728-DC35A79F40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78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BB1C1-6E05-4292-87BF-46CE42F65F18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779A5-91D5-4E97-816F-3CF644396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423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914400"/>
            <a:ext cx="7888287" cy="990600"/>
          </a:xfrm>
        </p:spPr>
        <p:txBody>
          <a:bodyPr/>
          <a:lstStyle/>
          <a:p>
            <a:pPr algn="ctr" eaLnBrk="1" hangingPunct="1"/>
            <a:r>
              <a:rPr lang="en-US" sz="4800" dirty="0">
                <a:latin typeface="Times New Roman" charset="0"/>
                <a:ea typeface="Osaka" charset="0"/>
                <a:cs typeface="Times New Roman" charset="0"/>
              </a:rPr>
              <a:t/>
            </a:r>
            <a:br>
              <a:rPr lang="en-US" sz="4800" dirty="0">
                <a:latin typeface="Times New Roman" charset="0"/>
                <a:ea typeface="Osaka" charset="0"/>
                <a:cs typeface="Times New Roman" charset="0"/>
              </a:rPr>
            </a:br>
            <a:r>
              <a:rPr lang="en-US" sz="4800" dirty="0">
                <a:latin typeface="Times New Roman" charset="0"/>
                <a:ea typeface="Osaka" charset="0"/>
                <a:cs typeface="Times New Roman" charset="0"/>
              </a:rPr>
              <a:t/>
            </a:r>
            <a:br>
              <a:rPr lang="en-US" sz="4800" dirty="0">
                <a:latin typeface="Times New Roman" charset="0"/>
                <a:ea typeface="Osaka" charset="0"/>
                <a:cs typeface="Times New Roman" charset="0"/>
              </a:rPr>
            </a:br>
            <a:r>
              <a:rPr lang="en-US" sz="4800" dirty="0">
                <a:latin typeface="Times New Roman" charset="0"/>
                <a:ea typeface="Osaka" charset="0"/>
                <a:cs typeface="Times New Roman" charset="0"/>
              </a:rPr>
              <a:t/>
            </a:r>
            <a:br>
              <a:rPr lang="en-US" sz="4800" dirty="0">
                <a:latin typeface="Times New Roman" charset="0"/>
                <a:ea typeface="Osaka" charset="0"/>
                <a:cs typeface="Times New Roman" charset="0"/>
              </a:rPr>
            </a:br>
            <a:r>
              <a:rPr lang="en-US" sz="4800" dirty="0">
                <a:latin typeface="Times New Roman" charset="0"/>
                <a:ea typeface="Osaka" charset="0"/>
                <a:cs typeface="Times New Roman" charset="0"/>
              </a:rPr>
              <a:t/>
            </a:r>
            <a:br>
              <a:rPr lang="en-US" sz="4800" dirty="0">
                <a:latin typeface="Times New Roman" charset="0"/>
                <a:ea typeface="Osaka" charset="0"/>
                <a:cs typeface="Times New Roman" charset="0"/>
              </a:rPr>
            </a:br>
            <a:r>
              <a:rPr lang="en-US" sz="4800" dirty="0">
                <a:latin typeface="Times New Roman" charset="0"/>
                <a:ea typeface="Osaka" charset="0"/>
                <a:cs typeface="Times New Roman" charset="0"/>
              </a:rPr>
              <a:t/>
            </a:r>
            <a:br>
              <a:rPr lang="en-US" sz="4800" dirty="0">
                <a:latin typeface="Times New Roman" charset="0"/>
                <a:ea typeface="Osaka" charset="0"/>
                <a:cs typeface="Times New Roman" charset="0"/>
              </a:rPr>
            </a:br>
            <a:r>
              <a:rPr lang="en-US" sz="4800" dirty="0">
                <a:latin typeface="Times New Roman" charset="0"/>
                <a:ea typeface="Osaka" charset="0"/>
                <a:cs typeface="Times New Roman" charset="0"/>
              </a:rPr>
              <a:t>A Distinctive Framework for </a:t>
            </a:r>
            <a:br>
              <a:rPr lang="en-US" sz="4800" dirty="0">
                <a:latin typeface="Times New Roman" charset="0"/>
                <a:ea typeface="Osaka" charset="0"/>
                <a:cs typeface="Times New Roman" charset="0"/>
              </a:rPr>
            </a:br>
            <a:r>
              <a:rPr lang="en-US" sz="4800" dirty="0">
                <a:latin typeface="Times New Roman" charset="0"/>
                <a:ea typeface="Osaka" charset="0"/>
                <a:cs typeface="Times New Roman" charset="0"/>
              </a:rPr>
              <a:t>Adventist Nursing </a:t>
            </a:r>
            <a:r>
              <a:rPr lang="en-US" sz="4800" dirty="0" smtClean="0">
                <a:latin typeface="Times New Roman" charset="0"/>
                <a:ea typeface="Osaka" charset="0"/>
                <a:cs typeface="Times New Roman" charset="0"/>
              </a:rPr>
              <a:t/>
            </a:r>
            <a:br>
              <a:rPr lang="en-US" sz="4800" dirty="0" smtClean="0">
                <a:latin typeface="Times New Roman" charset="0"/>
                <a:ea typeface="Osaka" charset="0"/>
                <a:cs typeface="Times New Roman" charset="0"/>
              </a:rPr>
            </a:br>
            <a:r>
              <a:rPr lang="en-US" sz="4800" dirty="0" smtClean="0">
                <a:latin typeface="Times New Roman" charset="0"/>
                <a:ea typeface="Osaka" charset="0"/>
                <a:cs typeface="Times New Roman" charset="0"/>
              </a:rPr>
              <a:t>Connecting</a:t>
            </a:r>
            <a:endParaRPr lang="en-US" sz="4800" dirty="0">
              <a:latin typeface="Times New Roman" charset="0"/>
              <a:ea typeface="Osaka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ED3C38-6498-4D14-9E76-FBA930885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524000"/>
            <a:ext cx="7507287" cy="1143000"/>
          </a:xfrm>
        </p:spPr>
        <p:txBody>
          <a:bodyPr/>
          <a:lstStyle/>
          <a:p>
            <a:r>
              <a:rPr lang="en-US" dirty="0"/>
              <a:t>Nevertheless . . .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10020F3-1FAD-42B2-8C7E-FFEE7B595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048000"/>
            <a:ext cx="7086600" cy="27431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Understanding wholeness is a </a:t>
            </a:r>
            <a:r>
              <a:rPr lang="en-US" sz="2800" dirty="0">
                <a:solidFill>
                  <a:schemeClr val="tx2"/>
                </a:solidFill>
              </a:rPr>
              <a:t>goal </a:t>
            </a:r>
            <a:r>
              <a:rPr lang="en-US" sz="2800" dirty="0"/>
              <a:t>of </a:t>
            </a:r>
          </a:p>
          <a:p>
            <a:pPr marL="0" indent="0">
              <a:buNone/>
            </a:pPr>
            <a:r>
              <a:rPr lang="en-US" sz="2800" dirty="0"/>
              <a:t>   all health professionals as we care for</a:t>
            </a:r>
          </a:p>
          <a:p>
            <a:pPr marL="0" indent="0">
              <a:buNone/>
            </a:pPr>
            <a:r>
              <a:rPr lang="en-US" sz="2800" dirty="0"/>
              <a:t>   and promote well-being in our clients. </a:t>
            </a:r>
          </a:p>
        </p:txBody>
      </p:sp>
    </p:spTree>
    <p:extLst>
      <p:ext uri="{BB962C8B-B14F-4D97-AF65-F5344CB8AC3E}">
        <p14:creationId xmlns="" xmlns:p14="http://schemas.microsoft.com/office/powerpoint/2010/main" val="3149976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ED3C38-6498-4D14-9E76-FBA930885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524000"/>
            <a:ext cx="7507287" cy="1143000"/>
          </a:xfrm>
        </p:spPr>
        <p:txBody>
          <a:bodyPr/>
          <a:lstStyle/>
          <a:p>
            <a:r>
              <a:rPr lang="en-US" dirty="0"/>
              <a:t>Furthermore . . .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10020F3-1FAD-42B2-8C7E-FFEE7B595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0563" y="2895600"/>
            <a:ext cx="6592887" cy="27431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>
                <a:solidFill>
                  <a:schemeClr val="tx2"/>
                </a:solidFill>
              </a:rPr>
              <a:t>Becoming whole</a:t>
            </a:r>
            <a:r>
              <a:rPr lang="en-US" sz="2800" dirty="0"/>
              <a:t>, or experiencing</a:t>
            </a:r>
          </a:p>
          <a:p>
            <a:pPr marL="0" indent="0">
              <a:buNone/>
            </a:pPr>
            <a:r>
              <a:rPr lang="en-US" sz="2800" dirty="0"/>
              <a:t>   wholeness, </a:t>
            </a:r>
            <a:r>
              <a:rPr lang="en-US" sz="2800" dirty="0">
                <a:solidFill>
                  <a:schemeClr val="tx2"/>
                </a:solidFill>
              </a:rPr>
              <a:t>is an experience </a:t>
            </a:r>
            <a:r>
              <a:rPr lang="en-US" sz="2800" dirty="0"/>
              <a:t>we all</a:t>
            </a:r>
          </a:p>
          <a:p>
            <a:pPr marL="0" indent="0">
              <a:buNone/>
            </a:pPr>
            <a:r>
              <a:rPr lang="en-US" sz="2800" dirty="0"/>
              <a:t>   hunger for regardless of context or</a:t>
            </a:r>
          </a:p>
          <a:p>
            <a:pPr marL="0" indent="0">
              <a:buNone/>
            </a:pPr>
            <a:r>
              <a:rPr lang="en-US" sz="2800" dirty="0"/>
              <a:t>   culture.</a:t>
            </a:r>
          </a:p>
        </p:txBody>
      </p:sp>
    </p:spTree>
    <p:extLst>
      <p:ext uri="{BB962C8B-B14F-4D97-AF65-F5344CB8AC3E}">
        <p14:creationId xmlns="" xmlns:p14="http://schemas.microsoft.com/office/powerpoint/2010/main" val="2129773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996237" cy="1143000"/>
          </a:xfrm>
        </p:spPr>
        <p:txBody>
          <a:bodyPr/>
          <a:lstStyle/>
          <a:p>
            <a:r>
              <a:rPr lang="en-US" dirty="0"/>
              <a:t>Advantages as Christians: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3086101"/>
            <a:ext cx="7050087" cy="2362200"/>
          </a:xfrm>
        </p:spPr>
        <p:txBody>
          <a:bodyPr/>
          <a:lstStyle/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2800" dirty="0"/>
              <a:t>Our faith in God—a Divine Power 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2800" dirty="0"/>
              <a:t>Our Judeo Christian faith—Monotheism: faith in one God and our Creator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2800" dirty="0"/>
              <a:t>The integration of body and spirit </a:t>
            </a:r>
          </a:p>
        </p:txBody>
      </p:sp>
    </p:spTree>
    <p:extLst>
      <p:ext uri="{BB962C8B-B14F-4D97-AF65-F5344CB8AC3E}">
        <p14:creationId xmlns="" xmlns:p14="http://schemas.microsoft.com/office/powerpoint/2010/main" val="2589721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DD3492-E986-4398-A52C-A14252840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863" y="1295400"/>
            <a:ext cx="7996237" cy="1143000"/>
          </a:xfrm>
        </p:spPr>
        <p:txBody>
          <a:bodyPr/>
          <a:lstStyle/>
          <a:p>
            <a:r>
              <a:rPr lang="en-US" dirty="0"/>
              <a:t>SDA and other scholars have tried: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4F54434-B6A0-46E8-8762-B9E8E2527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3756" y="2667000"/>
            <a:ext cx="4916487" cy="3276599"/>
          </a:xfrm>
        </p:spPr>
        <p:txBody>
          <a:bodyPr/>
          <a:lstStyle/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/>
              <a:t>  Paul </a:t>
            </a:r>
            <a:r>
              <a:rPr lang="en-US" altLang="en-US" sz="2800" dirty="0" err="1"/>
              <a:t>Tournier</a:t>
            </a:r>
            <a:r>
              <a:rPr lang="en-US" altLang="en-US" sz="2800" dirty="0"/>
              <a:t> (1947)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/>
              <a:t>  Carl Jung (1966)</a:t>
            </a:r>
            <a:endParaRPr lang="en-US" altLang="en-US" sz="2800" i="1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/>
              <a:t>  Paul Tillich (1967)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 dirty="0"/>
              <a:t>  Richard Rice (1999)</a:t>
            </a:r>
          </a:p>
          <a:p>
            <a:pPr marL="0" indent="0">
              <a:spcBef>
                <a:spcPct val="500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66770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DBB488-296B-41EF-8632-AEC4DDDA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752600"/>
            <a:ext cx="7187924" cy="1143000"/>
          </a:xfrm>
        </p:spPr>
        <p:txBody>
          <a:bodyPr/>
          <a:lstStyle/>
          <a:p>
            <a:r>
              <a:rPr lang="en-US" dirty="0"/>
              <a:t>The mystery of wholeness . .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CD71B96-35F8-4E11-BCC0-E5DC88E4C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3124200"/>
            <a:ext cx="7391400" cy="22701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 Lies in understanding the power that</a:t>
            </a:r>
          </a:p>
          <a:p>
            <a:pPr marL="0" indent="0">
              <a:buNone/>
            </a:pPr>
            <a:r>
              <a:rPr lang="en-US" sz="2800" dirty="0"/>
              <a:t>    integrates the system so that the body,</a:t>
            </a:r>
          </a:p>
          <a:p>
            <a:pPr marL="0" indent="0">
              <a:buNone/>
            </a:pPr>
            <a:r>
              <a:rPr lang="en-US" sz="2800" dirty="0"/>
              <a:t>    mind, psyche and spirit function as a whole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A5F59FB-223F-40E6-B280-8E842FDBFC86}"/>
              </a:ext>
            </a:extLst>
          </p:cNvPr>
          <p:cNvSpPr txBox="1"/>
          <p:nvPr/>
        </p:nvSpPr>
        <p:spPr>
          <a:xfrm>
            <a:off x="4648200" y="5394325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Tournier</a:t>
            </a:r>
            <a:r>
              <a:rPr lang="en-US" dirty="0"/>
              <a:t>, 1947, 1965</a:t>
            </a:r>
          </a:p>
        </p:txBody>
      </p:sp>
    </p:spTree>
    <p:extLst>
      <p:ext uri="{BB962C8B-B14F-4D97-AF65-F5344CB8AC3E}">
        <p14:creationId xmlns="" xmlns:p14="http://schemas.microsoft.com/office/powerpoint/2010/main" val="320301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295400"/>
            <a:ext cx="7996237" cy="1143000"/>
          </a:xfrm>
        </p:spPr>
        <p:txBody>
          <a:bodyPr/>
          <a:lstStyle/>
          <a:p>
            <a:r>
              <a:rPr lang="en-US" b="1" dirty="0"/>
              <a:t>Paul Tournier—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9371" y="3124200"/>
            <a:ext cx="7354887" cy="2438400"/>
          </a:xfrm>
        </p:spPr>
        <p:txBody>
          <a:bodyPr/>
          <a:lstStyle/>
          <a:p>
            <a:pPr marL="517525" indent="-517525">
              <a:buFont typeface="Arial" panose="020B0604020202020204" pitchFamily="34" charset="0"/>
              <a:buChar char="•"/>
            </a:pPr>
            <a:r>
              <a:rPr lang="en-US" sz="3200" dirty="0"/>
              <a:t>Of all the dimensions of the human being, the </a:t>
            </a:r>
            <a:r>
              <a:rPr lang="en-US" sz="3200" b="1" dirty="0">
                <a:solidFill>
                  <a:schemeClr val="tx2"/>
                </a:solidFill>
              </a:rPr>
              <a:t>spirit</a:t>
            </a:r>
            <a:r>
              <a:rPr lang="en-US" sz="3200" dirty="0"/>
              <a:t> is the </a:t>
            </a:r>
            <a:r>
              <a:rPr lang="en-US" sz="3200" b="1" dirty="0">
                <a:solidFill>
                  <a:schemeClr val="tx2"/>
                </a:solidFill>
              </a:rPr>
              <a:t>integrating factor</a:t>
            </a:r>
          </a:p>
        </p:txBody>
      </p:sp>
    </p:spTree>
    <p:extLst>
      <p:ext uri="{BB962C8B-B14F-4D97-AF65-F5344CB8AC3E}">
        <p14:creationId xmlns="" xmlns:p14="http://schemas.microsoft.com/office/powerpoint/2010/main" val="1167005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AEE509-B53E-47C5-8875-95D23CE3C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763" y="1295400"/>
            <a:ext cx="7431087" cy="1143000"/>
          </a:xfrm>
        </p:spPr>
        <p:txBody>
          <a:bodyPr/>
          <a:lstStyle/>
          <a:p>
            <a:r>
              <a:rPr lang="en-US" b="1" dirty="0"/>
              <a:t>Paul Tillich . .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9D2AE4C-23E5-43AE-A104-388F6CA9A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971800"/>
            <a:ext cx="7278687" cy="25241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    Multidimensional unity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    The parts do not lie alongside each</a:t>
            </a:r>
          </a:p>
          <a:p>
            <a:pPr marL="0" indent="0">
              <a:buNone/>
            </a:pPr>
            <a:r>
              <a:rPr lang="en-US" sz="3200" dirty="0"/>
              <a:t>       other but are ‘within’ each other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9B88FC7-D018-48DB-9430-62663BAEEFFB}"/>
              </a:ext>
            </a:extLst>
          </p:cNvPr>
          <p:cNvSpPr txBox="1"/>
          <p:nvPr/>
        </p:nvSpPr>
        <p:spPr>
          <a:xfrm>
            <a:off x="5791200" y="549592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Tillich, 1967</a:t>
            </a:r>
          </a:p>
        </p:txBody>
      </p:sp>
    </p:spTree>
    <p:extLst>
      <p:ext uri="{BB962C8B-B14F-4D97-AF65-F5344CB8AC3E}">
        <p14:creationId xmlns="" xmlns:p14="http://schemas.microsoft.com/office/powerpoint/2010/main" val="3692531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5500" cy="670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6462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c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568" y="0"/>
            <a:ext cx="100584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36746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DC816C95-39A3-4DE5-B940-9266B3E7D10A}" type="datetime1">
              <a:rPr lang="en-US" altLang="en-US"/>
              <a:pPr/>
              <a:t>12/17/2018</a:t>
            </a:fld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Pjones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8128A4F0-3EB7-4E88-B1B4-3FC575BEEA0A}" type="slidenum">
              <a:rPr lang="en-US" altLang="en-US"/>
              <a:pPr/>
              <a:t>19</a:t>
            </a:fld>
            <a:endParaRPr lang="en-US" altLang="en-US"/>
          </a:p>
        </p:txBody>
      </p:sp>
      <p:pic>
        <p:nvPicPr>
          <p:cNvPr id="292866" name="Picture 2050" descr="01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4488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24474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1552575"/>
            <a:ext cx="7996237" cy="1600200"/>
          </a:xfrm>
        </p:spPr>
        <p:txBody>
          <a:bodyPr/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4400" b="1" dirty="0" smtClean="0"/>
              <a:t>Faith and Science Teachers’ Conference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13" y="2352675"/>
            <a:ext cx="7996237" cy="34385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r>
              <a:rPr lang="en-US" sz="3200" b="1" dirty="0" smtClean="0"/>
              <a:t>Affirming Creation</a:t>
            </a:r>
            <a:endParaRPr lang="en-US" sz="3200" b="1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December 10-19, </a:t>
            </a:r>
            <a:r>
              <a:rPr lang="en-US" sz="3200" dirty="0"/>
              <a:t>2018</a:t>
            </a:r>
          </a:p>
        </p:txBody>
      </p:sp>
    </p:spTree>
    <p:extLst>
      <p:ext uri="{BB962C8B-B14F-4D97-AF65-F5344CB8AC3E}">
        <p14:creationId xmlns="" xmlns:p14="http://schemas.microsoft.com/office/powerpoint/2010/main" val="1782567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16980" cy="68780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39231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5089" y="1045982"/>
            <a:ext cx="5389597" cy="1143000"/>
          </a:xfrm>
        </p:spPr>
        <p:txBody>
          <a:bodyPr/>
          <a:lstStyle/>
          <a:p>
            <a:r>
              <a:rPr lang="en-US" dirty="0"/>
              <a:t>From our data—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0" y="2506676"/>
            <a:ext cx="3637722" cy="18669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Compassion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Presence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Prayer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Relationship with God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4278" y="2463606"/>
            <a:ext cx="3200400" cy="20193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Interaction with other human beings—family, community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Engaging with the environment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F1FB807-B974-4104-A186-48F1CB37C345}"/>
              </a:ext>
            </a:extLst>
          </p:cNvPr>
          <p:cNvSpPr txBox="1"/>
          <p:nvPr/>
        </p:nvSpPr>
        <p:spPr>
          <a:xfrm>
            <a:off x="2534478" y="5479271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</a:t>
            </a:r>
            <a:r>
              <a:rPr lang="en-US" dirty="0">
                <a:solidFill>
                  <a:schemeClr val="tx2"/>
                </a:solidFill>
              </a:rPr>
              <a:t>Connecting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="" xmlns:a16="http://schemas.microsoft.com/office/drawing/2014/main" id="{3E0847DE-850F-43D2-B609-0F3DC0C2AD00}"/>
              </a:ext>
            </a:extLst>
          </p:cNvPr>
          <p:cNvCxnSpPr>
            <a:cxnSpLocks/>
          </p:cNvCxnSpPr>
          <p:nvPr/>
        </p:nvCxnSpPr>
        <p:spPr bwMode="auto">
          <a:xfrm>
            <a:off x="2222639" y="4696815"/>
            <a:ext cx="1104900" cy="10331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9451DAD3-C255-486F-8555-4485212D0858}"/>
              </a:ext>
            </a:extLst>
          </p:cNvPr>
          <p:cNvCxnSpPr>
            <a:cxnSpLocks/>
          </p:cNvCxnSpPr>
          <p:nvPr/>
        </p:nvCxnSpPr>
        <p:spPr bwMode="auto">
          <a:xfrm flipH="1">
            <a:off x="5181600" y="4648200"/>
            <a:ext cx="1295400" cy="10817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="" xmlns:p14="http://schemas.microsoft.com/office/powerpoint/2010/main" val="1276681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3C09F2-99FA-4E3F-BF1A-7262A55F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13" y="1524000"/>
            <a:ext cx="7996237" cy="1143000"/>
          </a:xfrm>
        </p:spPr>
        <p:txBody>
          <a:bodyPr/>
          <a:lstStyle/>
          <a:p>
            <a:r>
              <a:rPr lang="en-US" dirty="0"/>
              <a:t>	 Interacting or connecting?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109E9A-BE2E-49D9-9FA2-1735865E3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3124200"/>
            <a:ext cx="6584950" cy="24479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 To genuinely and authentically </a:t>
            </a:r>
          </a:p>
          <a:p>
            <a:pPr marL="0" indent="0">
              <a:buNone/>
            </a:pPr>
            <a:r>
              <a:rPr lang="en-US" sz="3200" dirty="0"/>
              <a:t>    interact is to </a:t>
            </a:r>
            <a:r>
              <a:rPr lang="en-US" sz="3200" dirty="0">
                <a:solidFill>
                  <a:schemeClr val="tx2"/>
                </a:solidFill>
              </a:rPr>
              <a:t>‘connect’</a:t>
            </a:r>
          </a:p>
        </p:txBody>
      </p:sp>
    </p:spTree>
    <p:extLst>
      <p:ext uri="{BB962C8B-B14F-4D97-AF65-F5344CB8AC3E}">
        <p14:creationId xmlns="" xmlns:p14="http://schemas.microsoft.com/office/powerpoint/2010/main" val="3414285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30017"/>
            <a:ext cx="7996237" cy="1371600"/>
          </a:xfrm>
        </p:spPr>
        <p:txBody>
          <a:bodyPr/>
          <a:lstStyle/>
          <a:p>
            <a:pPr algn="ctr"/>
            <a:r>
              <a:rPr lang="en-US" b="1" dirty="0"/>
              <a:t>  Connecting in nursing practice . . .</a:t>
            </a:r>
            <a:br>
              <a:rPr lang="en-US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971800"/>
            <a:ext cx="6516687" cy="3438236"/>
          </a:xfrm>
        </p:spPr>
        <p:txBody>
          <a:bodyPr/>
          <a:lstStyle/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3200" dirty="0"/>
              <a:t>Caring presence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3200" dirty="0"/>
              <a:t>Prayer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3200" dirty="0"/>
              <a:t>Therapeutic communication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3200" dirty="0"/>
              <a:t>Coordinating/managing 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3200" dirty="0"/>
              <a:t>Mentoring, facilitating</a:t>
            </a:r>
          </a:p>
        </p:txBody>
      </p:sp>
    </p:spTree>
    <p:extLst>
      <p:ext uri="{BB962C8B-B14F-4D97-AF65-F5344CB8AC3E}">
        <p14:creationId xmlns="" xmlns:p14="http://schemas.microsoft.com/office/powerpoint/2010/main" val="3454415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2600"/>
            <a:ext cx="7996237" cy="1143000"/>
          </a:xfrm>
        </p:spPr>
        <p:txBody>
          <a:bodyPr/>
          <a:lstStyle/>
          <a:p>
            <a:r>
              <a:rPr lang="en-US" sz="3200" dirty="0"/>
              <a:t>In keeping with our beliefs about man . . 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276600"/>
            <a:ext cx="7888287" cy="2971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 Humans were created as interactive beings</a:t>
            </a:r>
          </a:p>
          <a:p>
            <a:pPr marL="0" indent="0">
              <a:buNone/>
            </a:pPr>
            <a:r>
              <a:rPr lang="en-US" sz="2800"/>
              <a:t>    that is, to </a:t>
            </a:r>
            <a:r>
              <a:rPr lang="en-US" sz="2800" dirty="0"/>
              <a:t>interact with other human beings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 And, to communicate with God 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03291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6CFFE3-9F43-4C47-B5A3-136D6F30F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699" y="1295400"/>
            <a:ext cx="7050087" cy="1143000"/>
          </a:xfrm>
        </p:spPr>
        <p:txBody>
          <a:bodyPr/>
          <a:lstStyle/>
          <a:p>
            <a:r>
              <a:rPr lang="en-US" dirty="0"/>
              <a:t> Ways of connecting: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6A7B5D6-0D78-4631-8417-F3B1398AF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0473" y="2514600"/>
            <a:ext cx="6096000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   Physically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   Spiritually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   Socially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   Mentally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   Emotionally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   Culturally</a:t>
            </a:r>
          </a:p>
        </p:txBody>
      </p:sp>
    </p:spTree>
    <p:extLst>
      <p:ext uri="{BB962C8B-B14F-4D97-AF65-F5344CB8AC3E}">
        <p14:creationId xmlns="" xmlns:p14="http://schemas.microsoft.com/office/powerpoint/2010/main" val="3143629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187" y="1143000"/>
            <a:ext cx="7202487" cy="1143000"/>
          </a:xfrm>
        </p:spPr>
        <p:txBody>
          <a:bodyPr/>
          <a:lstStyle/>
          <a:p>
            <a:r>
              <a:rPr lang="en-US" dirty="0"/>
              <a:t>Physical connectedness: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187" y="2667000"/>
            <a:ext cx="6897687" cy="28289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  Touch (a hug, e.g.)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  Skin to skin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  Transfer of warmth, energy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  Communicates comfort, support,</a:t>
            </a:r>
          </a:p>
          <a:p>
            <a:pPr marL="0" indent="0">
              <a:buNone/>
            </a:pPr>
            <a:r>
              <a:rPr lang="en-US" sz="3200" dirty="0"/>
              <a:t>     love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45654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4BCFC1-B16F-4856-951E-5E0F2F56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1219200"/>
            <a:ext cx="6897687" cy="1143000"/>
          </a:xfrm>
        </p:spPr>
        <p:txBody>
          <a:bodyPr/>
          <a:lstStyle/>
          <a:p>
            <a:r>
              <a:rPr lang="en-US" dirty="0"/>
              <a:t>Spiritual connectedness: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7348C2-3F69-47B6-995E-DCA767E5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887" y="2590800"/>
            <a:ext cx="6324600" cy="33527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  Prayer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  Singing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  Reading scripture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  Reading inspiring literature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  Meditation in nature</a:t>
            </a:r>
          </a:p>
        </p:txBody>
      </p:sp>
    </p:spTree>
    <p:extLst>
      <p:ext uri="{BB962C8B-B14F-4D97-AF65-F5344CB8AC3E}">
        <p14:creationId xmlns="" xmlns:p14="http://schemas.microsoft.com/office/powerpoint/2010/main" val="10089787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95400"/>
            <a:ext cx="7543800" cy="1143000"/>
          </a:xfrm>
        </p:spPr>
        <p:txBody>
          <a:bodyPr/>
          <a:lstStyle/>
          <a:p>
            <a:r>
              <a:rPr lang="en-US" b="1" dirty="0"/>
              <a:t>Connecting </a:t>
            </a:r>
            <a:r>
              <a:rPr lang="en-US" dirty="0"/>
              <a:t>with </a:t>
            </a:r>
            <a:r>
              <a:rPr lang="en-US" b="1" dirty="0"/>
              <a:t>God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2743200"/>
            <a:ext cx="7848600" cy="4114800"/>
          </a:xfrm>
        </p:spPr>
        <p:txBody>
          <a:bodyPr/>
          <a:lstStyle/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3200" dirty="0"/>
              <a:t>“Abide in Me, and I in you.  As the branch cannot bear fruit of itself, except it abide in the vine; no more can ye, except ye abide in Me”.  </a:t>
            </a:r>
          </a:p>
          <a:p>
            <a:pPr marL="0" indent="0">
              <a:buNone/>
            </a:pPr>
            <a:r>
              <a:rPr lang="en-US" sz="3200" dirty="0"/>
              <a:t>				John 15: 4, 5 </a:t>
            </a:r>
          </a:p>
        </p:txBody>
      </p:sp>
    </p:spTree>
    <p:extLst>
      <p:ext uri="{BB962C8B-B14F-4D97-AF65-F5344CB8AC3E}">
        <p14:creationId xmlns="" xmlns:p14="http://schemas.microsoft.com/office/powerpoint/2010/main" val="1110459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676400"/>
            <a:ext cx="7315200" cy="1143000"/>
          </a:xfrm>
        </p:spPr>
        <p:txBody>
          <a:bodyPr/>
          <a:lstStyle/>
          <a:p>
            <a:r>
              <a:rPr lang="en-US" b="1" dirty="0"/>
              <a:t>Connecting: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4600" y="3276600"/>
            <a:ext cx="7659687" cy="2286000"/>
          </a:xfrm>
        </p:spPr>
        <p:txBody>
          <a:bodyPr/>
          <a:lstStyle/>
          <a:p>
            <a:pPr marL="403225" indent="-403225">
              <a:buFont typeface="Arial" panose="020B0604020202020204" pitchFamily="34" charset="0"/>
              <a:buChar char="•"/>
            </a:pPr>
            <a:r>
              <a:rPr lang="en-US" sz="2800" dirty="0"/>
              <a:t>It is by our </a:t>
            </a:r>
            <a:r>
              <a:rPr lang="en-US" sz="2800" b="1" dirty="0"/>
              <a:t>communion</a:t>
            </a:r>
            <a:r>
              <a:rPr lang="en-US" sz="2800" dirty="0"/>
              <a:t> with Him . . . By abiding in Him that we grow in grace.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dirty="0"/>
              <a:t> 				</a:t>
            </a:r>
            <a:r>
              <a:rPr lang="en-US" sz="2400" dirty="0"/>
              <a:t>Steps to Christ, p. 50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71617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3D9BDF-F9DB-4DE8-AAA0-EBD2A7865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199" y="1676400"/>
            <a:ext cx="7546974" cy="1143000"/>
          </a:xfrm>
        </p:spPr>
        <p:txBody>
          <a:bodyPr/>
          <a:lstStyle/>
          <a:p>
            <a:r>
              <a:rPr lang="en-US" dirty="0"/>
              <a:t>The Focus on Wholeness . .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9009A4-30F9-4A1F-A351-B0D40A686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143" y="3124201"/>
            <a:ext cx="6669087" cy="24383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Is a distinctive feature of health and</a:t>
            </a:r>
          </a:p>
          <a:p>
            <a:pPr marL="0" indent="0">
              <a:buNone/>
            </a:pPr>
            <a:r>
              <a:rPr lang="en-US" sz="2800" dirty="0"/>
              <a:t>   educational programs of the church</a:t>
            </a:r>
          </a:p>
          <a:p>
            <a:pPr marL="0" indent="0">
              <a:buNone/>
            </a:pPr>
            <a:r>
              <a:rPr lang="en-US" sz="2800" dirty="0"/>
              <a:t>   globally  </a:t>
            </a:r>
          </a:p>
        </p:txBody>
      </p:sp>
    </p:spTree>
    <p:extLst>
      <p:ext uri="{BB962C8B-B14F-4D97-AF65-F5344CB8AC3E}">
        <p14:creationId xmlns="" xmlns:p14="http://schemas.microsoft.com/office/powerpoint/2010/main" val="23737217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096" y="1752600"/>
            <a:ext cx="7996237" cy="1143000"/>
          </a:xfrm>
        </p:spPr>
        <p:txBody>
          <a:bodyPr/>
          <a:lstStyle/>
          <a:p>
            <a:r>
              <a:rPr lang="en-US" dirty="0"/>
              <a:t>	</a:t>
            </a:r>
            <a:r>
              <a:rPr lang="en-US" b="1" dirty="0"/>
              <a:t>Connecting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819400"/>
            <a:ext cx="7659687" cy="2895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03225" indent="-403225">
              <a:buFont typeface="Arial" panose="020B0604020202020204" pitchFamily="34" charset="0"/>
              <a:buChar char="•"/>
            </a:pPr>
            <a:r>
              <a:rPr lang="en-US" sz="2800" dirty="0"/>
              <a:t>Through sincere </a:t>
            </a:r>
            <a:r>
              <a:rPr lang="en-US" sz="2800" b="1" dirty="0"/>
              <a:t>prayer</a:t>
            </a:r>
            <a:r>
              <a:rPr lang="en-US" sz="2800" dirty="0"/>
              <a:t> we are brought into </a:t>
            </a:r>
            <a:r>
              <a:rPr lang="en-US" sz="2800" b="1" dirty="0"/>
              <a:t>connection</a:t>
            </a:r>
            <a:r>
              <a:rPr lang="en-US" sz="2800" dirty="0"/>
              <a:t> with the mind of the infinite one.</a:t>
            </a:r>
          </a:p>
          <a:p>
            <a:pPr marL="3090863" lvl="8" indent="0">
              <a:buNone/>
            </a:pPr>
            <a:r>
              <a:rPr lang="en-US" dirty="0"/>
              <a:t> 	</a:t>
            </a:r>
          </a:p>
          <a:p>
            <a:pPr marL="3090863" lvl="8" indent="0">
              <a:buNone/>
            </a:pPr>
            <a:r>
              <a:rPr lang="en-US" sz="2400" dirty="0"/>
              <a:t>      Steps to Christ, p. 73  </a:t>
            </a:r>
          </a:p>
        </p:txBody>
      </p:sp>
    </p:spTree>
    <p:extLst>
      <p:ext uri="{BB962C8B-B14F-4D97-AF65-F5344CB8AC3E}">
        <p14:creationId xmlns="" xmlns:p14="http://schemas.microsoft.com/office/powerpoint/2010/main" val="34537552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8305800" cy="1143000"/>
          </a:xfrm>
        </p:spPr>
        <p:txBody>
          <a:bodyPr/>
          <a:lstStyle/>
          <a:p>
            <a:r>
              <a:rPr lang="en-US" b="1" dirty="0"/>
              <a:t>Connection</a:t>
            </a:r>
            <a:r>
              <a:rPr lang="en-US" dirty="0"/>
              <a:t> with nature: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513" y="2971800"/>
            <a:ext cx="7735887" cy="3124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The Savior’s life on earth was a life of </a:t>
            </a:r>
            <a:r>
              <a:rPr lang="en-US" sz="2800" b="1" dirty="0"/>
              <a:t>communion</a:t>
            </a:r>
            <a:r>
              <a:rPr lang="en-US" sz="2800" dirty="0"/>
              <a:t> with </a:t>
            </a:r>
            <a:r>
              <a:rPr lang="en-US" sz="2800" b="1" dirty="0"/>
              <a:t>nature</a:t>
            </a:r>
            <a:r>
              <a:rPr lang="en-US" sz="2800" dirty="0"/>
              <a:t> and with </a:t>
            </a:r>
            <a:r>
              <a:rPr lang="en-US" sz="2800" b="1" dirty="0"/>
              <a:t>God</a:t>
            </a:r>
            <a:r>
              <a:rPr lang="en-US" sz="2800" dirty="0"/>
              <a:t>.         In this He revealed for us the secret of a life       of </a:t>
            </a:r>
            <a:r>
              <a:rPr lang="en-US" sz="2800" b="1" dirty="0"/>
              <a:t>power</a:t>
            </a:r>
            <a:r>
              <a:rPr lang="en-US" sz="2800" dirty="0"/>
              <a:t>.  </a:t>
            </a:r>
          </a:p>
          <a:p>
            <a:pPr marL="0" indent="0">
              <a:buNone/>
            </a:pPr>
            <a:r>
              <a:rPr lang="en-US" sz="2800" dirty="0"/>
              <a:t>					MH p. 23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726538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6C5313-FEED-4461-8D71-B53581378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141" y="1219200"/>
            <a:ext cx="7094537" cy="1143000"/>
          </a:xfrm>
        </p:spPr>
        <p:txBody>
          <a:bodyPr/>
          <a:lstStyle/>
          <a:p>
            <a:r>
              <a:rPr lang="en-US" b="1" dirty="0"/>
              <a:t>Social</a:t>
            </a:r>
            <a:r>
              <a:rPr lang="en-US" dirty="0"/>
              <a:t> connectedness: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64A327A-5CEF-4F24-893F-8F0CCA28B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514600"/>
            <a:ext cx="7354887" cy="35051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 Participating in social events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 Visiting with friends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 Family sharing and support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 Identifying with another’s values and</a:t>
            </a:r>
          </a:p>
          <a:p>
            <a:pPr marL="0" indent="0">
              <a:buNone/>
            </a:pPr>
            <a:r>
              <a:rPr lang="en-US" sz="3200" dirty="0"/>
              <a:t>   attitudes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338287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B95C64-0A2D-4610-B1FF-FC60DFB3A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292" y="1219200"/>
            <a:ext cx="6897687" cy="1143000"/>
          </a:xfrm>
        </p:spPr>
        <p:txBody>
          <a:bodyPr/>
          <a:lstStyle/>
          <a:p>
            <a:r>
              <a:rPr lang="en-US" b="1" dirty="0"/>
              <a:t>Mental</a:t>
            </a:r>
            <a:r>
              <a:rPr lang="en-US" dirty="0"/>
              <a:t> connectedness: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878D76-96EE-46B0-A1C7-10536A953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2743201"/>
            <a:ext cx="6842746" cy="35051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 Sharing ideas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 Discussing topics of interest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 Debating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55714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C825A1-62E2-40F7-82F8-B3E88FA35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993" y="1219200"/>
            <a:ext cx="7354887" cy="1143000"/>
          </a:xfrm>
        </p:spPr>
        <p:txBody>
          <a:bodyPr/>
          <a:lstStyle/>
          <a:p>
            <a:r>
              <a:rPr lang="en-US" b="1" dirty="0"/>
              <a:t>Emotional</a:t>
            </a:r>
            <a:r>
              <a:rPr lang="en-US" dirty="0"/>
              <a:t> connectedness: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1CDD95D-0853-4948-87E9-6C84C792C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2667000"/>
            <a:ext cx="7354887" cy="3352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 Being empathetic, compassionate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 Sharing in someone’s grief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 Celebrating another’s success or joy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 Loving someone very deeply </a:t>
            </a:r>
          </a:p>
        </p:txBody>
      </p:sp>
    </p:spTree>
    <p:extLst>
      <p:ext uri="{BB962C8B-B14F-4D97-AF65-F5344CB8AC3E}">
        <p14:creationId xmlns="" xmlns:p14="http://schemas.microsoft.com/office/powerpoint/2010/main" val="40383578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B1020B-8D27-42D7-B8D7-FF72FF1BD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43000"/>
            <a:ext cx="7354887" cy="1143000"/>
          </a:xfrm>
        </p:spPr>
        <p:txBody>
          <a:bodyPr/>
          <a:lstStyle/>
          <a:p>
            <a:r>
              <a:rPr lang="en-US" dirty="0"/>
              <a:t>Cultural connectedness: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9E7CF4-DC2E-482A-AC53-0DD8CF217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514601"/>
            <a:ext cx="7659687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 </a:t>
            </a:r>
            <a:r>
              <a:rPr lang="en-US" sz="2800" dirty="0"/>
              <a:t>Sharing –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  traditions and beliefs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  language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  way of dressing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  holidays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	</a:t>
            </a:r>
          </a:p>
          <a:p>
            <a:pPr marL="0" indent="0">
              <a:buNone/>
            </a:pPr>
            <a:r>
              <a:rPr lang="en-US" sz="2800" dirty="0"/>
              <a:t>    </a:t>
            </a:r>
          </a:p>
        </p:txBody>
      </p:sp>
    </p:spTree>
    <p:extLst>
      <p:ext uri="{BB962C8B-B14F-4D97-AF65-F5344CB8AC3E}">
        <p14:creationId xmlns="" xmlns:p14="http://schemas.microsoft.com/office/powerpoint/2010/main" val="7684006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0A2CAD-73DE-422C-8FE6-B39B5B9B9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74" y="1523241"/>
            <a:ext cx="7996237" cy="1143000"/>
          </a:xfrm>
        </p:spPr>
        <p:txBody>
          <a:bodyPr/>
          <a:lstStyle/>
          <a:p>
            <a:pPr algn="ctr"/>
            <a:r>
              <a:rPr lang="en-US" dirty="0"/>
              <a:t>Connectedness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CDF77C-495B-4B90-BB43-A2FBF267B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750" y="3124200"/>
            <a:ext cx="5867400" cy="223043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2800" dirty="0">
                <a:solidFill>
                  <a:schemeClr val="tx2"/>
                </a:solidFill>
              </a:rPr>
              <a:t>Inter</a:t>
            </a:r>
            <a:r>
              <a:rPr lang="en-US" sz="2800" dirty="0"/>
              <a:t>-connectedness</a:t>
            </a:r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 Intra</a:t>
            </a:r>
            <a:r>
              <a:rPr lang="en-US" sz="2800" dirty="0"/>
              <a:t>-connectedness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6420316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8F17BC-258E-44E6-89CF-14EEA19C6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600"/>
            <a:ext cx="6973887" cy="1143000"/>
          </a:xfrm>
        </p:spPr>
        <p:txBody>
          <a:bodyPr/>
          <a:lstStyle/>
          <a:p>
            <a:r>
              <a:rPr lang="en-US" b="1" dirty="0"/>
              <a:t>Inter-</a:t>
            </a:r>
            <a:r>
              <a:rPr lang="en-US" dirty="0"/>
              <a:t>connectedness . .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9CD3637-4F49-459A-BEBF-80D1292D3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2509837"/>
            <a:ext cx="7050087" cy="260032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First and foremost: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The interconnectedness of the entire eco- system of planet earth—the environment,</a:t>
            </a:r>
          </a:p>
          <a:p>
            <a:pPr marL="284163" lvl="1" indent="0">
              <a:buNone/>
            </a:pPr>
            <a:r>
              <a:rPr lang="en-US" sz="2800" dirty="0"/>
              <a:t>human beings, oceans, air we breathe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Not surprising: </a:t>
            </a:r>
            <a:r>
              <a:rPr lang="en-US" sz="2800" b="1" dirty="0"/>
              <a:t>One Creator!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3291140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05160E-6CEC-4B7A-AC78-D5C81356F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447800"/>
            <a:ext cx="7162800" cy="1143000"/>
          </a:xfrm>
        </p:spPr>
        <p:txBody>
          <a:bodyPr/>
          <a:lstStyle/>
          <a:p>
            <a:r>
              <a:rPr lang="en-US" b="1" dirty="0"/>
              <a:t>   Inter-connectedness . .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B6B2DCC-12AE-44B8-B423-BE7728CBF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3043238"/>
            <a:ext cx="7050087" cy="3057525"/>
          </a:xfrm>
        </p:spPr>
        <p:txBody>
          <a:bodyPr/>
          <a:lstStyle/>
          <a:p>
            <a:pPr lvl="4"/>
            <a:r>
              <a:rPr lang="en-US" altLang="en-US" sz="2800" dirty="0"/>
              <a:t>   Interaction with others</a:t>
            </a:r>
          </a:p>
          <a:p>
            <a:pPr lvl="4"/>
            <a:r>
              <a:rPr lang="en-US" altLang="en-US" sz="2800" dirty="0"/>
              <a:t>   Sharing grief or loss</a:t>
            </a:r>
          </a:p>
          <a:p>
            <a:pPr lvl="4"/>
            <a:r>
              <a:rPr lang="en-US" altLang="en-US" sz="2800" dirty="0"/>
              <a:t>   Communication</a:t>
            </a:r>
          </a:p>
          <a:p>
            <a:pPr lvl="4"/>
            <a:r>
              <a:rPr lang="en-US" altLang="en-US" sz="2800" dirty="0"/>
              <a:t>   Interdependence</a:t>
            </a:r>
          </a:p>
          <a:p>
            <a:pPr marL="1262063" lvl="4" indent="0">
              <a:buNone/>
            </a:pPr>
            <a:r>
              <a:rPr lang="en-US" altLang="en-US" sz="2800" dirty="0"/>
              <a:t>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741068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708C39-EAE7-490A-BE08-3145CC4EB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143000"/>
            <a:ext cx="5907087" cy="1143000"/>
          </a:xfrm>
        </p:spPr>
        <p:txBody>
          <a:bodyPr/>
          <a:lstStyle/>
          <a:p>
            <a:r>
              <a:rPr lang="en-US" b="1" dirty="0"/>
              <a:t>Intra-connectedness: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363818-6C54-4D91-BB33-0A89C65A8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2514601"/>
            <a:ext cx="7354887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Connecting with our innermost self –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Acknowledging early trauma to our self-esteem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Recognizing our fears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Understanding our motives to achieve or even compete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Identifying our search for meaning in life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11891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E209E9-9FA2-4B0A-B3AD-61C0A1644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606" y="1752600"/>
            <a:ext cx="7391400" cy="1143000"/>
          </a:xfrm>
        </p:spPr>
        <p:txBody>
          <a:bodyPr/>
          <a:lstStyle/>
          <a:p>
            <a:r>
              <a:rPr lang="en-US" dirty="0"/>
              <a:t>In </a:t>
            </a:r>
            <a:r>
              <a:rPr lang="en-US" dirty="0" smtClean="0"/>
              <a:t>the last century. </a:t>
            </a:r>
            <a:r>
              <a:rPr lang="en-US" dirty="0"/>
              <a:t>.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B86F423-83C7-4BF9-A2CB-EBEA1A7BD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463" y="3276600"/>
            <a:ext cx="6897687" cy="22097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 Knowledge has increased greatly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 But, more about the </a:t>
            </a:r>
            <a:r>
              <a:rPr lang="en-US" sz="2800" i="1" dirty="0">
                <a:solidFill>
                  <a:schemeClr val="tx2"/>
                </a:solidFill>
              </a:rPr>
              <a:t>parts</a:t>
            </a:r>
            <a:r>
              <a:rPr lang="en-US" sz="2800" dirty="0"/>
              <a:t> of the</a:t>
            </a:r>
          </a:p>
          <a:p>
            <a:pPr marL="0" indent="0">
              <a:buNone/>
            </a:pPr>
            <a:r>
              <a:rPr lang="en-US" sz="2800" dirty="0"/>
              <a:t>    human being than </a:t>
            </a:r>
            <a:r>
              <a:rPr lang="en-US" sz="2800" i="1" dirty="0">
                <a:solidFill>
                  <a:schemeClr val="tx2"/>
                </a:solidFill>
              </a:rPr>
              <a:t>the whole</a:t>
            </a:r>
          </a:p>
        </p:txBody>
      </p:sp>
    </p:spTree>
    <p:extLst>
      <p:ext uri="{BB962C8B-B14F-4D97-AF65-F5344CB8AC3E}">
        <p14:creationId xmlns="" xmlns:p14="http://schemas.microsoft.com/office/powerpoint/2010/main" val="16260526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FC6CB5-9041-4079-BC2B-8204C5797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26" y="1219200"/>
            <a:ext cx="8762861" cy="1143000"/>
          </a:xfrm>
        </p:spPr>
        <p:txBody>
          <a:bodyPr/>
          <a:lstStyle/>
          <a:p>
            <a:r>
              <a:rPr lang="en-US" sz="3200" b="1" dirty="0"/>
              <a:t>The construct of connectedness </a:t>
            </a:r>
            <a:r>
              <a:rPr lang="en-US" sz="3200" dirty="0"/>
              <a:t>helps us . .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7DB29E8-C92D-4519-97EC-B1B523CC1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662238"/>
            <a:ext cx="7888287" cy="3514725"/>
          </a:xfrm>
        </p:spPr>
        <p:txBody>
          <a:bodyPr/>
          <a:lstStyle/>
          <a:p>
            <a:pPr>
              <a:spcBef>
                <a:spcPct val="45000"/>
              </a:spcBef>
              <a:buFontTx/>
              <a:buAutoNum type="arabicPeriod"/>
            </a:pPr>
            <a:r>
              <a:rPr lang="en-US" altLang="en-US" sz="2800" dirty="0">
                <a:solidFill>
                  <a:schemeClr val="tx2"/>
                </a:solidFill>
              </a:rPr>
              <a:t>  </a:t>
            </a:r>
            <a:r>
              <a:rPr lang="en-US" altLang="en-US" sz="2800" b="1" dirty="0">
                <a:solidFill>
                  <a:schemeClr val="tx2"/>
                </a:solidFill>
              </a:rPr>
              <a:t>Understand</a:t>
            </a:r>
            <a:r>
              <a:rPr lang="en-US" altLang="en-US" sz="2800" dirty="0"/>
              <a:t> human wholeness, </a:t>
            </a:r>
          </a:p>
          <a:p>
            <a:pPr>
              <a:spcBef>
                <a:spcPct val="45000"/>
              </a:spcBef>
            </a:pPr>
            <a:endParaRPr lang="en-US" altLang="en-US" sz="2800" dirty="0"/>
          </a:p>
          <a:p>
            <a:pPr marL="0" indent="0">
              <a:lnSpc>
                <a:spcPct val="70000"/>
              </a:lnSpc>
              <a:spcBef>
                <a:spcPct val="45000"/>
              </a:spcBef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2. </a:t>
            </a:r>
            <a:r>
              <a:rPr lang="en-US" altLang="en-US" sz="2800" dirty="0"/>
              <a:t>Enrich our own </a:t>
            </a:r>
            <a:r>
              <a:rPr lang="en-US" altLang="en-US" sz="2800" b="1" dirty="0">
                <a:solidFill>
                  <a:schemeClr val="tx2"/>
                </a:solidFill>
              </a:rPr>
              <a:t>experience</a:t>
            </a:r>
            <a:r>
              <a:rPr lang="en-US" altLang="en-US" sz="2800" dirty="0"/>
              <a:t> of wholeness, and  </a:t>
            </a:r>
          </a:p>
          <a:p>
            <a:pPr>
              <a:lnSpc>
                <a:spcPct val="70000"/>
              </a:lnSpc>
              <a:spcBef>
                <a:spcPct val="45000"/>
              </a:spcBef>
            </a:pPr>
            <a:endParaRPr lang="en-US" altLang="en-US" sz="2800" dirty="0"/>
          </a:p>
          <a:p>
            <a:pPr marL="0" indent="0">
              <a:lnSpc>
                <a:spcPct val="50000"/>
              </a:lnSpc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3.  </a:t>
            </a:r>
            <a:r>
              <a:rPr lang="en-US" altLang="en-US" sz="2800" b="1" dirty="0">
                <a:solidFill>
                  <a:schemeClr val="tx2"/>
                </a:solidFill>
              </a:rPr>
              <a:t>Improve our practice</a:t>
            </a:r>
            <a:r>
              <a:rPr lang="en-US" altLang="en-US" sz="2800" dirty="0">
                <a:solidFill>
                  <a:schemeClr val="tx2"/>
                </a:solidFill>
              </a:rPr>
              <a:t> </a:t>
            </a:r>
            <a:r>
              <a:rPr lang="en-US" altLang="en-US" sz="2800" dirty="0"/>
              <a:t>as health care </a:t>
            </a:r>
          </a:p>
          <a:p>
            <a:pPr marL="0" indent="0">
              <a:lnSpc>
                <a:spcPct val="50000"/>
              </a:lnSpc>
              <a:spcBef>
                <a:spcPct val="50000"/>
              </a:spcBef>
              <a:buNone/>
            </a:pPr>
            <a:r>
              <a:rPr lang="en-US" altLang="en-US" sz="2800" dirty="0"/>
              <a:t>     professionals.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704334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95400"/>
            <a:ext cx="7354887" cy="1143000"/>
          </a:xfrm>
        </p:spPr>
        <p:txBody>
          <a:bodyPr/>
          <a:lstStyle/>
          <a:p>
            <a:r>
              <a:rPr lang="en-US" b="1" dirty="0"/>
              <a:t>Distinctiveness of our </a:t>
            </a:r>
            <a:r>
              <a:rPr lang="en-US" b="1" i="1" dirty="0"/>
              <a:t>Mission</a:t>
            </a:r>
            <a:r>
              <a:rPr lang="en-US" b="1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67000"/>
            <a:ext cx="7996237" cy="3362325"/>
          </a:xfrm>
        </p:spPr>
        <p:txBody>
          <a:bodyPr/>
          <a:lstStyle/>
          <a:p>
            <a:pPr marL="1311275" indent="-803275">
              <a:buNone/>
            </a:pPr>
            <a:r>
              <a:rPr lang="en-US" sz="2800" dirty="0"/>
              <a:t>    1.  Promoting </a:t>
            </a:r>
            <a:r>
              <a:rPr lang="en-US" sz="2800" b="1" dirty="0"/>
              <a:t>wholistic well-being</a:t>
            </a:r>
            <a:r>
              <a:rPr lang="en-US" sz="2800" dirty="0"/>
              <a:t>. </a:t>
            </a:r>
          </a:p>
          <a:p>
            <a:pPr marL="1311275" indent="-803275">
              <a:buNone/>
            </a:pPr>
            <a:r>
              <a:rPr lang="en-US" sz="2800" dirty="0"/>
              <a:t>    2.  </a:t>
            </a:r>
            <a:r>
              <a:rPr lang="en-US" sz="2800" b="1" dirty="0"/>
              <a:t>Restoring</a:t>
            </a:r>
            <a:r>
              <a:rPr lang="en-US" sz="2800" dirty="0"/>
              <a:t> the </a:t>
            </a:r>
            <a:r>
              <a:rPr lang="en-US" sz="2800" b="1" dirty="0"/>
              <a:t>connection</a:t>
            </a:r>
            <a:r>
              <a:rPr lang="en-US" sz="2800" dirty="0"/>
              <a:t> between</a:t>
            </a:r>
          </a:p>
          <a:p>
            <a:pPr marL="1311275" indent="-803275">
              <a:buNone/>
            </a:pPr>
            <a:r>
              <a:rPr lang="en-US" sz="2800" dirty="0"/>
              <a:t>          humans and their Creator.</a:t>
            </a:r>
          </a:p>
          <a:p>
            <a:pPr marL="1311275" indent="-803275">
              <a:buNone/>
            </a:pPr>
            <a:r>
              <a:rPr lang="en-US" sz="2800" dirty="0"/>
              <a:t>    3.  </a:t>
            </a:r>
            <a:r>
              <a:rPr lang="en-US" sz="2800" b="1" dirty="0"/>
              <a:t>Promoting connectedness</a:t>
            </a:r>
            <a:r>
              <a:rPr lang="en-US" sz="2800" dirty="0"/>
              <a:t> among </a:t>
            </a:r>
          </a:p>
          <a:p>
            <a:pPr marL="1311275" indent="-803275">
              <a:buNone/>
            </a:pPr>
            <a:r>
              <a:rPr lang="en-US" sz="2800" dirty="0"/>
              <a:t>	  humans and their environment.</a:t>
            </a:r>
          </a:p>
          <a:p>
            <a:pPr marL="0" indent="0">
              <a:buNone/>
            </a:pPr>
            <a:r>
              <a:rPr lang="en-US" sz="2800" dirty="0"/>
              <a:t>     </a:t>
            </a:r>
          </a:p>
        </p:txBody>
      </p:sp>
    </p:spTree>
    <p:extLst>
      <p:ext uri="{BB962C8B-B14F-4D97-AF65-F5344CB8AC3E}">
        <p14:creationId xmlns="" xmlns:p14="http://schemas.microsoft.com/office/powerpoint/2010/main" val="8553920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DAAF94-0070-4DD0-AE0B-1187F6D86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600200"/>
            <a:ext cx="6835774" cy="1143000"/>
          </a:xfrm>
        </p:spPr>
        <p:txBody>
          <a:bodyPr/>
          <a:lstStyle/>
          <a:p>
            <a:r>
              <a:rPr lang="en-US" b="1" dirty="0"/>
              <a:t>E.G. White r</a:t>
            </a:r>
            <a:r>
              <a:rPr lang="en-US" altLang="en-US" b="1" dirty="0"/>
              <a:t>efers to wholeness in two ways: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119CB7-EC4F-404C-A733-D2BE7FC52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600" b="1" dirty="0"/>
              <a:t>	</a:t>
            </a:r>
          </a:p>
          <a:p>
            <a:pPr marL="0" indent="0">
              <a:buNone/>
            </a:pPr>
            <a:r>
              <a:rPr lang="en-US" altLang="en-US" sz="3600" b="1" dirty="0"/>
              <a:t>	</a:t>
            </a:r>
            <a:r>
              <a:rPr lang="en-US" altLang="en-US" sz="3600" dirty="0"/>
              <a:t>1. Wholeness of service to God</a:t>
            </a:r>
          </a:p>
          <a:p>
            <a:pPr marL="0" indent="0">
              <a:buNone/>
            </a:pPr>
            <a:r>
              <a:rPr lang="en-US" altLang="en-US" sz="3600" dirty="0"/>
              <a:t>		(complete dedication)</a:t>
            </a:r>
          </a:p>
          <a:p>
            <a:pPr marL="0" indent="0">
              <a:buNone/>
            </a:pPr>
            <a:r>
              <a:rPr lang="en-US" altLang="en-US" sz="3600" dirty="0"/>
              <a:t>	2.  Holiness and perfection of 			character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243294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3A73B7-2691-4500-8B9E-F6AFB96BD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5400"/>
            <a:ext cx="6973887" cy="1143000"/>
          </a:xfrm>
        </p:spPr>
        <p:txBody>
          <a:bodyPr/>
          <a:lstStyle/>
          <a:p>
            <a:r>
              <a:rPr lang="en-US" b="1" dirty="0"/>
              <a:t>Perfection  . .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7799361-3776-434C-BE48-65F5D6B68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2819400"/>
            <a:ext cx="6440487" cy="2514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   Is not a condition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   It is a </a:t>
            </a:r>
            <a:r>
              <a:rPr lang="en-US" sz="2800" b="1" dirty="0">
                <a:solidFill>
                  <a:schemeClr val="tx2"/>
                </a:solidFill>
              </a:rPr>
              <a:t>connection</a:t>
            </a:r>
          </a:p>
        </p:txBody>
      </p:sp>
    </p:spTree>
    <p:extLst>
      <p:ext uri="{BB962C8B-B14F-4D97-AF65-F5344CB8AC3E}">
        <p14:creationId xmlns="" xmlns:p14="http://schemas.microsoft.com/office/powerpoint/2010/main" val="32397583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55493394"/>
              </p:ext>
            </p:extLst>
          </p:nvPr>
        </p:nvGraphicFramePr>
        <p:xfrm>
          <a:off x="685800" y="982134"/>
          <a:ext cx="7260771" cy="5647266"/>
        </p:xfrm>
        <a:graphic>
          <a:graphicData uri="http://schemas.openxmlformats.org/presentationml/2006/ole">
            <p:oleObj spid="_x0000_s4228" name="Acrobat Document" r:id="rId3" imgW="10281600" imgH="8001000" progId="AcroExch.Document.DC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864875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351722"/>
            <a:ext cx="7050087" cy="1143000"/>
          </a:xfrm>
        </p:spPr>
        <p:txBody>
          <a:bodyPr/>
          <a:lstStyle/>
          <a:p>
            <a:r>
              <a:rPr lang="en-US" dirty="0"/>
              <a:t>Understanding “wholeness”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895600"/>
            <a:ext cx="7126287" cy="32004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Is still very limited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Because it is difficult to describe </a:t>
            </a:r>
            <a:r>
              <a:rPr lang="en-US" sz="2800" i="1" dirty="0">
                <a:solidFill>
                  <a:schemeClr val="tx2"/>
                </a:solidFill>
              </a:rPr>
              <a:t>integration</a:t>
            </a:r>
            <a:r>
              <a:rPr lang="en-US" sz="2800" dirty="0"/>
              <a:t> of the whole person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So, we continue to study the parts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147818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375" y="1676400"/>
            <a:ext cx="7750175" cy="1143000"/>
          </a:xfrm>
        </p:spPr>
        <p:txBody>
          <a:bodyPr/>
          <a:lstStyle/>
          <a:p>
            <a:r>
              <a:rPr lang="en-US" sz="3200" dirty="0"/>
              <a:t>Empirical science doesn’t help a lot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276600"/>
            <a:ext cx="7423150" cy="290512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Wholeness is more philosophical than physical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It’s a qualitative human experience—harder to measure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26458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8EC6A9-AB17-45CB-B200-892E2E14C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524000"/>
            <a:ext cx="6973887" cy="1143000"/>
          </a:xfrm>
        </p:spPr>
        <p:txBody>
          <a:bodyPr/>
          <a:lstStyle/>
          <a:p>
            <a:r>
              <a:rPr lang="en-US" dirty="0"/>
              <a:t>Study of the parts . .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AC798A2-EE15-4470-BCD0-AE3391B38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0487" y="2971800"/>
            <a:ext cx="6019800" cy="29717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 Fragmentation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 Dualism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 Reductionistic</a:t>
            </a:r>
          </a:p>
        </p:txBody>
      </p:sp>
    </p:spTree>
    <p:extLst>
      <p:ext uri="{BB962C8B-B14F-4D97-AF65-F5344CB8AC3E}">
        <p14:creationId xmlns="" xmlns:p14="http://schemas.microsoft.com/office/powerpoint/2010/main" val="3126752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76DD5C-3C29-456E-A449-BB642A182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81" y="1524000"/>
            <a:ext cx="7996237" cy="1143000"/>
          </a:xfrm>
        </p:spPr>
        <p:txBody>
          <a:bodyPr/>
          <a:lstStyle/>
          <a:p>
            <a:r>
              <a:rPr lang="en-US" dirty="0"/>
              <a:t>Does not explain the whole . .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A1660F-AA0D-4E79-9157-6FBDACFC3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3048000"/>
            <a:ext cx="7507287" cy="29051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 The whole remains a mystery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  Has to do with the </a:t>
            </a:r>
            <a:r>
              <a:rPr lang="en-US" sz="2800" dirty="0">
                <a:solidFill>
                  <a:schemeClr val="tx2"/>
                </a:solidFill>
              </a:rPr>
              <a:t>spirit</a:t>
            </a:r>
            <a:r>
              <a:rPr lang="en-US" sz="2800" dirty="0"/>
              <a:t>, with </a:t>
            </a:r>
            <a:r>
              <a:rPr lang="en-US" sz="2800" dirty="0">
                <a:solidFill>
                  <a:schemeClr val="tx2"/>
                </a:solidFill>
              </a:rPr>
              <a:t>meaning</a:t>
            </a:r>
            <a:r>
              <a:rPr lang="en-US" sz="2800" dirty="0"/>
              <a:t> and</a:t>
            </a:r>
          </a:p>
          <a:p>
            <a:pPr marL="0" indent="0">
              <a:buNone/>
            </a:pPr>
            <a:r>
              <a:rPr lang="en-US" sz="2800" dirty="0"/>
              <a:t>     with </a:t>
            </a:r>
            <a:r>
              <a:rPr lang="en-US" sz="2800" dirty="0">
                <a:solidFill>
                  <a:schemeClr val="tx2"/>
                </a:solidFill>
              </a:rPr>
              <a:t>integration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  Studying </a:t>
            </a:r>
            <a:r>
              <a:rPr lang="en-US" sz="2800" dirty="0">
                <a:solidFill>
                  <a:schemeClr val="tx2"/>
                </a:solidFill>
              </a:rPr>
              <a:t>integration</a:t>
            </a:r>
            <a:r>
              <a:rPr lang="en-US" sz="2800" dirty="0"/>
              <a:t> is very challenging</a:t>
            </a:r>
          </a:p>
        </p:txBody>
      </p:sp>
    </p:spTree>
    <p:extLst>
      <p:ext uri="{BB962C8B-B14F-4D97-AF65-F5344CB8AC3E}">
        <p14:creationId xmlns="" xmlns:p14="http://schemas.microsoft.com/office/powerpoint/2010/main" val="4286571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371600"/>
            <a:ext cx="7659686" cy="1143000"/>
          </a:xfrm>
        </p:spPr>
        <p:txBody>
          <a:bodyPr/>
          <a:lstStyle/>
          <a:p>
            <a:r>
              <a:rPr lang="en-US" sz="3200" dirty="0"/>
              <a:t>Scholars struggle to describe wholeness: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743200"/>
            <a:ext cx="7507286" cy="3276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 SDA scholars are not alone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 Western scholars in general still struggle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 Eastern philosophies have more ways to</a:t>
            </a:r>
          </a:p>
          <a:p>
            <a:pPr marL="0" indent="0">
              <a:buNone/>
            </a:pPr>
            <a:r>
              <a:rPr lang="en-US" sz="2800" dirty="0"/>
              <a:t>    describe it but ways we are not comfortable</a:t>
            </a:r>
          </a:p>
          <a:p>
            <a:pPr marL="0" indent="0">
              <a:buNone/>
            </a:pPr>
            <a:r>
              <a:rPr lang="en-US" sz="2800" dirty="0"/>
              <a:t>    with and do not understand</a:t>
            </a:r>
          </a:p>
        </p:txBody>
      </p:sp>
    </p:spTree>
    <p:extLst>
      <p:ext uri="{BB962C8B-B14F-4D97-AF65-F5344CB8AC3E}">
        <p14:creationId xmlns="" xmlns:p14="http://schemas.microsoft.com/office/powerpoint/2010/main" val="198449438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000000"/>
      </a:dk1>
      <a:lt1>
        <a:srgbClr val="FFFFFF"/>
      </a:lt1>
      <a:dk2>
        <a:srgbClr val="901C3B"/>
      </a:dk2>
      <a:lt2>
        <a:srgbClr val="808080"/>
      </a:lt2>
      <a:accent1>
        <a:srgbClr val="CAC2AD"/>
      </a:accent1>
      <a:accent2>
        <a:srgbClr val="685C53"/>
      </a:accent2>
      <a:accent3>
        <a:srgbClr val="FFFFFF"/>
      </a:accent3>
      <a:accent4>
        <a:srgbClr val="000000"/>
      </a:accent4>
      <a:accent5>
        <a:srgbClr val="E1DDD3"/>
      </a:accent5>
      <a:accent6>
        <a:srgbClr val="5E534A"/>
      </a:accent6>
      <a:hlink>
        <a:srgbClr val="008472"/>
      </a:hlink>
      <a:folHlink>
        <a:srgbClr val="005195"/>
      </a:folHlink>
    </a:clrScheme>
    <a:fontScheme name="Blank Presentation">
      <a:majorFont>
        <a:latin typeface="Palatino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68" charset="0"/>
            <a:ea typeface="ＭＳ Ｐゴシック" pitchFamily="68" charset="-128"/>
            <a:cs typeface="ＭＳ Ｐゴシック" pitchFamily="6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68" charset="0"/>
            <a:ea typeface="ＭＳ Ｐゴシック" pitchFamily="68" charset="-128"/>
            <a:cs typeface="ＭＳ Ｐゴシック" pitchFamily="6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901C3B"/>
        </a:dk2>
        <a:lt2>
          <a:srgbClr val="808080"/>
        </a:lt2>
        <a:accent1>
          <a:srgbClr val="CAC2AD"/>
        </a:accent1>
        <a:accent2>
          <a:srgbClr val="685C53"/>
        </a:accent2>
        <a:accent3>
          <a:srgbClr val="FFFFFF"/>
        </a:accent3>
        <a:accent4>
          <a:srgbClr val="000000"/>
        </a:accent4>
        <a:accent5>
          <a:srgbClr val="E1DDD3"/>
        </a:accent5>
        <a:accent6>
          <a:srgbClr val="5E534A"/>
        </a:accent6>
        <a:hlink>
          <a:srgbClr val="008472"/>
        </a:hlink>
        <a:folHlink>
          <a:srgbClr val="00519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Dawn:Applications:Microsoft Office 2004:Templates:Presentations:Designs:Blank Presentation</Template>
  <TotalTime>195529</TotalTime>
  <Words>926</Words>
  <Application>Microsoft Office PowerPoint</Application>
  <PresentationFormat>On-screen Show (4:3)</PresentationFormat>
  <Paragraphs>207</Paragraphs>
  <Slides>44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Blank Presentation</vt:lpstr>
      <vt:lpstr>Custom Design</vt:lpstr>
      <vt:lpstr>1_Custom Design</vt:lpstr>
      <vt:lpstr>Acrobat Document</vt:lpstr>
      <vt:lpstr>     A Distinctive Framework for  Adventist Nursing  Connecting</vt:lpstr>
      <vt:lpstr>   Faith and Science Teachers’ Conference</vt:lpstr>
      <vt:lpstr>The Focus on Wholeness . . . </vt:lpstr>
      <vt:lpstr>In the last century. . . </vt:lpstr>
      <vt:lpstr>Understanding “wholeness”</vt:lpstr>
      <vt:lpstr>Empirical science doesn’t help a lot . . .</vt:lpstr>
      <vt:lpstr>Study of the parts . . . </vt:lpstr>
      <vt:lpstr>Does not explain the whole . . . </vt:lpstr>
      <vt:lpstr>Scholars struggle to describe wholeness:</vt:lpstr>
      <vt:lpstr>Nevertheless . . . . </vt:lpstr>
      <vt:lpstr>Furthermore . . . . </vt:lpstr>
      <vt:lpstr>Advantages as Christians:</vt:lpstr>
      <vt:lpstr>SDA and other scholars have tried:</vt:lpstr>
      <vt:lpstr>The mystery of wholeness . . . </vt:lpstr>
      <vt:lpstr>Paul Tournier—</vt:lpstr>
      <vt:lpstr>Paul Tillich . . . </vt:lpstr>
      <vt:lpstr>Slide 17</vt:lpstr>
      <vt:lpstr>Slide 18</vt:lpstr>
      <vt:lpstr>Slide 19</vt:lpstr>
      <vt:lpstr>Slide 20</vt:lpstr>
      <vt:lpstr>From our data—</vt:lpstr>
      <vt:lpstr>  Interacting or connecting?</vt:lpstr>
      <vt:lpstr>  Connecting in nursing practice . . . </vt:lpstr>
      <vt:lpstr>In keeping with our beliefs about man . . . </vt:lpstr>
      <vt:lpstr> Ways of connecting:</vt:lpstr>
      <vt:lpstr>Physical connectedness:</vt:lpstr>
      <vt:lpstr>Spiritual connectedness:</vt:lpstr>
      <vt:lpstr>Connecting with God:</vt:lpstr>
      <vt:lpstr>Connecting:</vt:lpstr>
      <vt:lpstr> Connecting:</vt:lpstr>
      <vt:lpstr>Connection with nature:</vt:lpstr>
      <vt:lpstr>Social connectedness: </vt:lpstr>
      <vt:lpstr>Mental connectedness:</vt:lpstr>
      <vt:lpstr>Emotional connectedness:</vt:lpstr>
      <vt:lpstr>Cultural connectedness:</vt:lpstr>
      <vt:lpstr>Connectedness</vt:lpstr>
      <vt:lpstr>Inter-connectedness . . . </vt:lpstr>
      <vt:lpstr>   Inter-connectedness . . . </vt:lpstr>
      <vt:lpstr>Intra-connectedness:</vt:lpstr>
      <vt:lpstr>The construct of connectedness helps us . . . </vt:lpstr>
      <vt:lpstr>Distinctiveness of our Mission:</vt:lpstr>
      <vt:lpstr>E.G. White refers to wholeness in two ways: </vt:lpstr>
      <vt:lpstr>Perfection  . . . </vt:lpstr>
      <vt:lpstr>Slide 44</vt:lpstr>
    </vt:vector>
  </TitlesOfParts>
  <Company>LLUMC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Marketing Dept.</dc:creator>
  <cp:lastModifiedBy>Edelweiss</cp:lastModifiedBy>
  <cp:revision>885</cp:revision>
  <cp:lastPrinted>2018-09-14T05:03:43Z</cp:lastPrinted>
  <dcterms:created xsi:type="dcterms:W3CDTF">2008-06-18T17:45:13Z</dcterms:created>
  <dcterms:modified xsi:type="dcterms:W3CDTF">2018-12-17T07:21:50Z</dcterms:modified>
</cp:coreProperties>
</file>