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11" r:id="rId3"/>
    <p:sldId id="309" r:id="rId4"/>
    <p:sldId id="341" r:id="rId5"/>
    <p:sldId id="314" r:id="rId6"/>
    <p:sldId id="343" r:id="rId7"/>
    <p:sldId id="278" r:id="rId8"/>
    <p:sldId id="307" r:id="rId9"/>
    <p:sldId id="330" r:id="rId10"/>
    <p:sldId id="347" r:id="rId11"/>
    <p:sldId id="279" r:id="rId12"/>
    <p:sldId id="280" r:id="rId13"/>
    <p:sldId id="281" r:id="rId14"/>
    <p:sldId id="282" r:id="rId15"/>
    <p:sldId id="283" r:id="rId16"/>
    <p:sldId id="284" r:id="rId17"/>
    <p:sldId id="331" r:id="rId18"/>
    <p:sldId id="328" r:id="rId19"/>
    <p:sldId id="334" r:id="rId20"/>
    <p:sldId id="335" r:id="rId21"/>
    <p:sldId id="308" r:id="rId22"/>
    <p:sldId id="332" r:id="rId23"/>
    <p:sldId id="356" r:id="rId24"/>
    <p:sldId id="357" r:id="rId25"/>
    <p:sldId id="359" r:id="rId26"/>
    <p:sldId id="337" r:id="rId27"/>
    <p:sldId id="338" r:id="rId28"/>
    <p:sldId id="363" r:id="rId29"/>
    <p:sldId id="364" r:id="rId30"/>
    <p:sldId id="362" r:id="rId31"/>
    <p:sldId id="365" r:id="rId32"/>
    <p:sldId id="361" r:id="rId33"/>
    <p:sldId id="366" r:id="rId34"/>
    <p:sldId id="367" r:id="rId35"/>
  </p:sldIdLst>
  <p:sldSz cx="15544800" cy="10058400"/>
  <p:notesSz cx="6858000" cy="9144000"/>
  <p:defaultText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4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9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88" autoAdjust="0"/>
    <p:restoredTop sz="94620" autoAdjust="0"/>
  </p:normalViewPr>
  <p:slideViewPr>
    <p:cSldViewPr>
      <p:cViewPr varScale="1">
        <p:scale>
          <a:sx n="68" d="100"/>
          <a:sy n="68" d="100"/>
        </p:scale>
        <p:origin x="466" y="62"/>
      </p:cViewPr>
      <p:guideLst>
        <p:guide orient="horz" pos="3168"/>
        <p:guide pos="4896"/>
      </p:guideLst>
    </p:cSldViewPr>
  </p:slideViewPr>
  <p:notesTextViewPr>
    <p:cViewPr>
      <p:scale>
        <a:sx n="100" d="100"/>
        <a:sy n="100" d="100"/>
      </p:scale>
      <p:origin x="0" y="0"/>
    </p:cViewPr>
  </p:notesTextViewPr>
  <p:gridSpacing cx="57607" cy="57607"/>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74395" y="7846525"/>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
        <p:nvSpPr>
          <p:cNvPr id="29" name="Title 28"/>
          <p:cNvSpPr>
            <a:spLocks noGrp="1"/>
          </p:cNvSpPr>
          <p:nvPr>
            <p:ph type="ctrTitle"/>
          </p:nvPr>
        </p:nvSpPr>
        <p:spPr>
          <a:xfrm>
            <a:off x="647700" y="7118340"/>
            <a:ext cx="14378940" cy="1792817"/>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647700" y="5699760"/>
            <a:ext cx="14378940" cy="1341120"/>
          </a:xfrm>
        </p:spPr>
        <p:txBody>
          <a:bodyPr anchor="b"/>
          <a:lstStyle>
            <a:lvl1pPr marL="0" indent="0" algn="l">
              <a:buNone/>
              <a:defRPr sz="3800">
                <a:solidFill>
                  <a:schemeClr val="tx2">
                    <a:shade val="75000"/>
                  </a:schemeClr>
                </a:solidFill>
              </a:defRPr>
            </a:lvl1pPr>
            <a:lvl2pPr marL="731520" indent="0" algn="ctr">
              <a:buNone/>
            </a:lvl2pPr>
            <a:lvl3pPr marL="1463040" indent="0" algn="ctr">
              <a:buNone/>
            </a:lvl3pPr>
            <a:lvl4pPr marL="2194560" indent="0" algn="ctr">
              <a:buNone/>
            </a:lvl4pPr>
            <a:lvl5pPr marL="2926080" indent="0" algn="ctr">
              <a:buNone/>
            </a:lvl5pPr>
            <a:lvl6pPr marL="3657600" indent="0" algn="ctr">
              <a:buNone/>
            </a:lvl6pPr>
            <a:lvl7pPr marL="4389120" indent="0" algn="ctr">
              <a:buNone/>
            </a:lvl7pPr>
            <a:lvl8pPr marL="5120640" indent="0" algn="ctr">
              <a:buNone/>
            </a:lvl8pPr>
            <a:lvl9pPr marL="585216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13990320" y="9495130"/>
            <a:ext cx="1290218" cy="362102"/>
          </a:xfrm>
        </p:spPr>
        <p:txBody>
          <a:bodyPr/>
          <a:lstStyle/>
          <a:p>
            <a:fld id="{337AA104-55E7-43C6-82F2-00786C5E57C1}"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26645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A8498E70-0934-4E92-87BE-6C5AD1F716C1}"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184041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58600" y="805608"/>
            <a:ext cx="3108960" cy="858223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777240" y="805608"/>
            <a:ext cx="10622280" cy="858223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E366ED8A-9870-4A2C-8AFC-2B24C8E01B03}"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153694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74395" y="7846525"/>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
        <p:nvSpPr>
          <p:cNvPr id="29" name="Title 28"/>
          <p:cNvSpPr>
            <a:spLocks noGrp="1"/>
          </p:cNvSpPr>
          <p:nvPr>
            <p:ph type="ctrTitle"/>
          </p:nvPr>
        </p:nvSpPr>
        <p:spPr>
          <a:xfrm>
            <a:off x="647700" y="7118356"/>
            <a:ext cx="14378940" cy="1792817"/>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647700" y="5699760"/>
            <a:ext cx="14378940" cy="1341120"/>
          </a:xfrm>
        </p:spPr>
        <p:txBody>
          <a:bodyPr anchor="b"/>
          <a:lstStyle>
            <a:lvl1pPr marL="0" indent="0" algn="l">
              <a:buNone/>
              <a:defRPr sz="3800">
                <a:solidFill>
                  <a:schemeClr val="tx2">
                    <a:shade val="75000"/>
                  </a:schemeClr>
                </a:solidFill>
              </a:defRPr>
            </a:lvl1pPr>
            <a:lvl2pPr marL="731520" indent="0" algn="ctr">
              <a:buNone/>
            </a:lvl2pPr>
            <a:lvl3pPr marL="1463040" indent="0" algn="ctr">
              <a:buNone/>
            </a:lvl3pPr>
            <a:lvl4pPr marL="2194560" indent="0" algn="ctr">
              <a:buNone/>
            </a:lvl4pPr>
            <a:lvl5pPr marL="2926080" indent="0" algn="ctr">
              <a:buNone/>
            </a:lvl5pPr>
            <a:lvl6pPr marL="3657600" indent="0" algn="ctr">
              <a:buNone/>
            </a:lvl6pPr>
            <a:lvl7pPr marL="4389120" indent="0" algn="ctr">
              <a:buNone/>
            </a:lvl7pPr>
            <a:lvl8pPr marL="5120640" indent="0" algn="ctr">
              <a:buNone/>
            </a:lvl8pPr>
            <a:lvl9pPr marL="585216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13990320" y="9495130"/>
            <a:ext cx="1290218" cy="362102"/>
          </a:xfrm>
        </p:spPr>
        <p:txBody>
          <a:bodyPr/>
          <a:lstStyle/>
          <a:p>
            <a:fld id="{337AA104-55E7-43C6-82F2-00786C5E57C1}"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415107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solidFill>
                <a:srgbClr val="F0A22E">
                  <a:shade val="75000"/>
                </a:srgbClr>
              </a:solidFill>
            </a:endParaRPr>
          </a:p>
        </p:txBody>
      </p:sp>
      <p:sp>
        <p:nvSpPr>
          <p:cNvPr id="19" name="Footer Placeholder 18"/>
          <p:cNvSpPr>
            <a:spLocks noGrp="1"/>
          </p:cNvSpPr>
          <p:nvPr>
            <p:ph type="ftr" sz="quarter" idx="11"/>
          </p:nvPr>
        </p:nvSpPr>
        <p:spPr>
          <a:xfrm>
            <a:off x="6088380" y="111780"/>
            <a:ext cx="4922520" cy="423757"/>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13990320" y="9495130"/>
            <a:ext cx="1290218" cy="362102"/>
          </a:xfrm>
        </p:spPr>
        <p:txBody>
          <a:bodyPr/>
          <a:lstStyle/>
          <a:p>
            <a:fld id="{CB2E382F-8D0C-4A62-AF58-4A7034C5D0DD}"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227446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74395" y="5052525"/>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white"/>
              </a:solidFill>
            </a:endParaRPr>
          </a:p>
        </p:txBody>
      </p:sp>
      <p:sp>
        <p:nvSpPr>
          <p:cNvPr id="6" name="Text Placeholder 5"/>
          <p:cNvSpPr>
            <a:spLocks noGrp="1"/>
          </p:cNvSpPr>
          <p:nvPr>
            <p:ph type="body" idx="1"/>
          </p:nvPr>
        </p:nvSpPr>
        <p:spPr>
          <a:xfrm>
            <a:off x="647700" y="2458720"/>
            <a:ext cx="14378940" cy="1788160"/>
          </a:xfrm>
        </p:spPr>
        <p:txBody>
          <a:bodyPr anchor="b"/>
          <a:lstStyle>
            <a:lvl1pPr marL="0" indent="0" algn="r">
              <a:buNone/>
              <a:defRPr sz="3200">
                <a:solidFill>
                  <a:schemeClr val="tx2">
                    <a:shade val="75000"/>
                  </a:schemeClr>
                </a:solidFill>
              </a:defRPr>
            </a:lvl1pPr>
            <a:lvl2pPr>
              <a:buNone/>
              <a:defRPr sz="2900">
                <a:solidFill>
                  <a:schemeClr val="tx1">
                    <a:tint val="75000"/>
                  </a:schemeClr>
                </a:solidFill>
              </a:defRPr>
            </a:lvl2pPr>
            <a:lvl3pPr>
              <a:buNone/>
              <a:defRPr sz="2600">
                <a:solidFill>
                  <a:schemeClr val="tx1">
                    <a:tint val="75000"/>
                  </a:schemeClr>
                </a:solidFill>
              </a:defRPr>
            </a:lvl3pPr>
            <a:lvl4pPr>
              <a:buNone/>
              <a:defRPr sz="2200">
                <a:solidFill>
                  <a:schemeClr val="tx1">
                    <a:tint val="75000"/>
                  </a:schemeClr>
                </a:solidFill>
              </a:defRPr>
            </a:lvl4pPr>
            <a:lvl5pPr>
              <a:buNone/>
              <a:defRPr sz="22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7E32269E-8052-4E70-8E00-44CB692E287C}"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306808" y="4322411"/>
            <a:ext cx="14767560" cy="1737743"/>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52353426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512978" y="670560"/>
            <a:ext cx="14767560" cy="1233830"/>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518160" y="2346960"/>
            <a:ext cx="7124700" cy="6929120"/>
          </a:xfrm>
        </p:spPr>
        <p:txBody>
          <a:bodyPr/>
          <a:lstStyle>
            <a:lvl1pPr>
              <a:defRPr sz="4500"/>
            </a:lvl1pPr>
            <a:lvl2pPr>
              <a:defRPr sz="3800"/>
            </a:lvl2pPr>
            <a:lvl3pPr>
              <a:defRPr sz="3200"/>
            </a:lvl3pPr>
            <a:lvl4pPr>
              <a:defRPr sz="2900"/>
            </a:lvl4pPr>
            <a:lvl5pPr>
              <a:defRPr sz="2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7901940" y="2346960"/>
            <a:ext cx="7383780" cy="6929120"/>
          </a:xfrm>
        </p:spPr>
        <p:txBody>
          <a:bodyPr/>
          <a:lstStyle>
            <a:lvl1pPr>
              <a:defRPr sz="4500"/>
            </a:lvl1pPr>
            <a:lvl2pPr>
              <a:defRPr sz="3800"/>
            </a:lvl2pPr>
            <a:lvl3pPr>
              <a:defRPr sz="3200"/>
            </a:lvl3pPr>
            <a:lvl4pPr>
              <a:defRPr sz="2900"/>
            </a:lvl4pPr>
            <a:lvl5pPr>
              <a:defRPr sz="2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B941C109-F6F5-4672-9413-38E10C7C09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709928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518160" y="7934960"/>
            <a:ext cx="14638020" cy="1294553"/>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478455" y="977900"/>
            <a:ext cx="7293945" cy="938318"/>
          </a:xfrm>
        </p:spPr>
        <p:txBody>
          <a:bodyPr anchor="ctr"/>
          <a:lstStyle>
            <a:lvl1pPr marL="0" indent="0">
              <a:buNone/>
              <a:defRPr sz="2900" b="0" cap="all" baseline="0">
                <a:solidFill>
                  <a:schemeClr val="accent1">
                    <a:shade val="50000"/>
                  </a:schemeClr>
                </a:solidFill>
                <a:latin typeface="+mj-lt"/>
                <a:ea typeface="+mj-ea"/>
                <a:cs typeface="+mj-cs"/>
              </a:defRPr>
            </a:lvl1pPr>
            <a:lvl2pPr>
              <a:buNone/>
              <a:defRPr sz="3200" b="1"/>
            </a:lvl2pPr>
            <a:lvl3pPr>
              <a:buNone/>
              <a:defRPr sz="2900" b="1"/>
            </a:lvl3pPr>
            <a:lvl4pPr>
              <a:buNone/>
              <a:defRPr sz="2600" b="1"/>
            </a:lvl4pPr>
            <a:lvl5pPr>
              <a:buNone/>
              <a:defRPr sz="2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7896543" y="977900"/>
            <a:ext cx="7296810" cy="938318"/>
          </a:xfrm>
        </p:spPr>
        <p:txBody>
          <a:bodyPr anchor="ctr"/>
          <a:lstStyle>
            <a:lvl1pPr marL="0" indent="0">
              <a:buNone/>
              <a:defRPr sz="2900" b="0" cap="all" baseline="0">
                <a:solidFill>
                  <a:schemeClr val="accent1">
                    <a:shade val="50000"/>
                  </a:schemeClr>
                </a:solidFill>
                <a:latin typeface="+mj-lt"/>
                <a:ea typeface="+mj-ea"/>
                <a:cs typeface="+mj-cs"/>
              </a:defRPr>
            </a:lvl1pPr>
            <a:lvl2pPr>
              <a:buNone/>
              <a:defRPr sz="3200" b="1"/>
            </a:lvl2pPr>
            <a:lvl3pPr>
              <a:buNone/>
              <a:defRPr sz="2900" b="1"/>
            </a:lvl3pPr>
            <a:lvl4pPr>
              <a:buNone/>
              <a:defRPr sz="2600" b="1"/>
            </a:lvl4pPr>
            <a:lvl5pPr>
              <a:buNone/>
              <a:defRPr sz="2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478455" y="1930191"/>
            <a:ext cx="7293945" cy="5781252"/>
          </a:xfrm>
        </p:spPr>
        <p:txBody>
          <a:bodyPr/>
          <a:lstStyle>
            <a:lvl1pPr>
              <a:defRPr sz="3800"/>
            </a:lvl1pPr>
            <a:lvl2pPr>
              <a:defRPr sz="3200"/>
            </a:lvl2pPr>
            <a:lvl3pPr>
              <a:defRPr sz="2900"/>
            </a:lvl3pPr>
            <a:lvl4pPr>
              <a:defRPr sz="2600"/>
            </a:lvl4pPr>
            <a:lvl5pPr>
              <a:defRPr sz="2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7902841" y="1930191"/>
            <a:ext cx="7290511" cy="5781252"/>
          </a:xfrm>
        </p:spPr>
        <p:txBody>
          <a:bodyPr/>
          <a:lstStyle>
            <a:lvl1pPr>
              <a:defRPr sz="3800"/>
            </a:lvl1pPr>
            <a:lvl2pPr>
              <a:defRPr sz="3200"/>
            </a:lvl2pPr>
            <a:lvl3pPr>
              <a:defRPr sz="2900"/>
            </a:lvl3pPr>
            <a:lvl4pPr>
              <a:defRPr sz="2600"/>
            </a:lvl4pPr>
            <a:lvl5pPr>
              <a:defRPr sz="2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13990320" y="9499600"/>
            <a:ext cx="1295400" cy="362102"/>
          </a:xfrm>
        </p:spPr>
        <p:txBody>
          <a:bodyPr/>
          <a:lstStyle/>
          <a:p>
            <a:fld id="{D9F89D20-B7E4-40A0-A97D-964EFA39AE6E}"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874395" y="8829042"/>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Tree>
    <p:extLst>
      <p:ext uri="{BB962C8B-B14F-4D97-AF65-F5344CB8AC3E}">
        <p14:creationId xmlns:p14="http://schemas.microsoft.com/office/powerpoint/2010/main" val="2278349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512978" y="670560"/>
            <a:ext cx="14767560" cy="1233830"/>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663018EA-E0AD-4DA9-A7AA-23DA1FE86BD5}"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018110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5A917A4-0D4B-4B16-8E2F-662447E4883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030143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874395" y="8578707"/>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
        <p:nvSpPr>
          <p:cNvPr id="12" name="Title 11"/>
          <p:cNvSpPr>
            <a:spLocks noGrp="1"/>
          </p:cNvSpPr>
          <p:nvPr>
            <p:ph type="title"/>
          </p:nvPr>
        </p:nvSpPr>
        <p:spPr>
          <a:xfrm>
            <a:off x="777240" y="8046720"/>
            <a:ext cx="14378940" cy="763693"/>
          </a:xfrm>
        </p:spPr>
        <p:txBody>
          <a:bodyPr anchor="ctr"/>
          <a:lstStyle>
            <a:lvl1pPr algn="l">
              <a:buNone/>
              <a:defRPr sz="32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777244" y="894080"/>
            <a:ext cx="5114132" cy="7040880"/>
          </a:xfrm>
        </p:spPr>
        <p:txBody>
          <a:bodyPr/>
          <a:lstStyle>
            <a:lvl1pPr marL="0" indent="0">
              <a:buNone/>
              <a:defRPr sz="2200"/>
            </a:lvl1pPr>
            <a:lvl2pPr>
              <a:buNone/>
              <a:defRPr sz="1900"/>
            </a:lvl2pPr>
            <a:lvl3pPr>
              <a:buNone/>
              <a:defRPr sz="1600"/>
            </a:lvl3pPr>
            <a:lvl4pPr>
              <a:buNone/>
              <a:defRPr sz="1400"/>
            </a:lvl4pPr>
            <a:lvl5pPr>
              <a:buNone/>
              <a:defRPr sz="14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6077585" y="894080"/>
            <a:ext cx="9078595" cy="7040880"/>
          </a:xfrm>
        </p:spPr>
        <p:txBody>
          <a:bodyPr/>
          <a:lstStyle>
            <a:lvl1pPr>
              <a:defRPr sz="5100"/>
            </a:lvl1pPr>
            <a:lvl2pPr>
              <a:defRPr sz="4500"/>
            </a:lvl2pPr>
            <a:lvl3pPr>
              <a:defRPr sz="3800"/>
            </a:lvl3pPr>
            <a:lvl4pPr>
              <a:defRPr sz="3200"/>
            </a:lvl4pPr>
            <a:lvl5pPr>
              <a:defRPr sz="3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9375A97-C9AF-4B55-8FCD-FFC4EC7E13A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10554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solidFill>
                <a:srgbClr val="F0A22E">
                  <a:shade val="75000"/>
                </a:srgbClr>
              </a:solidFill>
            </a:endParaRPr>
          </a:p>
        </p:txBody>
      </p:sp>
      <p:sp>
        <p:nvSpPr>
          <p:cNvPr id="19" name="Footer Placeholder 18"/>
          <p:cNvSpPr>
            <a:spLocks noGrp="1"/>
          </p:cNvSpPr>
          <p:nvPr>
            <p:ph type="ftr" sz="quarter" idx="11"/>
          </p:nvPr>
        </p:nvSpPr>
        <p:spPr>
          <a:xfrm>
            <a:off x="6088380" y="111764"/>
            <a:ext cx="4922520" cy="423757"/>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13990320" y="9495130"/>
            <a:ext cx="1290218" cy="362102"/>
          </a:xfrm>
        </p:spPr>
        <p:txBody>
          <a:bodyPr/>
          <a:lstStyle/>
          <a:p>
            <a:fld id="{CB2E382F-8D0C-4A62-AF58-4A7034C5D0DD}"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757308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5958840" y="904397"/>
            <a:ext cx="8549640" cy="536448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51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D00F9C52-DCC1-4BB6-8888-3B39E39A4D33}"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647700" y="7324182"/>
            <a:ext cx="9974580" cy="766022"/>
          </a:xfrm>
        </p:spPr>
        <p:txBody>
          <a:bodyPr anchor="ctr"/>
          <a:lstStyle>
            <a:lvl1pPr algn="l">
              <a:buNone/>
              <a:defRPr sz="32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647700" y="8115388"/>
            <a:ext cx="9974580" cy="1126913"/>
          </a:xfrm>
        </p:spPr>
        <p:txBody>
          <a:bodyPr lIns="175565" tIns="0"/>
          <a:lstStyle>
            <a:lvl1pPr marL="0" indent="0">
              <a:buNone/>
              <a:defRPr sz="2200"/>
            </a:lvl1pPr>
            <a:lvl2pPr>
              <a:defRPr sz="1900"/>
            </a:lvl2pPr>
            <a:lvl3pPr>
              <a:defRPr sz="1600"/>
            </a:lvl3pPr>
            <a:lvl4pPr>
              <a:defRPr sz="1400"/>
            </a:lvl4pPr>
            <a:lvl5pPr>
              <a:defRPr sz="14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000656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A8498E70-0934-4E92-87BE-6C5AD1F716C1}"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567677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58600" y="805624"/>
            <a:ext cx="3108960" cy="858223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777240" y="805624"/>
            <a:ext cx="10622280" cy="858223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E366ED8A-9870-4A2C-8AFC-2B24C8E01B03}"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77125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74395" y="5052525"/>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white"/>
              </a:solidFill>
            </a:endParaRPr>
          </a:p>
        </p:txBody>
      </p:sp>
      <p:sp>
        <p:nvSpPr>
          <p:cNvPr id="6" name="Text Placeholder 5"/>
          <p:cNvSpPr>
            <a:spLocks noGrp="1"/>
          </p:cNvSpPr>
          <p:nvPr>
            <p:ph type="body" idx="1"/>
          </p:nvPr>
        </p:nvSpPr>
        <p:spPr>
          <a:xfrm>
            <a:off x="647700" y="2458720"/>
            <a:ext cx="14378940" cy="1788160"/>
          </a:xfrm>
        </p:spPr>
        <p:txBody>
          <a:bodyPr anchor="b"/>
          <a:lstStyle>
            <a:lvl1pPr marL="0" indent="0" algn="r">
              <a:buNone/>
              <a:defRPr sz="3200">
                <a:solidFill>
                  <a:schemeClr val="tx2">
                    <a:shade val="75000"/>
                  </a:schemeClr>
                </a:solidFill>
              </a:defRPr>
            </a:lvl1pPr>
            <a:lvl2pPr>
              <a:buNone/>
              <a:defRPr sz="2900">
                <a:solidFill>
                  <a:schemeClr val="tx1">
                    <a:tint val="75000"/>
                  </a:schemeClr>
                </a:solidFill>
              </a:defRPr>
            </a:lvl2pPr>
            <a:lvl3pPr>
              <a:buNone/>
              <a:defRPr sz="2600">
                <a:solidFill>
                  <a:schemeClr val="tx1">
                    <a:tint val="75000"/>
                  </a:schemeClr>
                </a:solidFill>
              </a:defRPr>
            </a:lvl3pPr>
            <a:lvl4pPr>
              <a:buNone/>
              <a:defRPr sz="2200">
                <a:solidFill>
                  <a:schemeClr val="tx1">
                    <a:tint val="75000"/>
                  </a:schemeClr>
                </a:solidFill>
              </a:defRPr>
            </a:lvl4pPr>
            <a:lvl5pPr>
              <a:buNone/>
              <a:defRPr sz="22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7E32269E-8052-4E70-8E00-44CB692E287C}"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306808" y="4322395"/>
            <a:ext cx="14767560" cy="1737743"/>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6256377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512978" y="670560"/>
            <a:ext cx="14767560" cy="1233830"/>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518160" y="2346960"/>
            <a:ext cx="7124700" cy="6929120"/>
          </a:xfrm>
        </p:spPr>
        <p:txBody>
          <a:bodyPr/>
          <a:lstStyle>
            <a:lvl1pPr>
              <a:defRPr sz="4500"/>
            </a:lvl1pPr>
            <a:lvl2pPr>
              <a:defRPr sz="3800"/>
            </a:lvl2pPr>
            <a:lvl3pPr>
              <a:defRPr sz="3200"/>
            </a:lvl3pPr>
            <a:lvl4pPr>
              <a:defRPr sz="2900"/>
            </a:lvl4pPr>
            <a:lvl5pPr>
              <a:defRPr sz="2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7901940" y="2346960"/>
            <a:ext cx="7383780" cy="6929120"/>
          </a:xfrm>
        </p:spPr>
        <p:txBody>
          <a:bodyPr/>
          <a:lstStyle>
            <a:lvl1pPr>
              <a:defRPr sz="4500"/>
            </a:lvl1pPr>
            <a:lvl2pPr>
              <a:defRPr sz="3800"/>
            </a:lvl2pPr>
            <a:lvl3pPr>
              <a:defRPr sz="3200"/>
            </a:lvl3pPr>
            <a:lvl4pPr>
              <a:defRPr sz="2900"/>
            </a:lvl4pPr>
            <a:lvl5pPr>
              <a:defRPr sz="2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B941C109-F6F5-4672-9413-38E10C7C0900}"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05284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518160" y="7934960"/>
            <a:ext cx="14638020" cy="1294553"/>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478455" y="977900"/>
            <a:ext cx="7293945" cy="938318"/>
          </a:xfrm>
        </p:spPr>
        <p:txBody>
          <a:bodyPr anchor="ctr"/>
          <a:lstStyle>
            <a:lvl1pPr marL="0" indent="0">
              <a:buNone/>
              <a:defRPr sz="2900" b="0" cap="all" baseline="0">
                <a:solidFill>
                  <a:schemeClr val="accent1">
                    <a:shade val="50000"/>
                  </a:schemeClr>
                </a:solidFill>
                <a:latin typeface="+mj-lt"/>
                <a:ea typeface="+mj-ea"/>
                <a:cs typeface="+mj-cs"/>
              </a:defRPr>
            </a:lvl1pPr>
            <a:lvl2pPr>
              <a:buNone/>
              <a:defRPr sz="3200" b="1"/>
            </a:lvl2pPr>
            <a:lvl3pPr>
              <a:buNone/>
              <a:defRPr sz="2900" b="1"/>
            </a:lvl3pPr>
            <a:lvl4pPr>
              <a:buNone/>
              <a:defRPr sz="2600" b="1"/>
            </a:lvl4pPr>
            <a:lvl5pPr>
              <a:buNone/>
              <a:defRPr sz="2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7896543" y="977900"/>
            <a:ext cx="7296810" cy="938318"/>
          </a:xfrm>
        </p:spPr>
        <p:txBody>
          <a:bodyPr anchor="ctr"/>
          <a:lstStyle>
            <a:lvl1pPr marL="0" indent="0">
              <a:buNone/>
              <a:defRPr sz="2900" b="0" cap="all" baseline="0">
                <a:solidFill>
                  <a:schemeClr val="accent1">
                    <a:shade val="50000"/>
                  </a:schemeClr>
                </a:solidFill>
                <a:latin typeface="+mj-lt"/>
                <a:ea typeface="+mj-ea"/>
                <a:cs typeface="+mj-cs"/>
              </a:defRPr>
            </a:lvl1pPr>
            <a:lvl2pPr>
              <a:buNone/>
              <a:defRPr sz="3200" b="1"/>
            </a:lvl2pPr>
            <a:lvl3pPr>
              <a:buNone/>
              <a:defRPr sz="2900" b="1"/>
            </a:lvl3pPr>
            <a:lvl4pPr>
              <a:buNone/>
              <a:defRPr sz="2600" b="1"/>
            </a:lvl4pPr>
            <a:lvl5pPr>
              <a:buNone/>
              <a:defRPr sz="2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478455" y="1930191"/>
            <a:ext cx="7293945" cy="5781252"/>
          </a:xfrm>
        </p:spPr>
        <p:txBody>
          <a:bodyPr/>
          <a:lstStyle>
            <a:lvl1pPr>
              <a:defRPr sz="3800"/>
            </a:lvl1pPr>
            <a:lvl2pPr>
              <a:defRPr sz="3200"/>
            </a:lvl2pPr>
            <a:lvl3pPr>
              <a:defRPr sz="2900"/>
            </a:lvl3pPr>
            <a:lvl4pPr>
              <a:defRPr sz="2600"/>
            </a:lvl4pPr>
            <a:lvl5pPr>
              <a:defRPr sz="2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7902841" y="1930191"/>
            <a:ext cx="7290511" cy="5781252"/>
          </a:xfrm>
        </p:spPr>
        <p:txBody>
          <a:bodyPr/>
          <a:lstStyle>
            <a:lvl1pPr>
              <a:defRPr sz="3800"/>
            </a:lvl1pPr>
            <a:lvl2pPr>
              <a:defRPr sz="3200"/>
            </a:lvl2pPr>
            <a:lvl3pPr>
              <a:defRPr sz="2900"/>
            </a:lvl3pPr>
            <a:lvl4pPr>
              <a:defRPr sz="2600"/>
            </a:lvl4pPr>
            <a:lvl5pPr>
              <a:defRPr sz="2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13990320" y="9499600"/>
            <a:ext cx="1295400" cy="362102"/>
          </a:xfrm>
        </p:spPr>
        <p:txBody>
          <a:bodyPr/>
          <a:lstStyle/>
          <a:p>
            <a:fld id="{D9F89D20-B7E4-40A0-A97D-964EFA39AE6E}"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874395" y="8829042"/>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Tree>
    <p:extLst>
      <p:ext uri="{BB962C8B-B14F-4D97-AF65-F5344CB8AC3E}">
        <p14:creationId xmlns:p14="http://schemas.microsoft.com/office/powerpoint/2010/main" val="119697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512978" y="670560"/>
            <a:ext cx="14767560" cy="1233830"/>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663018EA-E0AD-4DA9-A7AA-23DA1FE86BD5}"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28157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5A917A4-0D4B-4B16-8E2F-662447E4883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53596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874395" y="8578707"/>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
        <p:nvSpPr>
          <p:cNvPr id="12" name="Title 11"/>
          <p:cNvSpPr>
            <a:spLocks noGrp="1"/>
          </p:cNvSpPr>
          <p:nvPr>
            <p:ph type="title"/>
          </p:nvPr>
        </p:nvSpPr>
        <p:spPr>
          <a:xfrm>
            <a:off x="777240" y="8046720"/>
            <a:ext cx="14378940" cy="763693"/>
          </a:xfrm>
        </p:spPr>
        <p:txBody>
          <a:bodyPr anchor="ctr"/>
          <a:lstStyle>
            <a:lvl1pPr algn="l">
              <a:buNone/>
              <a:defRPr sz="32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777244" y="894080"/>
            <a:ext cx="5114132" cy="7040880"/>
          </a:xfrm>
        </p:spPr>
        <p:txBody>
          <a:bodyPr/>
          <a:lstStyle>
            <a:lvl1pPr marL="0" indent="0">
              <a:buNone/>
              <a:defRPr sz="2200"/>
            </a:lvl1pPr>
            <a:lvl2pPr>
              <a:buNone/>
              <a:defRPr sz="1900"/>
            </a:lvl2pPr>
            <a:lvl3pPr>
              <a:buNone/>
              <a:defRPr sz="1600"/>
            </a:lvl3pPr>
            <a:lvl4pPr>
              <a:buNone/>
              <a:defRPr sz="1400"/>
            </a:lvl4pPr>
            <a:lvl5pPr>
              <a:buNone/>
              <a:defRPr sz="14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6077585" y="894080"/>
            <a:ext cx="9078595" cy="7040880"/>
          </a:xfrm>
        </p:spPr>
        <p:txBody>
          <a:bodyPr/>
          <a:lstStyle>
            <a:lvl1pPr>
              <a:defRPr sz="5100"/>
            </a:lvl1pPr>
            <a:lvl2pPr>
              <a:defRPr sz="4500"/>
            </a:lvl2pPr>
            <a:lvl3pPr>
              <a:defRPr sz="3800"/>
            </a:lvl3pPr>
            <a:lvl4pPr>
              <a:defRPr sz="3200"/>
            </a:lvl4pPr>
            <a:lvl5pPr>
              <a:defRPr sz="3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19375A97-C9AF-4B55-8FCD-FFC4EC7E13A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78137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5958840" y="904397"/>
            <a:ext cx="8549640" cy="536448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51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D00F9C52-DCC1-4BB6-8888-3B39E39A4D33}"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647700" y="7324182"/>
            <a:ext cx="9974580" cy="766022"/>
          </a:xfrm>
        </p:spPr>
        <p:txBody>
          <a:bodyPr anchor="ctr"/>
          <a:lstStyle>
            <a:lvl1pPr algn="l">
              <a:buNone/>
              <a:defRPr sz="32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647700" y="8115388"/>
            <a:ext cx="9974580" cy="1126913"/>
          </a:xfrm>
        </p:spPr>
        <p:txBody>
          <a:bodyPr lIns="175565" tIns="0"/>
          <a:lstStyle>
            <a:lvl1pPr marL="0" indent="0">
              <a:buNone/>
              <a:defRPr sz="2200"/>
            </a:lvl1pPr>
            <a:lvl2pPr>
              <a:defRPr sz="1900"/>
            </a:lvl2pPr>
            <a:lvl3pPr>
              <a:defRPr sz="1600"/>
            </a:lvl3pPr>
            <a:lvl4pPr>
              <a:defRPr sz="1400"/>
            </a:lvl4pPr>
            <a:lvl5pPr>
              <a:defRPr sz="14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50117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74395" y="1541319"/>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
        <p:nvSpPr>
          <p:cNvPr id="8" name="Text Placeholder 7"/>
          <p:cNvSpPr>
            <a:spLocks noGrp="1"/>
          </p:cNvSpPr>
          <p:nvPr>
            <p:ph type="body" idx="1"/>
          </p:nvPr>
        </p:nvSpPr>
        <p:spPr>
          <a:xfrm>
            <a:off x="518160" y="2279441"/>
            <a:ext cx="14767560" cy="6638079"/>
          </a:xfrm>
          <a:prstGeom prst="rect">
            <a:avLst/>
          </a:prstGeom>
        </p:spPr>
        <p:txBody>
          <a:bodyPr vert="horz" lIns="146304" tIns="73152" rIns="146304" bIns="73152">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11010900" y="111764"/>
            <a:ext cx="4274820" cy="423757"/>
          </a:xfrm>
          <a:prstGeom prst="rect">
            <a:avLst/>
          </a:prstGeom>
        </p:spPr>
        <p:txBody>
          <a:bodyPr vert="horz" lIns="146304" tIns="73152" rIns="146304" bIns="73152"/>
          <a:lstStyle>
            <a:lvl1pPr algn="l" eaLnBrk="1" latinLnBrk="0" hangingPunct="1">
              <a:defRPr kumimoji="0" sz="1900">
                <a:solidFill>
                  <a:schemeClr val="accent1">
                    <a:shade val="75000"/>
                  </a:schemeClr>
                </a:solidFill>
              </a:defRPr>
            </a:lvl1pPr>
          </a:lstStyle>
          <a:p>
            <a:fld id="{8BE0F2C6-B2EA-43E6-A8EA-C2A88E9DEA33}" type="datetimeFigureOut">
              <a:rPr lang="en-US" smtClean="0">
                <a:solidFill>
                  <a:srgbClr val="F0A22E">
                    <a:shade val="75000"/>
                  </a:srgbClr>
                </a:solidFill>
              </a:rPr>
              <a:pPr/>
              <a:t>5/7/2018</a:t>
            </a:fld>
            <a:endParaRPr lang="en-US">
              <a:solidFill>
                <a:srgbClr val="F0A22E">
                  <a:shade val="75000"/>
                </a:srgbClr>
              </a:solidFill>
            </a:endParaRPr>
          </a:p>
        </p:txBody>
      </p:sp>
      <p:sp>
        <p:nvSpPr>
          <p:cNvPr id="28" name="Footer Placeholder 27"/>
          <p:cNvSpPr>
            <a:spLocks noGrp="1"/>
          </p:cNvSpPr>
          <p:nvPr>
            <p:ph type="ftr" sz="quarter" idx="3"/>
          </p:nvPr>
        </p:nvSpPr>
        <p:spPr>
          <a:xfrm>
            <a:off x="5311140" y="111764"/>
            <a:ext cx="5699760" cy="423757"/>
          </a:xfrm>
          <a:prstGeom prst="rect">
            <a:avLst/>
          </a:prstGeom>
        </p:spPr>
        <p:txBody>
          <a:bodyPr vert="horz" lIns="146304" tIns="73152" rIns="146304" bIns="73152"/>
          <a:lstStyle>
            <a:lvl1pPr algn="r" eaLnBrk="1" latinLnBrk="0" hangingPunct="1">
              <a:defRPr kumimoji="0" sz="19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13990320" y="9499604"/>
            <a:ext cx="1295400" cy="358563"/>
          </a:xfrm>
          <a:prstGeom prst="rect">
            <a:avLst/>
          </a:prstGeom>
        </p:spPr>
        <p:txBody>
          <a:bodyPr vert="horz" lIns="146304" tIns="73152" rIns="146304" bIns="73152"/>
          <a:lstStyle>
            <a:lvl1pPr algn="r" eaLnBrk="1" latinLnBrk="0" hangingPunct="1">
              <a:defRPr kumimoji="0" sz="1900">
                <a:solidFill>
                  <a:schemeClr val="accent1">
                    <a:shade val="75000"/>
                  </a:schemeClr>
                </a:solidFill>
              </a:defRPr>
            </a:lvl1pPr>
          </a:lstStyle>
          <a:p>
            <a:fld id="{337F413C-FAE4-4696-9FAB-350CFF9481DC}"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518160" y="670560"/>
            <a:ext cx="14767560" cy="1229360"/>
          </a:xfrm>
          <a:prstGeom prst="rect">
            <a:avLst/>
          </a:prstGeom>
        </p:spPr>
        <p:txBody>
          <a:bodyPr vert="horz" lIns="146304" tIns="73152" rIns="146304" bIns="73152"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874395" y="1541319"/>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
        <p:nvSpPr>
          <p:cNvPr id="12" name="Straight Connector 11"/>
          <p:cNvSpPr>
            <a:spLocks noChangeShapeType="1"/>
          </p:cNvSpPr>
          <p:nvPr/>
        </p:nvSpPr>
        <p:spPr bwMode="auto">
          <a:xfrm>
            <a:off x="874395" y="1551715"/>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Tree>
    <p:extLst>
      <p:ext uri="{BB962C8B-B14F-4D97-AF65-F5344CB8AC3E}">
        <p14:creationId xmlns:p14="http://schemas.microsoft.com/office/powerpoint/2010/main" val="2290567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8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548640" indent="-548640" algn="l" rtl="0" eaLnBrk="1" latinLnBrk="0" hangingPunct="1">
        <a:spcBef>
          <a:spcPct val="20000"/>
        </a:spcBef>
        <a:buClr>
          <a:schemeClr val="accent1"/>
        </a:buClr>
        <a:buSzPct val="70000"/>
        <a:buFont typeface="Wingdings 2"/>
        <a:buChar char=""/>
        <a:defRPr kumimoji="0" sz="5100" kern="1200">
          <a:solidFill>
            <a:schemeClr val="tx2"/>
          </a:solidFill>
          <a:latin typeface="+mn-lt"/>
          <a:ea typeface="+mn-ea"/>
          <a:cs typeface="+mn-cs"/>
        </a:defRPr>
      </a:lvl1pPr>
      <a:lvl2pPr marL="1188720" indent="-457200" algn="l" rtl="0" eaLnBrk="1" latinLnBrk="0" hangingPunct="1">
        <a:spcBef>
          <a:spcPct val="20000"/>
        </a:spcBef>
        <a:buClr>
          <a:schemeClr val="accent1"/>
        </a:buClr>
        <a:buSzPct val="70000"/>
        <a:buFont typeface="Wingdings 2"/>
        <a:buChar char=""/>
        <a:defRPr kumimoji="0" sz="4500" kern="1200">
          <a:solidFill>
            <a:schemeClr val="tx2"/>
          </a:solidFill>
          <a:latin typeface="+mn-lt"/>
          <a:ea typeface="+mn-ea"/>
          <a:cs typeface="+mn-cs"/>
        </a:defRPr>
      </a:lvl2pPr>
      <a:lvl3pPr marL="1828800" indent="-365760" algn="l" rtl="0" eaLnBrk="1" latinLnBrk="0" hangingPunct="1">
        <a:spcBef>
          <a:spcPct val="20000"/>
        </a:spcBef>
        <a:buClr>
          <a:schemeClr val="accent1"/>
        </a:buClr>
        <a:buSzPct val="70000"/>
        <a:buFont typeface="Wingdings 2"/>
        <a:buChar char=""/>
        <a:defRPr kumimoji="0" sz="3800" kern="1200">
          <a:solidFill>
            <a:schemeClr val="tx2"/>
          </a:solidFill>
          <a:latin typeface="+mn-lt"/>
          <a:ea typeface="+mn-ea"/>
          <a:cs typeface="+mn-cs"/>
        </a:defRPr>
      </a:lvl3pPr>
      <a:lvl4pPr marL="2560320" indent="-36576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4pPr>
      <a:lvl5pPr marL="3291840" indent="-365760" algn="l" rtl="0" eaLnBrk="1" latinLnBrk="0" hangingPunct="1">
        <a:spcBef>
          <a:spcPct val="20000"/>
        </a:spcBef>
        <a:buClr>
          <a:schemeClr val="accent1"/>
        </a:buClr>
        <a:buSzPct val="60000"/>
        <a:buFont typeface="Wingdings 2"/>
        <a:buChar char=""/>
        <a:defRPr kumimoji="0" sz="2900" kern="1200">
          <a:solidFill>
            <a:schemeClr val="tx2"/>
          </a:solidFill>
          <a:latin typeface="+mn-lt"/>
          <a:ea typeface="+mn-ea"/>
          <a:cs typeface="+mn-cs"/>
        </a:defRPr>
      </a:lvl5pPr>
      <a:lvl6pPr marL="4023360" indent="-365760" algn="l" rtl="0" eaLnBrk="1" latinLnBrk="0" hangingPunct="1">
        <a:spcBef>
          <a:spcPct val="20000"/>
        </a:spcBef>
        <a:buClr>
          <a:schemeClr val="accent1"/>
        </a:buClr>
        <a:buSzPct val="60000"/>
        <a:buFont typeface="Wingdings 2"/>
        <a:buChar char=""/>
        <a:defRPr kumimoji="0" sz="2900" kern="1200">
          <a:solidFill>
            <a:schemeClr val="tx2"/>
          </a:solidFill>
          <a:latin typeface="+mn-lt"/>
          <a:ea typeface="+mn-ea"/>
          <a:cs typeface="+mn-cs"/>
        </a:defRPr>
      </a:lvl6pPr>
      <a:lvl7pPr marL="4754880" indent="-365760" algn="l" rtl="0" eaLnBrk="1" latinLnBrk="0" hangingPunct="1">
        <a:spcBef>
          <a:spcPct val="20000"/>
        </a:spcBef>
        <a:buClr>
          <a:schemeClr val="accent1"/>
        </a:buClr>
        <a:buSzPct val="60000"/>
        <a:buFont typeface="Wingdings 2"/>
        <a:buChar char=""/>
        <a:defRPr kumimoji="0" sz="2600" kern="1200">
          <a:solidFill>
            <a:schemeClr val="tx2"/>
          </a:solidFill>
          <a:latin typeface="+mn-lt"/>
          <a:ea typeface="+mn-ea"/>
          <a:cs typeface="+mn-cs"/>
        </a:defRPr>
      </a:lvl7pPr>
      <a:lvl8pPr marL="5486400" indent="-365760" algn="l" rtl="0" eaLnBrk="1" latinLnBrk="0" hangingPunct="1">
        <a:spcBef>
          <a:spcPct val="20000"/>
        </a:spcBef>
        <a:buClr>
          <a:schemeClr val="accent1"/>
        </a:buClr>
        <a:buSzPct val="60000"/>
        <a:buFont typeface="Wingdings 2"/>
        <a:buChar char=""/>
        <a:defRPr kumimoji="0" sz="2600" kern="1200" baseline="0">
          <a:solidFill>
            <a:schemeClr val="tx2"/>
          </a:solidFill>
          <a:latin typeface="+mn-lt"/>
          <a:ea typeface="+mn-ea"/>
          <a:cs typeface="+mn-cs"/>
        </a:defRPr>
      </a:lvl8pPr>
      <a:lvl9pPr marL="6217920" indent="-365760" algn="l" rtl="0" eaLnBrk="1" latinLnBrk="0" hangingPunct="1">
        <a:spcBef>
          <a:spcPct val="20000"/>
        </a:spcBef>
        <a:buClr>
          <a:schemeClr val="accent1"/>
        </a:buClr>
        <a:buSzPct val="60000"/>
        <a:buFont typeface="Wingdings 2"/>
        <a:buChar char=""/>
        <a:defRPr kumimoji="0" sz="22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731520" algn="l" rtl="0" eaLnBrk="1" latinLnBrk="0" hangingPunct="1">
        <a:defRPr kumimoji="0" kern="1200">
          <a:solidFill>
            <a:schemeClr val="tx1"/>
          </a:solidFill>
          <a:latin typeface="+mn-lt"/>
          <a:ea typeface="+mn-ea"/>
          <a:cs typeface="+mn-cs"/>
        </a:defRPr>
      </a:lvl2pPr>
      <a:lvl3pPr marL="1463040" algn="l" rtl="0" eaLnBrk="1" latinLnBrk="0" hangingPunct="1">
        <a:defRPr kumimoji="0" kern="1200">
          <a:solidFill>
            <a:schemeClr val="tx1"/>
          </a:solidFill>
          <a:latin typeface="+mn-lt"/>
          <a:ea typeface="+mn-ea"/>
          <a:cs typeface="+mn-cs"/>
        </a:defRPr>
      </a:lvl3pPr>
      <a:lvl4pPr marL="2194560" algn="l" rtl="0" eaLnBrk="1" latinLnBrk="0" hangingPunct="1">
        <a:defRPr kumimoji="0" kern="1200">
          <a:solidFill>
            <a:schemeClr val="tx1"/>
          </a:solidFill>
          <a:latin typeface="+mn-lt"/>
          <a:ea typeface="+mn-ea"/>
          <a:cs typeface="+mn-cs"/>
        </a:defRPr>
      </a:lvl4pPr>
      <a:lvl5pPr marL="2926080" algn="l" rtl="0" eaLnBrk="1" latinLnBrk="0" hangingPunct="1">
        <a:defRPr kumimoji="0" kern="1200">
          <a:solidFill>
            <a:schemeClr val="tx1"/>
          </a:solidFill>
          <a:latin typeface="+mn-lt"/>
          <a:ea typeface="+mn-ea"/>
          <a:cs typeface="+mn-cs"/>
        </a:defRPr>
      </a:lvl5pPr>
      <a:lvl6pPr marL="3657600" algn="l" rtl="0" eaLnBrk="1" latinLnBrk="0" hangingPunct="1">
        <a:defRPr kumimoji="0" kern="1200">
          <a:solidFill>
            <a:schemeClr val="tx1"/>
          </a:solidFill>
          <a:latin typeface="+mn-lt"/>
          <a:ea typeface="+mn-ea"/>
          <a:cs typeface="+mn-cs"/>
        </a:defRPr>
      </a:lvl6pPr>
      <a:lvl7pPr marL="4389120" algn="l" rtl="0" eaLnBrk="1" latinLnBrk="0" hangingPunct="1">
        <a:defRPr kumimoji="0" kern="1200">
          <a:solidFill>
            <a:schemeClr val="tx1"/>
          </a:solidFill>
          <a:latin typeface="+mn-lt"/>
          <a:ea typeface="+mn-ea"/>
          <a:cs typeface="+mn-cs"/>
        </a:defRPr>
      </a:lvl7pPr>
      <a:lvl8pPr marL="5120640" algn="l" rtl="0" eaLnBrk="1" latinLnBrk="0" hangingPunct="1">
        <a:defRPr kumimoji="0" kern="1200">
          <a:solidFill>
            <a:schemeClr val="tx1"/>
          </a:solidFill>
          <a:latin typeface="+mn-lt"/>
          <a:ea typeface="+mn-ea"/>
          <a:cs typeface="+mn-cs"/>
        </a:defRPr>
      </a:lvl8pPr>
      <a:lvl9pPr marL="585216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74395" y="1541319"/>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
        <p:nvSpPr>
          <p:cNvPr id="8" name="Text Placeholder 7"/>
          <p:cNvSpPr>
            <a:spLocks noGrp="1"/>
          </p:cNvSpPr>
          <p:nvPr>
            <p:ph type="body" idx="1"/>
          </p:nvPr>
        </p:nvSpPr>
        <p:spPr>
          <a:xfrm>
            <a:off x="518160" y="2279457"/>
            <a:ext cx="14767560" cy="6638079"/>
          </a:xfrm>
          <a:prstGeom prst="rect">
            <a:avLst/>
          </a:prstGeom>
        </p:spPr>
        <p:txBody>
          <a:bodyPr vert="horz" lIns="146304" tIns="73152" rIns="146304" bIns="73152">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11010900" y="111780"/>
            <a:ext cx="4274820" cy="423757"/>
          </a:xfrm>
          <a:prstGeom prst="rect">
            <a:avLst/>
          </a:prstGeom>
        </p:spPr>
        <p:txBody>
          <a:bodyPr vert="horz" lIns="146304" tIns="73152" rIns="146304" bIns="73152"/>
          <a:lstStyle>
            <a:lvl1pPr algn="l" eaLnBrk="1" latinLnBrk="0" hangingPunct="1">
              <a:defRPr kumimoji="0" sz="1900">
                <a:solidFill>
                  <a:schemeClr val="accent1">
                    <a:shade val="75000"/>
                  </a:schemeClr>
                </a:solidFill>
              </a:defRPr>
            </a:lvl1pPr>
          </a:lstStyle>
          <a:p>
            <a:fld id="{8BE0F2C6-B2EA-43E6-A8EA-C2A88E9DEA33}" type="datetimeFigureOut">
              <a:rPr lang="en-US" smtClean="0">
                <a:solidFill>
                  <a:srgbClr val="F0A22E">
                    <a:shade val="75000"/>
                  </a:srgbClr>
                </a:solidFill>
              </a:rPr>
              <a:pPr/>
              <a:t>5/7/2018</a:t>
            </a:fld>
            <a:endParaRPr lang="en-US">
              <a:solidFill>
                <a:srgbClr val="F0A22E">
                  <a:shade val="75000"/>
                </a:srgbClr>
              </a:solidFill>
            </a:endParaRPr>
          </a:p>
        </p:txBody>
      </p:sp>
      <p:sp>
        <p:nvSpPr>
          <p:cNvPr id="28" name="Footer Placeholder 27"/>
          <p:cNvSpPr>
            <a:spLocks noGrp="1"/>
          </p:cNvSpPr>
          <p:nvPr>
            <p:ph type="ftr" sz="quarter" idx="3"/>
          </p:nvPr>
        </p:nvSpPr>
        <p:spPr>
          <a:xfrm>
            <a:off x="5311140" y="111780"/>
            <a:ext cx="5699760" cy="423757"/>
          </a:xfrm>
          <a:prstGeom prst="rect">
            <a:avLst/>
          </a:prstGeom>
        </p:spPr>
        <p:txBody>
          <a:bodyPr vert="horz" lIns="146304" tIns="73152" rIns="146304" bIns="73152"/>
          <a:lstStyle>
            <a:lvl1pPr algn="r" eaLnBrk="1" latinLnBrk="0" hangingPunct="1">
              <a:defRPr kumimoji="0" sz="19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13990320" y="9499620"/>
            <a:ext cx="1295400" cy="358563"/>
          </a:xfrm>
          <a:prstGeom prst="rect">
            <a:avLst/>
          </a:prstGeom>
        </p:spPr>
        <p:txBody>
          <a:bodyPr vert="horz" lIns="146304" tIns="73152" rIns="146304" bIns="73152"/>
          <a:lstStyle>
            <a:lvl1pPr algn="r" eaLnBrk="1" latinLnBrk="0" hangingPunct="1">
              <a:defRPr kumimoji="0" sz="1900">
                <a:solidFill>
                  <a:schemeClr val="accent1">
                    <a:shade val="75000"/>
                  </a:schemeClr>
                </a:solidFill>
              </a:defRPr>
            </a:lvl1pPr>
          </a:lstStyle>
          <a:p>
            <a:fld id="{337F413C-FAE4-4696-9FAB-350CFF9481DC}"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518160" y="670560"/>
            <a:ext cx="14767560" cy="1229360"/>
          </a:xfrm>
          <a:prstGeom prst="rect">
            <a:avLst/>
          </a:prstGeom>
        </p:spPr>
        <p:txBody>
          <a:bodyPr vert="horz" lIns="146304" tIns="73152" rIns="146304" bIns="73152"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874395" y="1541319"/>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
        <p:nvSpPr>
          <p:cNvPr id="12" name="Straight Connector 11"/>
          <p:cNvSpPr>
            <a:spLocks noChangeShapeType="1"/>
          </p:cNvSpPr>
          <p:nvPr/>
        </p:nvSpPr>
        <p:spPr bwMode="auto">
          <a:xfrm>
            <a:off x="874395" y="1551715"/>
            <a:ext cx="14670405" cy="349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46304" tIns="73152" rIns="146304" bIns="73152" anchor="t" compatLnSpc="1"/>
          <a:lstStyle/>
          <a:p>
            <a:endParaRPr lang="en-US">
              <a:solidFill>
                <a:prstClr val="black"/>
              </a:solidFill>
            </a:endParaRPr>
          </a:p>
        </p:txBody>
      </p:sp>
    </p:spTree>
    <p:extLst>
      <p:ext uri="{BB962C8B-B14F-4D97-AF65-F5344CB8AC3E}">
        <p14:creationId xmlns:p14="http://schemas.microsoft.com/office/powerpoint/2010/main" val="6207340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8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548640" indent="-548640" algn="l" rtl="0" eaLnBrk="1" latinLnBrk="0" hangingPunct="1">
        <a:spcBef>
          <a:spcPct val="20000"/>
        </a:spcBef>
        <a:buClr>
          <a:schemeClr val="accent1"/>
        </a:buClr>
        <a:buSzPct val="70000"/>
        <a:buFont typeface="Wingdings 2"/>
        <a:buChar char=""/>
        <a:defRPr kumimoji="0" sz="5100" kern="1200">
          <a:solidFill>
            <a:schemeClr val="tx2"/>
          </a:solidFill>
          <a:latin typeface="+mn-lt"/>
          <a:ea typeface="+mn-ea"/>
          <a:cs typeface="+mn-cs"/>
        </a:defRPr>
      </a:lvl1pPr>
      <a:lvl2pPr marL="1188720" indent="-457200" algn="l" rtl="0" eaLnBrk="1" latinLnBrk="0" hangingPunct="1">
        <a:spcBef>
          <a:spcPct val="20000"/>
        </a:spcBef>
        <a:buClr>
          <a:schemeClr val="accent1"/>
        </a:buClr>
        <a:buSzPct val="70000"/>
        <a:buFont typeface="Wingdings 2"/>
        <a:buChar char=""/>
        <a:defRPr kumimoji="0" sz="4500" kern="1200">
          <a:solidFill>
            <a:schemeClr val="tx2"/>
          </a:solidFill>
          <a:latin typeface="+mn-lt"/>
          <a:ea typeface="+mn-ea"/>
          <a:cs typeface="+mn-cs"/>
        </a:defRPr>
      </a:lvl2pPr>
      <a:lvl3pPr marL="1828800" indent="-365760" algn="l" rtl="0" eaLnBrk="1" latinLnBrk="0" hangingPunct="1">
        <a:spcBef>
          <a:spcPct val="20000"/>
        </a:spcBef>
        <a:buClr>
          <a:schemeClr val="accent1"/>
        </a:buClr>
        <a:buSzPct val="70000"/>
        <a:buFont typeface="Wingdings 2"/>
        <a:buChar char=""/>
        <a:defRPr kumimoji="0" sz="3800" kern="1200">
          <a:solidFill>
            <a:schemeClr val="tx2"/>
          </a:solidFill>
          <a:latin typeface="+mn-lt"/>
          <a:ea typeface="+mn-ea"/>
          <a:cs typeface="+mn-cs"/>
        </a:defRPr>
      </a:lvl3pPr>
      <a:lvl4pPr marL="2560320" indent="-36576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4pPr>
      <a:lvl5pPr marL="3291840" indent="-365760" algn="l" rtl="0" eaLnBrk="1" latinLnBrk="0" hangingPunct="1">
        <a:spcBef>
          <a:spcPct val="20000"/>
        </a:spcBef>
        <a:buClr>
          <a:schemeClr val="accent1"/>
        </a:buClr>
        <a:buSzPct val="60000"/>
        <a:buFont typeface="Wingdings 2"/>
        <a:buChar char=""/>
        <a:defRPr kumimoji="0" sz="2900" kern="1200">
          <a:solidFill>
            <a:schemeClr val="tx2"/>
          </a:solidFill>
          <a:latin typeface="+mn-lt"/>
          <a:ea typeface="+mn-ea"/>
          <a:cs typeface="+mn-cs"/>
        </a:defRPr>
      </a:lvl5pPr>
      <a:lvl6pPr marL="4023360" indent="-365760" algn="l" rtl="0" eaLnBrk="1" latinLnBrk="0" hangingPunct="1">
        <a:spcBef>
          <a:spcPct val="20000"/>
        </a:spcBef>
        <a:buClr>
          <a:schemeClr val="accent1"/>
        </a:buClr>
        <a:buSzPct val="60000"/>
        <a:buFont typeface="Wingdings 2"/>
        <a:buChar char=""/>
        <a:defRPr kumimoji="0" sz="2900" kern="1200">
          <a:solidFill>
            <a:schemeClr val="tx2"/>
          </a:solidFill>
          <a:latin typeface="+mn-lt"/>
          <a:ea typeface="+mn-ea"/>
          <a:cs typeface="+mn-cs"/>
        </a:defRPr>
      </a:lvl6pPr>
      <a:lvl7pPr marL="4754880" indent="-365760" algn="l" rtl="0" eaLnBrk="1" latinLnBrk="0" hangingPunct="1">
        <a:spcBef>
          <a:spcPct val="20000"/>
        </a:spcBef>
        <a:buClr>
          <a:schemeClr val="accent1"/>
        </a:buClr>
        <a:buSzPct val="60000"/>
        <a:buFont typeface="Wingdings 2"/>
        <a:buChar char=""/>
        <a:defRPr kumimoji="0" sz="2600" kern="1200">
          <a:solidFill>
            <a:schemeClr val="tx2"/>
          </a:solidFill>
          <a:latin typeface="+mn-lt"/>
          <a:ea typeface="+mn-ea"/>
          <a:cs typeface="+mn-cs"/>
        </a:defRPr>
      </a:lvl7pPr>
      <a:lvl8pPr marL="5486400" indent="-365760" algn="l" rtl="0" eaLnBrk="1" latinLnBrk="0" hangingPunct="1">
        <a:spcBef>
          <a:spcPct val="20000"/>
        </a:spcBef>
        <a:buClr>
          <a:schemeClr val="accent1"/>
        </a:buClr>
        <a:buSzPct val="60000"/>
        <a:buFont typeface="Wingdings 2"/>
        <a:buChar char=""/>
        <a:defRPr kumimoji="0" sz="2600" kern="1200" baseline="0">
          <a:solidFill>
            <a:schemeClr val="tx2"/>
          </a:solidFill>
          <a:latin typeface="+mn-lt"/>
          <a:ea typeface="+mn-ea"/>
          <a:cs typeface="+mn-cs"/>
        </a:defRPr>
      </a:lvl8pPr>
      <a:lvl9pPr marL="6217920" indent="-365760" algn="l" rtl="0" eaLnBrk="1" latinLnBrk="0" hangingPunct="1">
        <a:spcBef>
          <a:spcPct val="20000"/>
        </a:spcBef>
        <a:buClr>
          <a:schemeClr val="accent1"/>
        </a:buClr>
        <a:buSzPct val="60000"/>
        <a:buFont typeface="Wingdings 2"/>
        <a:buChar char=""/>
        <a:defRPr kumimoji="0" sz="22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731520" algn="l" rtl="0" eaLnBrk="1" latinLnBrk="0" hangingPunct="1">
        <a:defRPr kumimoji="0" kern="1200">
          <a:solidFill>
            <a:schemeClr val="tx1"/>
          </a:solidFill>
          <a:latin typeface="+mn-lt"/>
          <a:ea typeface="+mn-ea"/>
          <a:cs typeface="+mn-cs"/>
        </a:defRPr>
      </a:lvl2pPr>
      <a:lvl3pPr marL="1463040" algn="l" rtl="0" eaLnBrk="1" latinLnBrk="0" hangingPunct="1">
        <a:defRPr kumimoji="0" kern="1200">
          <a:solidFill>
            <a:schemeClr val="tx1"/>
          </a:solidFill>
          <a:latin typeface="+mn-lt"/>
          <a:ea typeface="+mn-ea"/>
          <a:cs typeface="+mn-cs"/>
        </a:defRPr>
      </a:lvl3pPr>
      <a:lvl4pPr marL="2194560" algn="l" rtl="0" eaLnBrk="1" latinLnBrk="0" hangingPunct="1">
        <a:defRPr kumimoji="0" kern="1200">
          <a:solidFill>
            <a:schemeClr val="tx1"/>
          </a:solidFill>
          <a:latin typeface="+mn-lt"/>
          <a:ea typeface="+mn-ea"/>
          <a:cs typeface="+mn-cs"/>
        </a:defRPr>
      </a:lvl4pPr>
      <a:lvl5pPr marL="2926080" algn="l" rtl="0" eaLnBrk="1" latinLnBrk="0" hangingPunct="1">
        <a:defRPr kumimoji="0" kern="1200">
          <a:solidFill>
            <a:schemeClr val="tx1"/>
          </a:solidFill>
          <a:latin typeface="+mn-lt"/>
          <a:ea typeface="+mn-ea"/>
          <a:cs typeface="+mn-cs"/>
        </a:defRPr>
      </a:lvl5pPr>
      <a:lvl6pPr marL="3657600" algn="l" rtl="0" eaLnBrk="1" latinLnBrk="0" hangingPunct="1">
        <a:defRPr kumimoji="0" kern="1200">
          <a:solidFill>
            <a:schemeClr val="tx1"/>
          </a:solidFill>
          <a:latin typeface="+mn-lt"/>
          <a:ea typeface="+mn-ea"/>
          <a:cs typeface="+mn-cs"/>
        </a:defRPr>
      </a:lvl6pPr>
      <a:lvl7pPr marL="4389120" algn="l" rtl="0" eaLnBrk="1" latinLnBrk="0" hangingPunct="1">
        <a:defRPr kumimoji="0" kern="1200">
          <a:solidFill>
            <a:schemeClr val="tx1"/>
          </a:solidFill>
          <a:latin typeface="+mn-lt"/>
          <a:ea typeface="+mn-ea"/>
          <a:cs typeface="+mn-cs"/>
        </a:defRPr>
      </a:lvl7pPr>
      <a:lvl8pPr marL="5120640" algn="l" rtl="0" eaLnBrk="1" latinLnBrk="0" hangingPunct="1">
        <a:defRPr kumimoji="0" kern="1200">
          <a:solidFill>
            <a:schemeClr val="tx1"/>
          </a:solidFill>
          <a:latin typeface="+mn-lt"/>
          <a:ea typeface="+mn-ea"/>
          <a:cs typeface="+mn-cs"/>
        </a:defRPr>
      </a:lvl8pPr>
      <a:lvl9pPr marL="58521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30.jpg"/><Relationship Id="rId4" Type="http://schemas.openxmlformats.org/officeDocument/2006/relationships/image" Target="../media/image24.jpg"/><Relationship Id="rId9" Type="http://schemas.openxmlformats.org/officeDocument/2006/relationships/image" Target="../media/image2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quote.org/wiki/Charles_Darwin"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a:xfrm>
            <a:off x="2" y="17392"/>
            <a:ext cx="15544800" cy="3110778"/>
          </a:xfrm>
          <a:prstGeom prst="rect">
            <a:avLst/>
          </a:prstGeom>
          <a:solidFill>
            <a:srgbClr val="FFFFFF">
              <a:alpha val="65098"/>
            </a:srgbClr>
          </a:solidFill>
        </p:spPr>
        <p:txBody>
          <a:bodyPr vert="horz" lIns="146304" tIns="73152" rIns="146304" bIns="73152" rtlCol="0" anchor="ctr">
            <a:normAutofit/>
          </a:bodyPr>
          <a:lstStyle/>
          <a:p>
            <a:pPr algn="ctr">
              <a:spcBef>
                <a:spcPct val="0"/>
              </a:spcBef>
              <a:defRPr/>
            </a:pPr>
            <a:r>
              <a:rPr lang="en-US" sz="7000" dirty="0" smtClean="0">
                <a:solidFill>
                  <a:schemeClr val="tx1"/>
                </a:solidFill>
              </a:rPr>
              <a:t>Can Evolutionary theory meet the challenge of the fossil record?</a:t>
            </a:r>
            <a:endParaRPr lang="en-US" sz="7000" dirty="0">
              <a:solidFill>
                <a:schemeClr val="tx1"/>
              </a:solidFill>
            </a:endParaRPr>
          </a:p>
        </p:txBody>
      </p:sp>
      <p:sp>
        <p:nvSpPr>
          <p:cNvPr id="3" name="Content Placeholder 2"/>
          <p:cNvSpPr>
            <a:spLocks noGrp="1"/>
          </p:cNvSpPr>
          <p:nvPr>
            <p:ph idx="1"/>
          </p:nvPr>
        </p:nvSpPr>
        <p:spPr>
          <a:xfrm>
            <a:off x="304800" y="1545589"/>
            <a:ext cx="15026640" cy="8493760"/>
          </a:xfrm>
        </p:spPr>
        <p:txBody>
          <a:bodyPr>
            <a:normAutofit/>
          </a:bodyPr>
          <a:lstStyle/>
          <a:p>
            <a:endParaRPr lang="en-US" sz="4200" b="1" dirty="0"/>
          </a:p>
        </p:txBody>
      </p:sp>
    </p:spTree>
    <p:extLst>
      <p:ext uri="{BB962C8B-B14F-4D97-AF65-F5344CB8AC3E}">
        <p14:creationId xmlns:p14="http://schemas.microsoft.com/office/powerpoint/2010/main" val="362214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6311" y="305426"/>
            <a:ext cx="14767560" cy="1229360"/>
          </a:xfrm>
        </p:spPr>
        <p:txBody>
          <a:bodyPr/>
          <a:lstStyle/>
          <a:p>
            <a:pPr algn="l" eaLnBrk="1" hangingPunct="1"/>
            <a:r>
              <a:rPr lang="en-US" altLang="en-US" sz="5100" dirty="0">
                <a:latin typeface="Arial Rounded MT Bold" pitchFamily="34" charset="0"/>
              </a:rPr>
              <a:t>Example: Lower Cambrian of Nevada</a:t>
            </a:r>
          </a:p>
        </p:txBody>
      </p:sp>
      <p:sp>
        <p:nvSpPr>
          <p:cNvPr id="52227" name="Rectangle 3"/>
          <p:cNvSpPr>
            <a:spLocks noGrp="1" noChangeArrowheads="1"/>
          </p:cNvSpPr>
          <p:nvPr>
            <p:ph type="body" idx="1"/>
          </p:nvPr>
        </p:nvSpPr>
        <p:spPr/>
        <p:txBody>
          <a:bodyPr>
            <a:normAutofit fontScale="92500" lnSpcReduction="10000"/>
          </a:bodyPr>
          <a:lstStyle/>
          <a:p>
            <a:pPr eaLnBrk="1" hangingPunct="1"/>
            <a:r>
              <a:rPr lang="en-US" altLang="en-US" sz="4500" dirty="0">
                <a:latin typeface="Arial Rounded MT Bold" pitchFamily="34" charset="0"/>
              </a:rPr>
              <a:t>Lowest Cambrian.  </a:t>
            </a:r>
          </a:p>
          <a:p>
            <a:pPr eaLnBrk="1" hangingPunct="1"/>
            <a:r>
              <a:rPr lang="en-US" altLang="en-US" sz="4500" dirty="0" smtClean="0">
                <a:latin typeface="Arial Rounded MT Bold" pitchFamily="34" charset="0"/>
              </a:rPr>
              <a:t>At least 12 </a:t>
            </a:r>
            <a:r>
              <a:rPr lang="en-US" altLang="en-US" sz="4500" dirty="0">
                <a:latin typeface="Arial Rounded MT Bold" pitchFamily="34" charset="0"/>
              </a:rPr>
              <a:t>species of trilobite from three orders, six families.</a:t>
            </a:r>
          </a:p>
          <a:p>
            <a:pPr eaLnBrk="1" hangingPunct="1"/>
            <a:r>
              <a:rPr lang="en-US" altLang="en-US" sz="4500" dirty="0" err="1">
                <a:latin typeface="Arial Rounded MT Bold" pitchFamily="34" charset="0"/>
              </a:rPr>
              <a:t>Salterella</a:t>
            </a:r>
            <a:endParaRPr lang="en-US" altLang="en-US" sz="4500" dirty="0">
              <a:latin typeface="Arial Rounded MT Bold" pitchFamily="34" charset="0"/>
            </a:endParaRPr>
          </a:p>
          <a:p>
            <a:pPr eaLnBrk="1" hangingPunct="1"/>
            <a:r>
              <a:rPr lang="en-US" altLang="en-US" sz="4500" dirty="0" err="1">
                <a:latin typeface="Arial Rounded MT Bold" pitchFamily="34" charset="0"/>
              </a:rPr>
              <a:t>Archaeocyathids</a:t>
            </a:r>
            <a:endParaRPr lang="en-US" altLang="en-US" sz="4500" dirty="0">
              <a:latin typeface="Arial Rounded MT Bold" pitchFamily="34" charset="0"/>
            </a:endParaRPr>
          </a:p>
          <a:p>
            <a:pPr eaLnBrk="1" hangingPunct="1"/>
            <a:r>
              <a:rPr lang="en-US" altLang="en-US" sz="4500" dirty="0" smtClean="0">
                <a:latin typeface="Arial Rounded MT Bold" pitchFamily="34" charset="0"/>
              </a:rPr>
              <a:t>Brachiopods</a:t>
            </a:r>
          </a:p>
          <a:p>
            <a:pPr eaLnBrk="1" hangingPunct="1"/>
            <a:r>
              <a:rPr lang="en-US" altLang="en-US" sz="4500" dirty="0" err="1" smtClean="0">
                <a:latin typeface="Arial Rounded MT Bold" pitchFamily="34" charset="0"/>
              </a:rPr>
              <a:t>Molluscs</a:t>
            </a:r>
            <a:r>
              <a:rPr lang="en-US" altLang="en-US" sz="4500" dirty="0" smtClean="0">
                <a:latin typeface="Arial Rounded MT Bold" pitchFamily="34" charset="0"/>
              </a:rPr>
              <a:t> – bivalves and gastropods</a:t>
            </a:r>
            <a:endParaRPr lang="en-US" altLang="en-US" sz="4500" dirty="0">
              <a:latin typeface="Arial Rounded MT Bold" pitchFamily="34" charset="0"/>
            </a:endParaRPr>
          </a:p>
          <a:p>
            <a:pPr eaLnBrk="1" hangingPunct="1"/>
            <a:r>
              <a:rPr lang="en-US" altLang="en-US" sz="4500" dirty="0">
                <a:latin typeface="Arial Rounded MT Bold" pitchFamily="34" charset="0"/>
              </a:rPr>
              <a:t>Algae, trackways and </a:t>
            </a:r>
            <a:r>
              <a:rPr lang="en-US" altLang="en-US" sz="4500" dirty="0" smtClean="0">
                <a:latin typeface="Arial Rounded MT Bold" pitchFamily="34" charset="0"/>
              </a:rPr>
              <a:t>burrows</a:t>
            </a:r>
          </a:p>
          <a:p>
            <a:pPr eaLnBrk="1" hangingPunct="1"/>
            <a:r>
              <a:rPr lang="en-US" altLang="en-US" sz="4500" dirty="0" smtClean="0">
                <a:latin typeface="Arial Rounded MT Bold" pitchFamily="34" charset="0"/>
              </a:rPr>
              <a:t>Below this layer, no evidence of metazoan life</a:t>
            </a:r>
            <a:endParaRPr lang="en-US" altLang="en-US" sz="4500" dirty="0">
              <a:latin typeface="Arial Rounded MT Bold" pitchFamily="34" charset="0"/>
            </a:endParaRPr>
          </a:p>
          <a:p>
            <a:pPr eaLnBrk="1" hangingPunct="1"/>
            <a:endParaRPr lang="en-US" altLang="en-US" sz="4500" dirty="0">
              <a:latin typeface="Arial Rounded MT Bold" pitchFamily="34" charset="0"/>
            </a:endParaRPr>
          </a:p>
        </p:txBody>
      </p:sp>
    </p:spTree>
    <p:extLst>
      <p:ext uri="{BB962C8B-B14F-4D97-AF65-F5344CB8AC3E}">
        <p14:creationId xmlns:p14="http://schemas.microsoft.com/office/powerpoint/2010/main" val="3553459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C:\Documents and Settings\Administrator\My Documents\powerpoint\Dicranu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300" y="5776596"/>
            <a:ext cx="5181600" cy="428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C:\Documents and Settings\Administrator\My Documents\powerpoint\trilob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55642"/>
            <a:ext cx="5829300" cy="428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 Box 9"/>
          <p:cNvSpPr txBox="1">
            <a:spLocks noChangeArrowheads="1"/>
          </p:cNvSpPr>
          <p:nvPr/>
        </p:nvSpPr>
        <p:spPr bwMode="auto">
          <a:xfrm>
            <a:off x="5829300" y="-2328"/>
            <a:ext cx="6088380" cy="6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6304" tIns="73152" rIns="146304" bIns="73152">
            <a:spAutoFit/>
          </a:bodyPr>
          <a:lstStyle>
            <a:lvl1pPr eaLnBrk="0" hangingPunct="0">
              <a:defRPr sz="3200">
                <a:solidFill>
                  <a:schemeClr val="tx1"/>
                </a:solidFill>
                <a:latin typeface="Arial Rounded MT Bold" pitchFamily="34" charset="0"/>
              </a:defRPr>
            </a:lvl1pPr>
            <a:lvl2pPr marL="742950" indent="-285750" eaLnBrk="0" hangingPunct="0">
              <a:defRPr sz="3200">
                <a:solidFill>
                  <a:schemeClr val="tx1"/>
                </a:solidFill>
                <a:latin typeface="Arial Rounded MT Bold" pitchFamily="34" charset="0"/>
              </a:defRPr>
            </a:lvl2pPr>
            <a:lvl3pPr marL="1143000" indent="-228600" eaLnBrk="0" hangingPunct="0">
              <a:defRPr sz="3200">
                <a:solidFill>
                  <a:schemeClr val="tx1"/>
                </a:solidFill>
                <a:latin typeface="Arial Rounded MT Bold" pitchFamily="34" charset="0"/>
              </a:defRPr>
            </a:lvl3pPr>
            <a:lvl4pPr marL="1600200" indent="-228600" eaLnBrk="0" hangingPunct="0">
              <a:defRPr sz="3200">
                <a:solidFill>
                  <a:schemeClr val="tx1"/>
                </a:solidFill>
                <a:latin typeface="Arial Rounded MT Bold" pitchFamily="34" charset="0"/>
              </a:defRPr>
            </a:lvl4pPr>
            <a:lvl5pPr marL="2057400" indent="-228600" eaLnBrk="0" hangingPunct="0">
              <a:defRPr sz="3200">
                <a:solidFill>
                  <a:schemeClr val="tx1"/>
                </a:solidFill>
                <a:latin typeface="Arial Rounded MT Bold" pitchFamily="34" charset="0"/>
              </a:defRPr>
            </a:lvl5pPr>
            <a:lvl6pPr marL="2514600" indent="-228600" eaLnBrk="0" fontAlgn="base" hangingPunct="0">
              <a:spcBef>
                <a:spcPct val="0"/>
              </a:spcBef>
              <a:spcAft>
                <a:spcPct val="0"/>
              </a:spcAft>
              <a:defRPr sz="3200">
                <a:solidFill>
                  <a:schemeClr val="tx1"/>
                </a:solidFill>
                <a:latin typeface="Arial Rounded MT Bold" pitchFamily="34" charset="0"/>
              </a:defRPr>
            </a:lvl6pPr>
            <a:lvl7pPr marL="2971800" indent="-228600" eaLnBrk="0" fontAlgn="base" hangingPunct="0">
              <a:spcBef>
                <a:spcPct val="0"/>
              </a:spcBef>
              <a:spcAft>
                <a:spcPct val="0"/>
              </a:spcAft>
              <a:defRPr sz="3200">
                <a:solidFill>
                  <a:schemeClr val="tx1"/>
                </a:solidFill>
                <a:latin typeface="Arial Rounded MT Bold" pitchFamily="34" charset="0"/>
              </a:defRPr>
            </a:lvl7pPr>
            <a:lvl8pPr marL="3429000" indent="-228600" eaLnBrk="0" fontAlgn="base" hangingPunct="0">
              <a:spcBef>
                <a:spcPct val="0"/>
              </a:spcBef>
              <a:spcAft>
                <a:spcPct val="0"/>
              </a:spcAft>
              <a:defRPr sz="3200">
                <a:solidFill>
                  <a:schemeClr val="tx1"/>
                </a:solidFill>
                <a:latin typeface="Arial Rounded MT Bold" pitchFamily="34" charset="0"/>
              </a:defRPr>
            </a:lvl8pPr>
            <a:lvl9pPr marL="3886200" indent="-228600" eaLnBrk="0" fontAlgn="base" hangingPunct="0">
              <a:spcBef>
                <a:spcPct val="0"/>
              </a:spcBef>
              <a:spcAft>
                <a:spcPct val="0"/>
              </a:spcAft>
              <a:defRPr sz="3200">
                <a:solidFill>
                  <a:schemeClr val="tx1"/>
                </a:solidFill>
                <a:latin typeface="Arial Rounded MT Bold" pitchFamily="34" charset="0"/>
              </a:defRPr>
            </a:lvl9pPr>
          </a:lstStyle>
          <a:p>
            <a:pPr eaLnBrk="1" hangingPunct="1">
              <a:spcBef>
                <a:spcPct val="50000"/>
              </a:spcBef>
            </a:pPr>
            <a:r>
              <a:rPr lang="en-US" altLang="en-US"/>
              <a:t>Trilobita</a:t>
            </a:r>
          </a:p>
        </p:txBody>
      </p:sp>
      <p:pic>
        <p:nvPicPr>
          <p:cNvPr id="27650" name="Picture 2" descr="http://upload.wikimedia.org/wikipedia/commons/thumb/d/d9/Nevadella_eucharis_USNM_PAL_60079.jpg/800px-Nevadella_eucharis_USNM_PAL_600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548" y="-41372"/>
            <a:ext cx="4325626" cy="5817967"/>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upload.wikimedia.org/wikipedia/commons/8/85/Olenellus_thompson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6308" y="-41372"/>
            <a:ext cx="4090469" cy="5817968"/>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http://upload.wikimedia.org/wikipedia/commons/thumb/5/51/ElrathiakingiUtahWheelerCambrian.jpg/800px-ElrathiakingiUtahWheelerCambri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739" y="-6286"/>
            <a:ext cx="4677761" cy="5782882"/>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http://upload.wikimedia.org/wikipedia/commons/2/25/Ptychagnostus_Germanu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98392" y="5695131"/>
            <a:ext cx="4400118" cy="4347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242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Documents and Settings\Administrator\My Documents\powerpoint\gpsalterella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80" y="0"/>
            <a:ext cx="15544800" cy="1007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
          <p:cNvSpPr txBox="1">
            <a:spLocks noChangeArrowheads="1"/>
          </p:cNvSpPr>
          <p:nvPr/>
        </p:nvSpPr>
        <p:spPr bwMode="auto">
          <a:xfrm>
            <a:off x="5699760" y="65196"/>
            <a:ext cx="8290560" cy="6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6304" tIns="73152" rIns="146304" bIns="73152">
            <a:spAutoFit/>
          </a:bodyPr>
          <a:lstStyle>
            <a:lvl1pPr eaLnBrk="0" hangingPunct="0">
              <a:defRPr sz="3200">
                <a:solidFill>
                  <a:schemeClr val="tx1"/>
                </a:solidFill>
                <a:latin typeface="Arial Rounded MT Bold" pitchFamily="34" charset="0"/>
              </a:defRPr>
            </a:lvl1pPr>
            <a:lvl2pPr marL="742950" indent="-285750" eaLnBrk="0" hangingPunct="0">
              <a:defRPr sz="3200">
                <a:solidFill>
                  <a:schemeClr val="tx1"/>
                </a:solidFill>
                <a:latin typeface="Arial Rounded MT Bold" pitchFamily="34" charset="0"/>
              </a:defRPr>
            </a:lvl2pPr>
            <a:lvl3pPr marL="1143000" indent="-228600" eaLnBrk="0" hangingPunct="0">
              <a:defRPr sz="3200">
                <a:solidFill>
                  <a:schemeClr val="tx1"/>
                </a:solidFill>
                <a:latin typeface="Arial Rounded MT Bold" pitchFamily="34" charset="0"/>
              </a:defRPr>
            </a:lvl3pPr>
            <a:lvl4pPr marL="1600200" indent="-228600" eaLnBrk="0" hangingPunct="0">
              <a:defRPr sz="3200">
                <a:solidFill>
                  <a:schemeClr val="tx1"/>
                </a:solidFill>
                <a:latin typeface="Arial Rounded MT Bold" pitchFamily="34" charset="0"/>
              </a:defRPr>
            </a:lvl4pPr>
            <a:lvl5pPr marL="2057400" indent="-228600" eaLnBrk="0" hangingPunct="0">
              <a:defRPr sz="3200">
                <a:solidFill>
                  <a:schemeClr val="tx1"/>
                </a:solidFill>
                <a:latin typeface="Arial Rounded MT Bold" pitchFamily="34" charset="0"/>
              </a:defRPr>
            </a:lvl5pPr>
            <a:lvl6pPr marL="2514600" indent="-228600" eaLnBrk="0" fontAlgn="base" hangingPunct="0">
              <a:spcBef>
                <a:spcPct val="0"/>
              </a:spcBef>
              <a:spcAft>
                <a:spcPct val="0"/>
              </a:spcAft>
              <a:defRPr sz="3200">
                <a:solidFill>
                  <a:schemeClr val="tx1"/>
                </a:solidFill>
                <a:latin typeface="Arial Rounded MT Bold" pitchFamily="34" charset="0"/>
              </a:defRPr>
            </a:lvl6pPr>
            <a:lvl7pPr marL="2971800" indent="-228600" eaLnBrk="0" fontAlgn="base" hangingPunct="0">
              <a:spcBef>
                <a:spcPct val="0"/>
              </a:spcBef>
              <a:spcAft>
                <a:spcPct val="0"/>
              </a:spcAft>
              <a:defRPr sz="3200">
                <a:solidFill>
                  <a:schemeClr val="tx1"/>
                </a:solidFill>
                <a:latin typeface="Arial Rounded MT Bold" pitchFamily="34" charset="0"/>
              </a:defRPr>
            </a:lvl7pPr>
            <a:lvl8pPr marL="3429000" indent="-228600" eaLnBrk="0" fontAlgn="base" hangingPunct="0">
              <a:spcBef>
                <a:spcPct val="0"/>
              </a:spcBef>
              <a:spcAft>
                <a:spcPct val="0"/>
              </a:spcAft>
              <a:defRPr sz="3200">
                <a:solidFill>
                  <a:schemeClr val="tx1"/>
                </a:solidFill>
                <a:latin typeface="Arial Rounded MT Bold" pitchFamily="34" charset="0"/>
              </a:defRPr>
            </a:lvl8pPr>
            <a:lvl9pPr marL="3886200" indent="-228600" eaLnBrk="0" fontAlgn="base" hangingPunct="0">
              <a:spcBef>
                <a:spcPct val="0"/>
              </a:spcBef>
              <a:spcAft>
                <a:spcPct val="0"/>
              </a:spcAft>
              <a:defRPr sz="3200">
                <a:solidFill>
                  <a:schemeClr val="tx1"/>
                </a:solidFill>
                <a:latin typeface="Arial Rounded MT Bold" pitchFamily="34" charset="0"/>
              </a:defRPr>
            </a:lvl9pPr>
          </a:lstStyle>
          <a:p>
            <a:pPr eaLnBrk="1" hangingPunct="1">
              <a:spcBef>
                <a:spcPct val="50000"/>
              </a:spcBef>
            </a:pPr>
            <a:r>
              <a:rPr lang="en-US" altLang="en-US" i="1"/>
              <a:t>Salterella</a:t>
            </a:r>
          </a:p>
        </p:txBody>
      </p:sp>
    </p:spTree>
    <p:extLst>
      <p:ext uri="{BB962C8B-B14F-4D97-AF65-F5344CB8AC3E}">
        <p14:creationId xmlns:p14="http://schemas.microsoft.com/office/powerpoint/2010/main" val="767500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Documents and Settings\Administrator\My Documents\powerpoint\archaeocyathi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0"/>
            <a:ext cx="12435840" cy="1005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descr="C:\Documents and Settings\Administrator\My Documents\powerpoint\archaeocyathi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760" y="0"/>
            <a:ext cx="9845040" cy="1005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4"/>
          <p:cNvSpPr txBox="1">
            <a:spLocks noChangeArrowheads="1"/>
          </p:cNvSpPr>
          <p:nvPr/>
        </p:nvSpPr>
        <p:spPr bwMode="auto">
          <a:xfrm>
            <a:off x="2590800" y="1"/>
            <a:ext cx="6217920" cy="137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6304" tIns="73152" rIns="146304" bIns="73152">
            <a:spAutoFit/>
          </a:bodyPr>
          <a:lstStyle>
            <a:lvl1pPr eaLnBrk="0" hangingPunct="0">
              <a:defRPr sz="3200">
                <a:solidFill>
                  <a:schemeClr val="tx1"/>
                </a:solidFill>
                <a:latin typeface="Arial Rounded MT Bold" pitchFamily="34" charset="0"/>
              </a:defRPr>
            </a:lvl1pPr>
            <a:lvl2pPr marL="742950" indent="-285750" eaLnBrk="0" hangingPunct="0">
              <a:defRPr sz="3200">
                <a:solidFill>
                  <a:schemeClr val="tx1"/>
                </a:solidFill>
                <a:latin typeface="Arial Rounded MT Bold" pitchFamily="34" charset="0"/>
              </a:defRPr>
            </a:lvl2pPr>
            <a:lvl3pPr marL="1143000" indent="-228600" eaLnBrk="0" hangingPunct="0">
              <a:defRPr sz="3200">
                <a:solidFill>
                  <a:schemeClr val="tx1"/>
                </a:solidFill>
                <a:latin typeface="Arial Rounded MT Bold" pitchFamily="34" charset="0"/>
              </a:defRPr>
            </a:lvl3pPr>
            <a:lvl4pPr marL="1600200" indent="-228600" eaLnBrk="0" hangingPunct="0">
              <a:defRPr sz="3200">
                <a:solidFill>
                  <a:schemeClr val="tx1"/>
                </a:solidFill>
                <a:latin typeface="Arial Rounded MT Bold" pitchFamily="34" charset="0"/>
              </a:defRPr>
            </a:lvl4pPr>
            <a:lvl5pPr marL="2057400" indent="-228600" eaLnBrk="0" hangingPunct="0">
              <a:defRPr sz="3200">
                <a:solidFill>
                  <a:schemeClr val="tx1"/>
                </a:solidFill>
                <a:latin typeface="Arial Rounded MT Bold" pitchFamily="34" charset="0"/>
              </a:defRPr>
            </a:lvl5pPr>
            <a:lvl6pPr marL="2514600" indent="-228600" eaLnBrk="0" fontAlgn="base" hangingPunct="0">
              <a:spcBef>
                <a:spcPct val="0"/>
              </a:spcBef>
              <a:spcAft>
                <a:spcPct val="0"/>
              </a:spcAft>
              <a:defRPr sz="3200">
                <a:solidFill>
                  <a:schemeClr val="tx1"/>
                </a:solidFill>
                <a:latin typeface="Arial Rounded MT Bold" pitchFamily="34" charset="0"/>
              </a:defRPr>
            </a:lvl6pPr>
            <a:lvl7pPr marL="2971800" indent="-228600" eaLnBrk="0" fontAlgn="base" hangingPunct="0">
              <a:spcBef>
                <a:spcPct val="0"/>
              </a:spcBef>
              <a:spcAft>
                <a:spcPct val="0"/>
              </a:spcAft>
              <a:defRPr sz="3200">
                <a:solidFill>
                  <a:schemeClr val="tx1"/>
                </a:solidFill>
                <a:latin typeface="Arial Rounded MT Bold" pitchFamily="34" charset="0"/>
              </a:defRPr>
            </a:lvl7pPr>
            <a:lvl8pPr marL="3429000" indent="-228600" eaLnBrk="0" fontAlgn="base" hangingPunct="0">
              <a:spcBef>
                <a:spcPct val="0"/>
              </a:spcBef>
              <a:spcAft>
                <a:spcPct val="0"/>
              </a:spcAft>
              <a:defRPr sz="3200">
                <a:solidFill>
                  <a:schemeClr val="tx1"/>
                </a:solidFill>
                <a:latin typeface="Arial Rounded MT Bold" pitchFamily="34" charset="0"/>
              </a:defRPr>
            </a:lvl8pPr>
            <a:lvl9pPr marL="3886200" indent="-228600" eaLnBrk="0" fontAlgn="base" hangingPunct="0">
              <a:spcBef>
                <a:spcPct val="0"/>
              </a:spcBef>
              <a:spcAft>
                <a:spcPct val="0"/>
              </a:spcAft>
              <a:defRPr sz="3200">
                <a:solidFill>
                  <a:schemeClr val="tx1"/>
                </a:solidFill>
                <a:latin typeface="Arial Rounded MT Bold" pitchFamily="34" charset="0"/>
              </a:defRPr>
            </a:lvl9pPr>
          </a:lstStyle>
          <a:p>
            <a:pPr eaLnBrk="1" hangingPunct="1">
              <a:spcBef>
                <a:spcPct val="50000"/>
              </a:spcBef>
            </a:pPr>
            <a:r>
              <a:rPr lang="en-US" altLang="en-US" dirty="0" err="1">
                <a:solidFill>
                  <a:srgbClr val="660033"/>
                </a:solidFill>
              </a:rPr>
              <a:t>Arqueocítidos</a:t>
            </a:r>
            <a:endParaRPr lang="en-US" altLang="en-US" dirty="0">
              <a:solidFill>
                <a:srgbClr val="660033"/>
              </a:solidFill>
            </a:endParaRPr>
          </a:p>
          <a:p>
            <a:pPr eaLnBrk="1" hangingPunct="1">
              <a:spcBef>
                <a:spcPct val="50000"/>
              </a:spcBef>
            </a:pPr>
            <a:endParaRPr lang="en-US" altLang="en-US" dirty="0">
              <a:solidFill>
                <a:srgbClr val="660033"/>
              </a:solidFill>
            </a:endParaRPr>
          </a:p>
        </p:txBody>
      </p:sp>
    </p:spTree>
    <p:extLst>
      <p:ext uri="{BB962C8B-B14F-4D97-AF65-F5344CB8AC3E}">
        <p14:creationId xmlns:p14="http://schemas.microsoft.com/office/powerpoint/2010/main" val="723359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Documents and Settings\Administrator\My Documents\powerpoint\bra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45" y="0"/>
            <a:ext cx="4838858" cy="234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descr="C:\Documents and Settings\Administrator\My Documents\My Pictures\Argentiproductu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9940" y="6558916"/>
            <a:ext cx="3324860" cy="349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C:\Documents and Settings\Administrator\My Documents\My Pictures\mastro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
            <a:ext cx="6347460" cy="542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descr="C:\Documents and Settings\Administrator\My Documents\My Pictures\brach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029200"/>
            <a:ext cx="699516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descr="C:\Documents and Settings\Administrator\My Documents\My Pictures\camarotoechia-contract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5160" y="6558916"/>
            <a:ext cx="5224780" cy="349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7" descr="C:\Documents and Settings\Administrator\My Documents\My Pictures\atrypax.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3948" y="0"/>
            <a:ext cx="4541997" cy="424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8" descr="C:\Documents and Settings\Administrator\My Documents\My Pictures\brach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05945" y="2346960"/>
            <a:ext cx="4838858" cy="42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9" descr="C:\Documents and Settings\Administrator\My Documents\My Pictures\spinocyrtiax.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0223" y="3536739"/>
            <a:ext cx="5135722" cy="348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0" name="Text Box 10"/>
          <p:cNvSpPr txBox="1">
            <a:spLocks noChangeArrowheads="1"/>
          </p:cNvSpPr>
          <p:nvPr/>
        </p:nvSpPr>
        <p:spPr bwMode="auto">
          <a:xfrm>
            <a:off x="5570220" y="1"/>
            <a:ext cx="5699760" cy="6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6304" tIns="73152" rIns="146304" bIns="73152">
            <a:spAutoFit/>
          </a:bodyPr>
          <a:lstStyle>
            <a:lvl1pPr eaLnBrk="0" hangingPunct="0">
              <a:defRPr sz="3200">
                <a:solidFill>
                  <a:schemeClr val="tx1"/>
                </a:solidFill>
                <a:latin typeface="Arial Rounded MT Bold" pitchFamily="34" charset="0"/>
              </a:defRPr>
            </a:lvl1pPr>
            <a:lvl2pPr marL="742950" indent="-285750" eaLnBrk="0" hangingPunct="0">
              <a:defRPr sz="3200">
                <a:solidFill>
                  <a:schemeClr val="tx1"/>
                </a:solidFill>
                <a:latin typeface="Arial Rounded MT Bold" pitchFamily="34" charset="0"/>
              </a:defRPr>
            </a:lvl2pPr>
            <a:lvl3pPr marL="1143000" indent="-228600" eaLnBrk="0" hangingPunct="0">
              <a:defRPr sz="3200">
                <a:solidFill>
                  <a:schemeClr val="tx1"/>
                </a:solidFill>
                <a:latin typeface="Arial Rounded MT Bold" pitchFamily="34" charset="0"/>
              </a:defRPr>
            </a:lvl3pPr>
            <a:lvl4pPr marL="1600200" indent="-228600" eaLnBrk="0" hangingPunct="0">
              <a:defRPr sz="3200">
                <a:solidFill>
                  <a:schemeClr val="tx1"/>
                </a:solidFill>
                <a:latin typeface="Arial Rounded MT Bold" pitchFamily="34" charset="0"/>
              </a:defRPr>
            </a:lvl4pPr>
            <a:lvl5pPr marL="2057400" indent="-228600" eaLnBrk="0" hangingPunct="0">
              <a:defRPr sz="3200">
                <a:solidFill>
                  <a:schemeClr val="tx1"/>
                </a:solidFill>
                <a:latin typeface="Arial Rounded MT Bold" pitchFamily="34" charset="0"/>
              </a:defRPr>
            </a:lvl5pPr>
            <a:lvl6pPr marL="2514600" indent="-228600" eaLnBrk="0" fontAlgn="base" hangingPunct="0">
              <a:spcBef>
                <a:spcPct val="0"/>
              </a:spcBef>
              <a:spcAft>
                <a:spcPct val="0"/>
              </a:spcAft>
              <a:defRPr sz="3200">
                <a:solidFill>
                  <a:schemeClr val="tx1"/>
                </a:solidFill>
                <a:latin typeface="Arial Rounded MT Bold" pitchFamily="34" charset="0"/>
              </a:defRPr>
            </a:lvl6pPr>
            <a:lvl7pPr marL="2971800" indent="-228600" eaLnBrk="0" fontAlgn="base" hangingPunct="0">
              <a:spcBef>
                <a:spcPct val="0"/>
              </a:spcBef>
              <a:spcAft>
                <a:spcPct val="0"/>
              </a:spcAft>
              <a:defRPr sz="3200">
                <a:solidFill>
                  <a:schemeClr val="tx1"/>
                </a:solidFill>
                <a:latin typeface="Arial Rounded MT Bold" pitchFamily="34" charset="0"/>
              </a:defRPr>
            </a:lvl7pPr>
            <a:lvl8pPr marL="3429000" indent="-228600" eaLnBrk="0" fontAlgn="base" hangingPunct="0">
              <a:spcBef>
                <a:spcPct val="0"/>
              </a:spcBef>
              <a:spcAft>
                <a:spcPct val="0"/>
              </a:spcAft>
              <a:defRPr sz="3200">
                <a:solidFill>
                  <a:schemeClr val="tx1"/>
                </a:solidFill>
                <a:latin typeface="Arial Rounded MT Bold" pitchFamily="34" charset="0"/>
              </a:defRPr>
            </a:lvl8pPr>
            <a:lvl9pPr marL="3886200" indent="-228600" eaLnBrk="0" fontAlgn="base" hangingPunct="0">
              <a:spcBef>
                <a:spcPct val="0"/>
              </a:spcBef>
              <a:spcAft>
                <a:spcPct val="0"/>
              </a:spcAft>
              <a:defRPr sz="3200">
                <a:solidFill>
                  <a:schemeClr val="tx1"/>
                </a:solidFill>
                <a:latin typeface="Arial Rounded MT Bold" pitchFamily="34" charset="0"/>
              </a:defRPr>
            </a:lvl9pPr>
          </a:lstStyle>
          <a:p>
            <a:pPr eaLnBrk="1" hangingPunct="1">
              <a:spcBef>
                <a:spcPct val="50000"/>
              </a:spcBef>
            </a:pPr>
            <a:r>
              <a:rPr lang="en-US" altLang="en-US"/>
              <a:t>Brachiopoda</a:t>
            </a:r>
          </a:p>
        </p:txBody>
      </p:sp>
    </p:spTree>
    <p:extLst>
      <p:ext uri="{BB962C8B-B14F-4D97-AF65-F5344CB8AC3E}">
        <p14:creationId xmlns:p14="http://schemas.microsoft.com/office/powerpoint/2010/main" val="69083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Documents and Settings\Administrator\My Documents\powerpoint\mollco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544800" cy="1005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3"/>
          <p:cNvSpPr txBox="1">
            <a:spLocks noChangeArrowheads="1"/>
          </p:cNvSpPr>
          <p:nvPr/>
        </p:nvSpPr>
        <p:spPr bwMode="auto">
          <a:xfrm>
            <a:off x="6217920" y="3241041"/>
            <a:ext cx="6477000" cy="6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6304" tIns="73152" rIns="146304" bIns="73152">
            <a:spAutoFit/>
          </a:bodyPr>
          <a:lstStyle>
            <a:lvl1pPr eaLnBrk="0" hangingPunct="0">
              <a:defRPr sz="3200">
                <a:solidFill>
                  <a:schemeClr val="tx1"/>
                </a:solidFill>
                <a:latin typeface="Arial Rounded MT Bold" pitchFamily="34" charset="0"/>
              </a:defRPr>
            </a:lvl1pPr>
            <a:lvl2pPr marL="742950" indent="-285750" eaLnBrk="0" hangingPunct="0">
              <a:defRPr sz="3200">
                <a:solidFill>
                  <a:schemeClr val="tx1"/>
                </a:solidFill>
                <a:latin typeface="Arial Rounded MT Bold" pitchFamily="34" charset="0"/>
              </a:defRPr>
            </a:lvl2pPr>
            <a:lvl3pPr marL="1143000" indent="-228600" eaLnBrk="0" hangingPunct="0">
              <a:defRPr sz="3200">
                <a:solidFill>
                  <a:schemeClr val="tx1"/>
                </a:solidFill>
                <a:latin typeface="Arial Rounded MT Bold" pitchFamily="34" charset="0"/>
              </a:defRPr>
            </a:lvl3pPr>
            <a:lvl4pPr marL="1600200" indent="-228600" eaLnBrk="0" hangingPunct="0">
              <a:defRPr sz="3200">
                <a:solidFill>
                  <a:schemeClr val="tx1"/>
                </a:solidFill>
                <a:latin typeface="Arial Rounded MT Bold" pitchFamily="34" charset="0"/>
              </a:defRPr>
            </a:lvl4pPr>
            <a:lvl5pPr marL="2057400" indent="-228600" eaLnBrk="0" hangingPunct="0">
              <a:defRPr sz="3200">
                <a:solidFill>
                  <a:schemeClr val="tx1"/>
                </a:solidFill>
                <a:latin typeface="Arial Rounded MT Bold" pitchFamily="34" charset="0"/>
              </a:defRPr>
            </a:lvl5pPr>
            <a:lvl6pPr marL="2514600" indent="-228600" eaLnBrk="0" fontAlgn="base" hangingPunct="0">
              <a:spcBef>
                <a:spcPct val="0"/>
              </a:spcBef>
              <a:spcAft>
                <a:spcPct val="0"/>
              </a:spcAft>
              <a:defRPr sz="3200">
                <a:solidFill>
                  <a:schemeClr val="tx1"/>
                </a:solidFill>
                <a:latin typeface="Arial Rounded MT Bold" pitchFamily="34" charset="0"/>
              </a:defRPr>
            </a:lvl6pPr>
            <a:lvl7pPr marL="2971800" indent="-228600" eaLnBrk="0" fontAlgn="base" hangingPunct="0">
              <a:spcBef>
                <a:spcPct val="0"/>
              </a:spcBef>
              <a:spcAft>
                <a:spcPct val="0"/>
              </a:spcAft>
              <a:defRPr sz="3200">
                <a:solidFill>
                  <a:schemeClr val="tx1"/>
                </a:solidFill>
                <a:latin typeface="Arial Rounded MT Bold" pitchFamily="34" charset="0"/>
              </a:defRPr>
            </a:lvl7pPr>
            <a:lvl8pPr marL="3429000" indent="-228600" eaLnBrk="0" fontAlgn="base" hangingPunct="0">
              <a:spcBef>
                <a:spcPct val="0"/>
              </a:spcBef>
              <a:spcAft>
                <a:spcPct val="0"/>
              </a:spcAft>
              <a:defRPr sz="3200">
                <a:solidFill>
                  <a:schemeClr val="tx1"/>
                </a:solidFill>
                <a:latin typeface="Arial Rounded MT Bold" pitchFamily="34" charset="0"/>
              </a:defRPr>
            </a:lvl8pPr>
            <a:lvl9pPr marL="3886200" indent="-228600" eaLnBrk="0" fontAlgn="base" hangingPunct="0">
              <a:spcBef>
                <a:spcPct val="0"/>
              </a:spcBef>
              <a:spcAft>
                <a:spcPct val="0"/>
              </a:spcAft>
              <a:defRPr sz="3200">
                <a:solidFill>
                  <a:schemeClr val="tx1"/>
                </a:solidFill>
                <a:latin typeface="Arial Rounded MT Bold" pitchFamily="34" charset="0"/>
              </a:defRPr>
            </a:lvl9pPr>
          </a:lstStyle>
          <a:p>
            <a:pPr eaLnBrk="1" hangingPunct="1">
              <a:spcBef>
                <a:spcPct val="50000"/>
              </a:spcBef>
            </a:pPr>
            <a:r>
              <a:rPr lang="en-US" altLang="en-US"/>
              <a:t>Mollusca</a:t>
            </a:r>
          </a:p>
        </p:txBody>
      </p:sp>
    </p:spTree>
    <p:extLst>
      <p:ext uri="{BB962C8B-B14F-4D97-AF65-F5344CB8AC3E}">
        <p14:creationId xmlns:p14="http://schemas.microsoft.com/office/powerpoint/2010/main" val="2863599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45589"/>
            <a:ext cx="15026640" cy="8493760"/>
          </a:xfrm>
        </p:spPr>
        <p:txBody>
          <a:bodyPr>
            <a:normAutofit/>
          </a:bodyPr>
          <a:lstStyle/>
          <a:p>
            <a:r>
              <a:rPr lang="en-US" sz="6100" dirty="0" smtClean="0">
                <a:solidFill>
                  <a:schemeClr val="bg2">
                    <a:lumMod val="10000"/>
                  </a:schemeClr>
                </a:solidFill>
              </a:rPr>
              <a:t>Origin </a:t>
            </a:r>
            <a:r>
              <a:rPr lang="en-US" sz="6100" dirty="0">
                <a:solidFill>
                  <a:schemeClr val="bg2">
                    <a:lumMod val="10000"/>
                  </a:schemeClr>
                </a:solidFill>
              </a:rPr>
              <a:t>of Complexity</a:t>
            </a:r>
          </a:p>
          <a:p>
            <a:r>
              <a:rPr lang="en-US" sz="6100" dirty="0" smtClean="0"/>
              <a:t>Cambrian </a:t>
            </a:r>
            <a:r>
              <a:rPr lang="en-US" sz="6100" dirty="0"/>
              <a:t>Explosion</a:t>
            </a:r>
          </a:p>
          <a:p>
            <a:r>
              <a:rPr lang="en-US" sz="6100" dirty="0">
                <a:solidFill>
                  <a:srgbClr val="FF0000"/>
                </a:solidFill>
              </a:rPr>
              <a:t>Fossil </a:t>
            </a:r>
            <a:r>
              <a:rPr lang="en-US" sz="6100" dirty="0" smtClean="0">
                <a:solidFill>
                  <a:srgbClr val="FF0000"/>
                </a:solidFill>
              </a:rPr>
              <a:t>Sequences</a:t>
            </a:r>
            <a:endParaRPr lang="en-US" sz="6100" dirty="0">
              <a:solidFill>
                <a:srgbClr val="FF0000"/>
              </a:solidFill>
            </a:endParaRPr>
          </a:p>
          <a:p>
            <a:endParaRPr lang="en-US" sz="4200" b="1" dirty="0"/>
          </a:p>
        </p:txBody>
      </p:sp>
      <p:sp>
        <p:nvSpPr>
          <p:cNvPr id="5" name="Title 1"/>
          <p:cNvSpPr txBox="1">
            <a:spLocks/>
          </p:cNvSpPr>
          <p:nvPr/>
        </p:nvSpPr>
        <p:spPr>
          <a:xfrm>
            <a:off x="168276" y="0"/>
            <a:ext cx="15208248" cy="1564640"/>
          </a:xfrm>
          <a:prstGeom prst="rect">
            <a:avLst/>
          </a:prstGeom>
        </p:spPr>
        <p:txBody>
          <a:bodyPr vert="horz" lIns="146304" tIns="73152" rIns="146304" bIns="73152" rtlCol="0" anchor="ctr">
            <a:noAutofit/>
          </a:bodyPr>
          <a:lstStyle>
            <a:lvl1pPr algn="l" rtl="0" eaLnBrk="1" latinLnBrk="0" hangingPunct="1">
              <a:spcBef>
                <a:spcPct val="0"/>
              </a:spcBef>
              <a:buNone/>
              <a:defRPr kumimoji="0" sz="58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defRPr/>
            </a:pPr>
            <a:r>
              <a:rPr lang="es-ES" sz="4800" dirty="0" err="1" smtClean="0">
                <a:solidFill>
                  <a:prstClr val="black"/>
                </a:solidFill>
              </a:rPr>
              <a:t>Questions</a:t>
            </a:r>
            <a:r>
              <a:rPr lang="es-ES" sz="4800" dirty="0" smtClean="0">
                <a:solidFill>
                  <a:prstClr val="black"/>
                </a:solidFill>
              </a:rPr>
              <a:t> </a:t>
            </a:r>
            <a:r>
              <a:rPr lang="es-ES" sz="4800" dirty="0" err="1" smtClean="0">
                <a:solidFill>
                  <a:prstClr val="black"/>
                </a:solidFill>
              </a:rPr>
              <a:t>evolutionary</a:t>
            </a:r>
            <a:r>
              <a:rPr lang="es-ES" sz="4800" dirty="0" smtClean="0">
                <a:solidFill>
                  <a:prstClr val="black"/>
                </a:solidFill>
              </a:rPr>
              <a:t> </a:t>
            </a:r>
            <a:r>
              <a:rPr lang="es-ES" sz="4800" dirty="0" err="1" smtClean="0">
                <a:solidFill>
                  <a:prstClr val="black"/>
                </a:solidFill>
              </a:rPr>
              <a:t>theory</a:t>
            </a:r>
            <a:r>
              <a:rPr lang="es-ES" sz="4800" dirty="0" smtClean="0">
                <a:solidFill>
                  <a:prstClr val="black"/>
                </a:solidFill>
              </a:rPr>
              <a:t> </a:t>
            </a:r>
            <a:r>
              <a:rPr lang="es-ES" sz="4800" dirty="0" err="1" smtClean="0">
                <a:solidFill>
                  <a:prstClr val="black"/>
                </a:solidFill>
              </a:rPr>
              <a:t>must</a:t>
            </a:r>
            <a:r>
              <a:rPr lang="es-ES" sz="4800" dirty="0" smtClean="0">
                <a:solidFill>
                  <a:prstClr val="black"/>
                </a:solidFill>
              </a:rPr>
              <a:t> </a:t>
            </a:r>
            <a:r>
              <a:rPr lang="es-ES" sz="4800" dirty="0" err="1" smtClean="0">
                <a:solidFill>
                  <a:prstClr val="black"/>
                </a:solidFill>
              </a:rPr>
              <a:t>address</a:t>
            </a:r>
            <a:endParaRPr lang="en-US" sz="4800" dirty="0">
              <a:solidFill>
                <a:prstClr val="black"/>
              </a:solidFill>
            </a:endParaRPr>
          </a:p>
        </p:txBody>
      </p:sp>
    </p:spTree>
    <p:extLst>
      <p:ext uri="{BB962C8B-B14F-4D97-AF65-F5344CB8AC3E}">
        <p14:creationId xmlns:p14="http://schemas.microsoft.com/office/powerpoint/2010/main" val="3014077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777240" y="0"/>
            <a:ext cx="13990320" cy="1564640"/>
          </a:xfrm>
          <a:prstGeom prst="rect">
            <a:avLst/>
          </a:prstGeom>
        </p:spPr>
        <p:txBody>
          <a:bodyPr vert="horz" lIns="146304" tIns="73152" rIns="146304" bIns="73152" rtlCol="0" anchor="ctr">
            <a:normAutofit/>
          </a:bodyPr>
          <a:lstStyle/>
          <a:p>
            <a:pPr algn="ctr">
              <a:spcBef>
                <a:spcPct val="0"/>
              </a:spcBef>
              <a:defRPr/>
            </a:pPr>
            <a:r>
              <a:rPr lang="en-US" sz="7000" dirty="0" smtClean="0">
                <a:solidFill>
                  <a:prstClr val="black"/>
                </a:solidFill>
              </a:rPr>
              <a:t>Fossil Sequences</a:t>
            </a:r>
            <a:endParaRPr lang="en-US" sz="7000" dirty="0">
              <a:solidFill>
                <a:prstClr val="black"/>
              </a:solidFill>
            </a:endParaRPr>
          </a:p>
        </p:txBody>
      </p:sp>
      <p:sp>
        <p:nvSpPr>
          <p:cNvPr id="3" name="Content Placeholder 2"/>
          <p:cNvSpPr>
            <a:spLocks noGrp="1"/>
          </p:cNvSpPr>
          <p:nvPr>
            <p:ph idx="1"/>
          </p:nvPr>
        </p:nvSpPr>
        <p:spPr>
          <a:xfrm>
            <a:off x="304800" y="1545589"/>
            <a:ext cx="15026640" cy="8493760"/>
          </a:xfrm>
        </p:spPr>
        <p:txBody>
          <a:bodyPr>
            <a:normAutofit fontScale="92500" lnSpcReduction="20000"/>
          </a:bodyPr>
          <a:lstStyle/>
          <a:p>
            <a:r>
              <a:rPr lang="en-US" dirty="0" smtClean="0"/>
              <a:t>The discovery of fossil sequences has been expected </a:t>
            </a:r>
            <a:r>
              <a:rPr lang="en-US" dirty="0"/>
              <a:t>and anticipated since Darwin</a:t>
            </a:r>
            <a:r>
              <a:rPr lang="en-US" dirty="0" smtClean="0"/>
              <a:t>.</a:t>
            </a:r>
          </a:p>
          <a:p>
            <a:r>
              <a:rPr lang="en-US" sz="4400" dirty="0" smtClean="0"/>
              <a:t>“If </a:t>
            </a:r>
            <a:r>
              <a:rPr lang="en-US" sz="4400" dirty="0"/>
              <a:t>it could be demonstrated that any complex organ existed, which could not possibly have been formed by numerous, successive, slight modifications, my theory would absolutely break down. But I can find out no such case</a:t>
            </a:r>
            <a:r>
              <a:rPr lang="en-US" sz="4400" dirty="0" smtClean="0"/>
              <a:t>.”</a:t>
            </a:r>
            <a:r>
              <a:rPr lang="en-US" sz="4400" dirty="0"/>
              <a:t> </a:t>
            </a:r>
          </a:p>
          <a:p>
            <a:r>
              <a:rPr lang="en-US" sz="4400" dirty="0"/>
              <a:t> </a:t>
            </a:r>
            <a:r>
              <a:rPr lang="en-US" sz="4400" dirty="0" smtClean="0"/>
              <a:t>“…if </a:t>
            </a:r>
            <a:r>
              <a:rPr lang="en-US" sz="4400" dirty="0"/>
              <a:t>the theory be true, it is indisputable that before the lowest Cambrian stratum was deposited long periods elapsed… and that during these vast periods the world swarmed with living creatures.” And “to the question why we do not find rich fossiliferous deposits belonging to these assumed earliest periods prior to the Cambrian system, I can give no satisfactory answer.” So “the case at present must remain inexplicable; and may be truly urged as a valid argument against the views here entertained</a:t>
            </a:r>
            <a:r>
              <a:rPr lang="en-US" sz="4400" dirty="0" smtClean="0"/>
              <a:t>.” </a:t>
            </a:r>
            <a:r>
              <a:rPr lang="en-US" sz="4400" i="1" dirty="0" smtClean="0"/>
              <a:t>Origin</a:t>
            </a:r>
            <a:r>
              <a:rPr lang="en-US" sz="4400" dirty="0" smtClean="0"/>
              <a:t> 236, 252, 254</a:t>
            </a:r>
            <a:endParaRPr lang="en-US" sz="4200" dirty="0"/>
          </a:p>
          <a:p>
            <a:endParaRPr lang="en-US" sz="2900" b="1" i="1" dirty="0"/>
          </a:p>
        </p:txBody>
      </p:sp>
    </p:spTree>
    <p:extLst>
      <p:ext uri="{BB962C8B-B14F-4D97-AF65-F5344CB8AC3E}">
        <p14:creationId xmlns:p14="http://schemas.microsoft.com/office/powerpoint/2010/main" val="1086313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25" y="247819"/>
            <a:ext cx="14767560" cy="1229360"/>
          </a:xfrm>
        </p:spPr>
        <p:txBody>
          <a:bodyPr>
            <a:normAutofit/>
          </a:bodyPr>
          <a:lstStyle/>
          <a:p>
            <a:r>
              <a:rPr lang="en-US" dirty="0" smtClean="0"/>
              <a:t>Colin Patterson on fossil sequences</a:t>
            </a:r>
            <a:endParaRPr lang="en-US" dirty="0"/>
          </a:p>
        </p:txBody>
      </p:sp>
      <p:sp>
        <p:nvSpPr>
          <p:cNvPr id="3" name="Content Placeholder 2"/>
          <p:cNvSpPr>
            <a:spLocks noGrp="1"/>
          </p:cNvSpPr>
          <p:nvPr>
            <p:ph idx="1"/>
          </p:nvPr>
        </p:nvSpPr>
        <p:spPr>
          <a:xfrm>
            <a:off x="513918" y="1745601"/>
            <a:ext cx="14767560" cy="8007373"/>
          </a:xfrm>
        </p:spPr>
        <p:txBody>
          <a:bodyPr>
            <a:normAutofit fontScale="70000" lnSpcReduction="20000"/>
          </a:bodyPr>
          <a:lstStyle/>
          <a:p>
            <a:r>
              <a:rPr lang="en-US" sz="5400" dirty="0"/>
              <a:t>However, “evolutionary” sequences are profoundly missing in the fossil record. </a:t>
            </a:r>
            <a:r>
              <a:rPr lang="en-US" sz="5400" dirty="0" smtClean="0"/>
              <a:t>Colin </a:t>
            </a:r>
            <a:r>
              <a:rPr lang="en-US" sz="5400" dirty="0"/>
              <a:t>Patterson, then senior paleontologist at British </a:t>
            </a:r>
            <a:r>
              <a:rPr lang="en-US" sz="5400" dirty="0" smtClean="0"/>
              <a:t>Museum, put it this way:</a:t>
            </a:r>
            <a:endParaRPr lang="en-US" sz="5400" dirty="0"/>
          </a:p>
          <a:p>
            <a:r>
              <a:rPr lang="en-US" dirty="0" smtClean="0"/>
              <a:t>“I </a:t>
            </a:r>
            <a:r>
              <a:rPr lang="en-US" dirty="0"/>
              <a:t>fully agree with your comments on the lack of direct illustration of evolutionary transitions in my book. If I knew of any, fossil or living, I would certainly have included them. You suggest that an artist should be used to </a:t>
            </a:r>
            <a:r>
              <a:rPr lang="en-US" dirty="0" err="1"/>
              <a:t>visualise</a:t>
            </a:r>
            <a:r>
              <a:rPr lang="en-US" dirty="0"/>
              <a:t> such transformations, but where would he get the information from? I could not, honestly, provide it, and if I were to leave it to artistic </a:t>
            </a:r>
            <a:r>
              <a:rPr lang="en-US" dirty="0" err="1"/>
              <a:t>licence</a:t>
            </a:r>
            <a:r>
              <a:rPr lang="en-US" dirty="0"/>
              <a:t>, would that not mislead the </a:t>
            </a:r>
            <a:r>
              <a:rPr lang="en-US" dirty="0" smtClean="0"/>
              <a:t>reader?”</a:t>
            </a:r>
          </a:p>
          <a:p>
            <a:r>
              <a:rPr lang="en-US" dirty="0" smtClean="0"/>
              <a:t>He </a:t>
            </a:r>
            <a:r>
              <a:rPr lang="en-US" dirty="0"/>
              <a:t>went on to say:</a:t>
            </a:r>
          </a:p>
          <a:p>
            <a:r>
              <a:rPr lang="en-US" dirty="0" smtClean="0"/>
              <a:t>“Yet </a:t>
            </a:r>
            <a:r>
              <a:rPr lang="en-US" dirty="0"/>
              <a:t>Gould </a:t>
            </a:r>
            <a:r>
              <a:rPr lang="en-US" dirty="0" smtClean="0"/>
              <a:t>and </a:t>
            </a:r>
            <a:r>
              <a:rPr lang="en-US" dirty="0"/>
              <a:t>the American Museum people are hard to contradict when they say there are no transitional fossils. … You say that I should at least “show a photo of the fossil from which each type of organism was derived.” I will lay it on the line—there is not one such fossil for which one could make a watertight argument</a:t>
            </a:r>
            <a:r>
              <a:rPr lang="en-US" dirty="0" smtClean="0"/>
              <a:t>.” </a:t>
            </a:r>
          </a:p>
          <a:p>
            <a:r>
              <a:rPr lang="en-US" dirty="0" smtClean="0"/>
              <a:t>Quoted in Sunderland, L., </a:t>
            </a:r>
            <a:r>
              <a:rPr lang="en-US" i="1" dirty="0" smtClean="0"/>
              <a:t>Darwin’s Enigma</a:t>
            </a:r>
            <a:endParaRPr lang="en-US" i="1" dirty="0"/>
          </a:p>
        </p:txBody>
      </p:sp>
    </p:spTree>
    <p:extLst>
      <p:ext uri="{BB962C8B-B14F-4D97-AF65-F5344CB8AC3E}">
        <p14:creationId xmlns:p14="http://schemas.microsoft.com/office/powerpoint/2010/main" val="4175796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704" y="1803208"/>
            <a:ext cx="14767560" cy="6638079"/>
          </a:xfrm>
        </p:spPr>
        <p:txBody>
          <a:bodyPr>
            <a:normAutofit fontScale="92500" lnSpcReduction="20000"/>
          </a:bodyPr>
          <a:lstStyle/>
          <a:p>
            <a:r>
              <a:rPr lang="en-US" dirty="0" err="1" smtClean="0"/>
              <a:t>Theunissen</a:t>
            </a:r>
            <a:r>
              <a:rPr lang="en-US" dirty="0"/>
              <a:t>, </a:t>
            </a:r>
            <a:r>
              <a:rPr lang="en-US" dirty="0" smtClean="0"/>
              <a:t>an </a:t>
            </a:r>
            <a:r>
              <a:rPr lang="en-US" dirty="0" err="1" smtClean="0"/>
              <a:t>anticreationist</a:t>
            </a:r>
            <a:r>
              <a:rPr lang="en-US" dirty="0" smtClean="0"/>
              <a:t> </a:t>
            </a:r>
            <a:r>
              <a:rPr lang="en-US" dirty="0"/>
              <a:t>sceptic </a:t>
            </a:r>
            <a:r>
              <a:rPr lang="en-US" dirty="0" smtClean="0"/>
              <a:t>wrote </a:t>
            </a:r>
            <a:r>
              <a:rPr lang="en-US" dirty="0"/>
              <a:t>to Patterson asking for clarification about the comments in Sunderland’s book</a:t>
            </a:r>
            <a:r>
              <a:rPr lang="en-US" dirty="0" smtClean="0"/>
              <a:t>. Patterson </a:t>
            </a:r>
            <a:r>
              <a:rPr lang="en-US" dirty="0"/>
              <a:t>replied that the quote was accurate in its reproduction, but its interpretation was faulty because he had also written:</a:t>
            </a:r>
          </a:p>
          <a:p>
            <a:r>
              <a:rPr lang="en-US" dirty="0" smtClean="0"/>
              <a:t>“</a:t>
            </a:r>
            <a:r>
              <a:rPr lang="en-US" b="1" dirty="0" smtClean="0"/>
              <a:t>The </a:t>
            </a:r>
            <a:r>
              <a:rPr lang="en-US" b="1" dirty="0"/>
              <a:t>reason is that statements about ancestry and descent are not applicable in the fossil record</a:t>
            </a:r>
            <a:r>
              <a:rPr lang="en-US" dirty="0"/>
              <a:t>. Is </a:t>
            </a:r>
            <a:r>
              <a:rPr lang="en-US" i="1" dirty="0"/>
              <a:t>Archaeopteryx </a:t>
            </a:r>
            <a:r>
              <a:rPr lang="en-US" dirty="0"/>
              <a:t>the ancestor of all birds? Perhaps yes, perhaps no: there is no way of answering the question</a:t>
            </a:r>
            <a:r>
              <a:rPr lang="en-US" dirty="0" smtClean="0"/>
              <a:t>.”</a:t>
            </a:r>
            <a:endParaRPr lang="en-US" dirty="0"/>
          </a:p>
        </p:txBody>
      </p:sp>
      <p:sp>
        <p:nvSpPr>
          <p:cNvPr id="4" name="Title 1"/>
          <p:cNvSpPr>
            <a:spLocks noGrp="1"/>
          </p:cNvSpPr>
          <p:nvPr>
            <p:ph type="title"/>
          </p:nvPr>
        </p:nvSpPr>
        <p:spPr>
          <a:xfrm>
            <a:off x="571525" y="247819"/>
            <a:ext cx="14767560" cy="1229360"/>
          </a:xfrm>
        </p:spPr>
        <p:txBody>
          <a:bodyPr>
            <a:normAutofit/>
          </a:bodyPr>
          <a:lstStyle/>
          <a:p>
            <a:r>
              <a:rPr lang="en-US" dirty="0" smtClean="0"/>
              <a:t>Colin Patterson on fossil sequences</a:t>
            </a:r>
            <a:endParaRPr lang="en-US" dirty="0"/>
          </a:p>
        </p:txBody>
      </p:sp>
    </p:spTree>
    <p:extLst>
      <p:ext uri="{BB962C8B-B14F-4D97-AF65-F5344CB8AC3E}">
        <p14:creationId xmlns:p14="http://schemas.microsoft.com/office/powerpoint/2010/main" val="81677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11" y="305426"/>
            <a:ext cx="14767560" cy="1229360"/>
          </a:xfrm>
        </p:spPr>
        <p:txBody>
          <a:bodyPr/>
          <a:lstStyle/>
          <a:p>
            <a:r>
              <a:rPr lang="en-US" dirty="0" smtClean="0"/>
              <a:t>What we know:</a:t>
            </a:r>
            <a:endParaRPr lang="en-US" dirty="0"/>
          </a:p>
        </p:txBody>
      </p:sp>
      <p:sp>
        <p:nvSpPr>
          <p:cNvPr id="3" name="Content Placeholder 2"/>
          <p:cNvSpPr>
            <a:spLocks noGrp="1"/>
          </p:cNvSpPr>
          <p:nvPr>
            <p:ph idx="1"/>
          </p:nvPr>
        </p:nvSpPr>
        <p:spPr>
          <a:xfrm>
            <a:off x="518160" y="1860815"/>
            <a:ext cx="14767560" cy="7056721"/>
          </a:xfrm>
        </p:spPr>
        <p:txBody>
          <a:bodyPr/>
          <a:lstStyle/>
          <a:p>
            <a:r>
              <a:rPr lang="en-US" dirty="0" smtClean="0"/>
              <a:t>All complexity already present in first fossil organisms, at least at cellular level.</a:t>
            </a:r>
          </a:p>
          <a:p>
            <a:r>
              <a:rPr lang="en-US" dirty="0" smtClean="0"/>
              <a:t>Nearly all phyla of animals are present in first layer containing abundant metazoan fossils.</a:t>
            </a:r>
          </a:p>
          <a:p>
            <a:r>
              <a:rPr lang="en-US" dirty="0" smtClean="0"/>
              <a:t>Sedimentation studies reveal patterns that are global</a:t>
            </a:r>
          </a:p>
          <a:p>
            <a:r>
              <a:rPr lang="en-US" dirty="0" smtClean="0"/>
              <a:t>Sedimentary processes appear to have been universally rapid and continuous.</a:t>
            </a:r>
          </a:p>
          <a:p>
            <a:endParaRPr lang="en-US" dirty="0"/>
          </a:p>
        </p:txBody>
      </p:sp>
    </p:spTree>
    <p:extLst>
      <p:ext uri="{BB962C8B-B14F-4D97-AF65-F5344CB8AC3E}">
        <p14:creationId xmlns:p14="http://schemas.microsoft.com/office/powerpoint/2010/main" val="2588719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 y="1860815"/>
            <a:ext cx="14767560" cy="7056721"/>
          </a:xfrm>
        </p:spPr>
        <p:txBody>
          <a:bodyPr>
            <a:normAutofit fontScale="92500" lnSpcReduction="10000"/>
          </a:bodyPr>
          <a:lstStyle/>
          <a:p>
            <a:r>
              <a:rPr lang="en-US" sz="5400" dirty="0" smtClean="0"/>
              <a:t>What about the proclaimed series of fossils? Similar to situation with Peppered Moth.</a:t>
            </a:r>
            <a:endParaRPr lang="en-US" sz="5400" dirty="0"/>
          </a:p>
          <a:p>
            <a:r>
              <a:rPr lang="en-US" dirty="0" smtClean="0"/>
              <a:t>Hominid fossils</a:t>
            </a:r>
          </a:p>
          <a:p>
            <a:r>
              <a:rPr lang="en-US" dirty="0" err="1" smtClean="0"/>
              <a:t>Protohorses</a:t>
            </a:r>
            <a:r>
              <a:rPr lang="en-US" dirty="0" smtClean="0"/>
              <a:t> to horses </a:t>
            </a:r>
          </a:p>
          <a:p>
            <a:r>
              <a:rPr lang="en-US" dirty="0" err="1" smtClean="0"/>
              <a:t>Synapsids</a:t>
            </a:r>
            <a:r>
              <a:rPr lang="en-US" dirty="0" smtClean="0"/>
              <a:t> to mammals</a:t>
            </a:r>
          </a:p>
          <a:p>
            <a:r>
              <a:rPr lang="en-US" dirty="0" smtClean="0"/>
              <a:t>Dinosaurs to birds</a:t>
            </a:r>
          </a:p>
          <a:p>
            <a:r>
              <a:rPr lang="en-US" dirty="0" smtClean="0"/>
              <a:t>Fish to </a:t>
            </a:r>
            <a:r>
              <a:rPr lang="en-US" dirty="0" err="1" smtClean="0"/>
              <a:t>tetrapods</a:t>
            </a:r>
            <a:endParaRPr lang="en-US" dirty="0" smtClean="0"/>
          </a:p>
          <a:p>
            <a:r>
              <a:rPr lang="en-US" dirty="0" smtClean="0"/>
              <a:t>Land mammals to whales</a:t>
            </a:r>
          </a:p>
          <a:p>
            <a:r>
              <a:rPr lang="en-US" dirty="0" smtClean="0"/>
              <a:t>Perhaps some others</a:t>
            </a:r>
          </a:p>
          <a:p>
            <a:endParaRPr lang="en-US" dirty="0"/>
          </a:p>
        </p:txBody>
      </p:sp>
      <p:sp>
        <p:nvSpPr>
          <p:cNvPr id="5" name="Title 1"/>
          <p:cNvSpPr txBox="1">
            <a:spLocks noGrp="1"/>
          </p:cNvSpPr>
          <p:nvPr>
            <p:ph type="title"/>
          </p:nvPr>
        </p:nvSpPr>
        <p:spPr>
          <a:xfrm>
            <a:off x="777240" y="0"/>
            <a:ext cx="13990320" cy="1564640"/>
          </a:xfrm>
          <a:prstGeom prst="rect">
            <a:avLst/>
          </a:prstGeom>
        </p:spPr>
        <p:txBody>
          <a:bodyPr vert="horz" lIns="146304" tIns="73152" rIns="146304" bIns="73152" rtlCol="0" anchor="ctr">
            <a:normAutofit/>
          </a:bodyPr>
          <a:lstStyle/>
          <a:p>
            <a:pPr algn="ctr">
              <a:spcBef>
                <a:spcPct val="0"/>
              </a:spcBef>
              <a:defRPr/>
            </a:pPr>
            <a:r>
              <a:rPr lang="en-US" sz="7000" dirty="0">
                <a:solidFill>
                  <a:prstClr val="black"/>
                </a:solidFill>
              </a:rPr>
              <a:t>Fossil Sequences</a:t>
            </a:r>
          </a:p>
        </p:txBody>
      </p:sp>
    </p:spTree>
    <p:extLst>
      <p:ext uri="{BB962C8B-B14F-4D97-AF65-F5344CB8AC3E}">
        <p14:creationId xmlns:p14="http://schemas.microsoft.com/office/powerpoint/2010/main" val="1492267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 y="1630387"/>
            <a:ext cx="14767560" cy="8180194"/>
          </a:xfrm>
        </p:spPr>
        <p:txBody>
          <a:bodyPr>
            <a:normAutofit fontScale="77500" lnSpcReduction="20000"/>
          </a:bodyPr>
          <a:lstStyle/>
          <a:p>
            <a:r>
              <a:rPr lang="en-US" dirty="0"/>
              <a:t>David </a:t>
            </a:r>
            <a:r>
              <a:rPr lang="en-US" dirty="0" err="1"/>
              <a:t>Raup</a:t>
            </a:r>
            <a:r>
              <a:rPr lang="en-US" dirty="0"/>
              <a:t> has </a:t>
            </a:r>
            <a:r>
              <a:rPr lang="en-US" dirty="0" smtClean="0"/>
              <a:t>stated:</a:t>
            </a:r>
          </a:p>
          <a:p>
            <a:r>
              <a:rPr lang="en-US" dirty="0" smtClean="0"/>
              <a:t>"Well</a:t>
            </a:r>
            <a:r>
              <a:rPr lang="en-US" dirty="0"/>
              <a:t>, we are now about 120 years after Darwin and the knowledge of the fossil record has been greatly expanded. We now have a quarter of a million fossil species but the situation hasn't changed much. The record of evolution is still surprisingly jerky and, ironically, we have even fewer examples of evolutionary transitions than we had in Darwin's time. By this I mean that some of the classic cases of </a:t>
            </a:r>
            <a:r>
              <a:rPr lang="en-US" dirty="0" smtClean="0"/>
              <a:t>Darwinian </a:t>
            </a:r>
            <a:r>
              <a:rPr lang="en-US" dirty="0"/>
              <a:t>change in the fossil record, such as the evolution of the horse in North America, have had to be discarded or modified as a result of more detailed information -- what appeared to be a nice simple progression when relatively few data were available now appears to be much more complex and much less </a:t>
            </a:r>
            <a:r>
              <a:rPr lang="en-US" dirty="0" err="1"/>
              <a:t>gradualistic</a:t>
            </a:r>
            <a:r>
              <a:rPr lang="en-US" dirty="0"/>
              <a:t>."</a:t>
            </a:r>
          </a:p>
          <a:p>
            <a:r>
              <a:rPr lang="en-US" dirty="0"/>
              <a:t>"Conflicts Between Darwin and Paleontology," Bulletin, Field Museum of Natural History, January 1979,50:22- 29.</a:t>
            </a:r>
          </a:p>
          <a:p>
            <a:endParaRPr lang="en-US" dirty="0"/>
          </a:p>
        </p:txBody>
      </p:sp>
      <p:sp>
        <p:nvSpPr>
          <p:cNvPr id="4" name="Title 1"/>
          <p:cNvSpPr txBox="1">
            <a:spLocks noGrp="1"/>
          </p:cNvSpPr>
          <p:nvPr>
            <p:ph type="title"/>
          </p:nvPr>
        </p:nvSpPr>
        <p:spPr>
          <a:xfrm>
            <a:off x="777240" y="0"/>
            <a:ext cx="13990320" cy="1564640"/>
          </a:xfrm>
          <a:prstGeom prst="rect">
            <a:avLst/>
          </a:prstGeom>
        </p:spPr>
        <p:txBody>
          <a:bodyPr vert="horz" lIns="146304" tIns="73152" rIns="146304" bIns="73152" rtlCol="0" anchor="ctr">
            <a:normAutofit/>
          </a:bodyPr>
          <a:lstStyle/>
          <a:p>
            <a:pPr algn="ctr">
              <a:spcBef>
                <a:spcPct val="0"/>
              </a:spcBef>
              <a:defRPr/>
            </a:pPr>
            <a:r>
              <a:rPr lang="en-US" sz="7000" dirty="0" err="1" smtClean="0">
                <a:solidFill>
                  <a:prstClr val="black"/>
                </a:solidFill>
              </a:rPr>
              <a:t>Raup</a:t>
            </a:r>
            <a:r>
              <a:rPr lang="en-US" sz="7000" dirty="0" smtClean="0">
                <a:solidFill>
                  <a:prstClr val="black"/>
                </a:solidFill>
              </a:rPr>
              <a:t> on Fossil </a:t>
            </a:r>
            <a:r>
              <a:rPr lang="en-US" sz="7000" dirty="0">
                <a:solidFill>
                  <a:prstClr val="black"/>
                </a:solidFill>
              </a:rPr>
              <a:t>Sequences</a:t>
            </a:r>
          </a:p>
        </p:txBody>
      </p:sp>
    </p:spTree>
    <p:extLst>
      <p:ext uri="{BB962C8B-B14F-4D97-AF65-F5344CB8AC3E}">
        <p14:creationId xmlns:p14="http://schemas.microsoft.com/office/powerpoint/2010/main" val="3275530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11" y="190212"/>
            <a:ext cx="14767560" cy="1229360"/>
          </a:xfrm>
        </p:spPr>
        <p:txBody>
          <a:bodyPr>
            <a:normAutofit/>
          </a:bodyPr>
          <a:lstStyle/>
          <a:p>
            <a:pPr algn="ctr"/>
            <a:r>
              <a:rPr lang="en-US" dirty="0" smtClean="0"/>
              <a:t>Gould on Transitional forms</a:t>
            </a:r>
            <a:endParaRPr lang="en-US" dirty="0"/>
          </a:p>
        </p:txBody>
      </p:sp>
      <p:sp>
        <p:nvSpPr>
          <p:cNvPr id="3" name="Content Placeholder 2"/>
          <p:cNvSpPr>
            <a:spLocks noGrp="1"/>
          </p:cNvSpPr>
          <p:nvPr>
            <p:ph idx="1"/>
          </p:nvPr>
        </p:nvSpPr>
        <p:spPr>
          <a:xfrm>
            <a:off x="518160" y="1687995"/>
            <a:ext cx="14767560" cy="8122586"/>
          </a:xfrm>
        </p:spPr>
        <p:txBody>
          <a:bodyPr>
            <a:normAutofit fontScale="92500" lnSpcReduction="10000"/>
          </a:bodyPr>
          <a:lstStyle/>
          <a:p>
            <a:r>
              <a:rPr lang="en-US" dirty="0"/>
              <a:t>"The extreme rarity of transitional forms is the trade secret of paleontology ... The history of most fossil species includes two features particularly inconsistent with gradualism: 1. Stasis. Most species exhibit no directional change during their tenure on earth. They appear in the fossil record looking much the same as when they disappear; morphological change is usually limited and directionless. 2. Sudden appearance. In any local area, a species does not arise gradually by the steady transformation of its ancestors; it appears all at once and 'fully formed.'" [S.J. </a:t>
            </a:r>
            <a:r>
              <a:rPr lang="en-US" dirty="0" smtClean="0"/>
              <a:t>Gould; </a:t>
            </a:r>
            <a:r>
              <a:rPr lang="en-US" dirty="0"/>
              <a:t>Natural History 86:14 (1977)]</a:t>
            </a:r>
          </a:p>
        </p:txBody>
      </p:sp>
    </p:spTree>
    <p:extLst>
      <p:ext uri="{BB962C8B-B14F-4D97-AF65-F5344CB8AC3E}">
        <p14:creationId xmlns:p14="http://schemas.microsoft.com/office/powerpoint/2010/main" val="3750416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097" y="247819"/>
            <a:ext cx="14767560" cy="1229360"/>
          </a:xfrm>
        </p:spPr>
        <p:txBody>
          <a:bodyPr/>
          <a:lstStyle/>
          <a:p>
            <a:r>
              <a:rPr lang="en-US" dirty="0" smtClean="0"/>
              <a:t>Donald </a:t>
            </a:r>
            <a:r>
              <a:rPr lang="en-US" dirty="0" err="1" smtClean="0"/>
              <a:t>Prothero</a:t>
            </a:r>
            <a:r>
              <a:rPr lang="en-US" dirty="0" smtClean="0"/>
              <a:t> on stasis</a:t>
            </a:r>
            <a:endParaRPr lang="en-US" dirty="0"/>
          </a:p>
        </p:txBody>
      </p:sp>
      <p:sp>
        <p:nvSpPr>
          <p:cNvPr id="3" name="Content Placeholder 2"/>
          <p:cNvSpPr>
            <a:spLocks noGrp="1"/>
          </p:cNvSpPr>
          <p:nvPr>
            <p:ph idx="1"/>
          </p:nvPr>
        </p:nvSpPr>
        <p:spPr>
          <a:xfrm>
            <a:off x="456311" y="1630387"/>
            <a:ext cx="14767560" cy="8122587"/>
          </a:xfrm>
        </p:spPr>
        <p:txBody>
          <a:bodyPr>
            <a:noAutofit/>
          </a:bodyPr>
          <a:lstStyle/>
          <a:p>
            <a:r>
              <a:rPr lang="en-US" sz="3600" dirty="0" smtClean="0"/>
              <a:t>In </a:t>
            </a:r>
            <a:r>
              <a:rPr lang="en-US" sz="3600" dirty="0"/>
              <a:t>my dissertation on the incredibly abundant and well preserved fossil mammals of the </a:t>
            </a:r>
            <a:r>
              <a:rPr lang="en-US" sz="3600" dirty="0" smtClean="0"/>
              <a:t>…High </a:t>
            </a:r>
            <a:r>
              <a:rPr lang="en-US" sz="3600" dirty="0"/>
              <a:t>Plains, I had over 160 well-dated, well-sampled lineages of mammals, so I could evaluate the relative frequency of gradualism versus stasis in an entire regional fauna. I also had a wide geographic spread (from Montana and Saskatchewan to </a:t>
            </a:r>
            <a:r>
              <a:rPr lang="en-US" sz="3600" dirty="0" smtClean="0"/>
              <a:t>Texas…). </a:t>
            </a:r>
            <a:r>
              <a:rPr lang="en-US" sz="3600" dirty="0"/>
              <a:t>I had large fossil samples of many species, with dozens at each level, and excellent stratigraphic data. When I </a:t>
            </a:r>
            <a:r>
              <a:rPr lang="en-US" sz="3600" dirty="0" smtClean="0"/>
              <a:t>…analyzed </a:t>
            </a:r>
            <a:r>
              <a:rPr lang="en-US" sz="3600" dirty="0"/>
              <a:t>my data carefully, it was clear that nearly every lineage showed stasis, with one minor example of gradual size reduction in the little </a:t>
            </a:r>
            <a:r>
              <a:rPr lang="en-US" sz="3600" dirty="0" err="1"/>
              <a:t>oreodont</a:t>
            </a:r>
            <a:r>
              <a:rPr lang="en-US" sz="3600" dirty="0"/>
              <a:t> </a:t>
            </a:r>
            <a:r>
              <a:rPr lang="en-US" sz="3600" i="1" dirty="0" err="1"/>
              <a:t>Miniochoerus</a:t>
            </a:r>
            <a:r>
              <a:rPr lang="en-US" sz="3600" dirty="0"/>
              <a:t>. I could point to this data set and make the case for the prevalence of stasis without any criticism of bias in my sampling. More importantly, the fossil mammals showed no sign of responding to the biggest climate change of the past 50 million years </a:t>
            </a:r>
            <a:r>
              <a:rPr lang="en-US" sz="3600" dirty="0" smtClean="0"/>
              <a:t>... </a:t>
            </a:r>
            <a:r>
              <a:rPr lang="en-US" sz="3600" dirty="0"/>
              <a:t>out of all the 160 lineages of mammals in this time interval, there was virtually no response. </a:t>
            </a:r>
          </a:p>
        </p:txBody>
      </p:sp>
    </p:spTree>
    <p:extLst>
      <p:ext uri="{BB962C8B-B14F-4D97-AF65-F5344CB8AC3E}">
        <p14:creationId xmlns:p14="http://schemas.microsoft.com/office/powerpoint/2010/main" val="3589605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1377" y="402802"/>
            <a:ext cx="13990320" cy="892599"/>
          </a:xfrm>
          <a:prstGeom prst="rect">
            <a:avLst/>
          </a:prstGeom>
        </p:spPr>
        <p:txBody>
          <a:bodyPr vert="horz" lIns="146304" tIns="73152" rIns="146304" bIns="73152" rtlCol="0" anchor="ctr">
            <a:normAutofit fontScale="85000" lnSpcReduction="20000"/>
          </a:bodyPr>
          <a:lstStyle/>
          <a:p>
            <a:pPr algn="ctr">
              <a:spcBef>
                <a:spcPct val="0"/>
              </a:spcBef>
              <a:defRPr/>
            </a:pPr>
            <a:endParaRPr lang="en-US" sz="7000" dirty="0">
              <a:solidFill>
                <a:prstClr val="black"/>
              </a:solidFill>
            </a:endParaRPr>
          </a:p>
        </p:txBody>
      </p:sp>
      <p:cxnSp>
        <p:nvCxnSpPr>
          <p:cNvPr id="5" name="Straight Connector 4"/>
          <p:cNvCxnSpPr/>
          <p:nvPr/>
        </p:nvCxnSpPr>
        <p:spPr>
          <a:xfrm>
            <a:off x="1600200" y="2057402"/>
            <a:ext cx="0" cy="8001000"/>
          </a:xfrm>
          <a:prstGeom prst="line">
            <a:avLst/>
          </a:prstGeom>
          <a:ln w="12700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1849200" y="1284746"/>
            <a:ext cx="1066799" cy="0"/>
          </a:xfrm>
          <a:prstGeom prst="straightConnector1">
            <a:avLst/>
          </a:prstGeom>
          <a:ln w="127000">
            <a:solidFill>
              <a:schemeClr val="tx1"/>
            </a:solidFill>
            <a:headEnd type="none"/>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9025" y="1028703"/>
            <a:ext cx="992579" cy="538609"/>
          </a:xfrm>
          <a:prstGeom prst="rect">
            <a:avLst/>
          </a:prstGeom>
          <a:noFill/>
          <a:scene3d>
            <a:camera prst="orthographicFront">
              <a:rot lat="0" lon="0" rev="0"/>
            </a:camera>
            <a:lightRig rig="threePt" dir="t"/>
          </a:scene3d>
        </p:spPr>
        <p:txBody>
          <a:bodyPr wrap="none" lIns="91440" tIns="45720" rIns="91440" bIns="45720" rtlCol="0">
            <a:spAutoFit/>
          </a:bodyPr>
          <a:lstStyle/>
          <a:p>
            <a:r>
              <a:rPr lang="en-US" b="1" dirty="0"/>
              <a:t> </a:t>
            </a:r>
            <a:r>
              <a:rPr lang="en-US" b="1" dirty="0" smtClean="0"/>
              <a:t>   25</a:t>
            </a:r>
            <a:endParaRPr lang="en-US" b="1" baseline="30000" dirty="0"/>
          </a:p>
        </p:txBody>
      </p:sp>
      <p:sp>
        <p:nvSpPr>
          <p:cNvPr id="52" name="TextBox 51"/>
          <p:cNvSpPr txBox="1"/>
          <p:nvPr/>
        </p:nvSpPr>
        <p:spPr>
          <a:xfrm>
            <a:off x="76201" y="4419601"/>
            <a:ext cx="1409460" cy="1431161"/>
          </a:xfrm>
          <a:prstGeom prst="rect">
            <a:avLst/>
          </a:prstGeom>
          <a:noFill/>
          <a:scene3d>
            <a:camera prst="orthographicFront">
              <a:rot lat="0" lon="0" rev="0"/>
            </a:camera>
            <a:lightRig rig="threePt" dir="t"/>
          </a:scene3d>
        </p:spPr>
        <p:txBody>
          <a:bodyPr wrap="square" lIns="91440" tIns="45720" rIns="91440" bIns="45720" rtlCol="0">
            <a:spAutoFit/>
          </a:bodyPr>
          <a:lstStyle/>
          <a:p>
            <a:r>
              <a:rPr lang="en-US" dirty="0" smtClean="0"/>
              <a:t>Time</a:t>
            </a:r>
          </a:p>
          <a:p>
            <a:endParaRPr lang="en-US" dirty="0" smtClean="0"/>
          </a:p>
          <a:p>
            <a:r>
              <a:rPr lang="en-US" dirty="0" smtClean="0"/>
              <a:t>(MYBP)</a:t>
            </a:r>
            <a:endParaRPr lang="en-US" dirty="0"/>
          </a:p>
        </p:txBody>
      </p:sp>
      <p:cxnSp>
        <p:nvCxnSpPr>
          <p:cNvPr id="55" name="Straight Connector 54"/>
          <p:cNvCxnSpPr/>
          <p:nvPr/>
        </p:nvCxnSpPr>
        <p:spPr>
          <a:xfrm>
            <a:off x="1600200" y="914401"/>
            <a:ext cx="0" cy="863408"/>
          </a:xfrm>
          <a:prstGeom prst="line">
            <a:avLst/>
          </a:prstGeom>
          <a:ln w="12700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345063" y="2057400"/>
            <a:ext cx="559941" cy="0"/>
          </a:xfrm>
          <a:prstGeom prst="line">
            <a:avLst/>
          </a:prstGeom>
          <a:ln w="12700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1345063" y="1828800"/>
            <a:ext cx="559941" cy="0"/>
          </a:xfrm>
          <a:prstGeom prst="line">
            <a:avLst/>
          </a:prstGeom>
          <a:ln w="12700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81003" y="9387189"/>
            <a:ext cx="992579" cy="538609"/>
          </a:xfrm>
          <a:prstGeom prst="rect">
            <a:avLst/>
          </a:prstGeom>
          <a:noFill/>
          <a:scene3d>
            <a:camera prst="orthographicFront">
              <a:rot lat="0" lon="0" rev="0"/>
            </a:camera>
            <a:lightRig rig="threePt" dir="t"/>
          </a:scene3d>
        </p:spPr>
        <p:txBody>
          <a:bodyPr wrap="none" lIns="91440" tIns="45720" rIns="91440" bIns="45720" rtlCol="0">
            <a:spAutoFit/>
          </a:bodyPr>
          <a:lstStyle/>
          <a:p>
            <a:r>
              <a:rPr lang="en-US" b="1" dirty="0"/>
              <a:t> </a:t>
            </a:r>
            <a:r>
              <a:rPr lang="en-US" b="1" dirty="0" smtClean="0"/>
              <a:t>   52</a:t>
            </a:r>
            <a:endParaRPr lang="en-US" b="1" baseline="30000" dirty="0"/>
          </a:p>
        </p:txBody>
      </p:sp>
      <p:sp>
        <p:nvSpPr>
          <p:cNvPr id="64" name="TextBox 63"/>
          <p:cNvSpPr txBox="1"/>
          <p:nvPr/>
        </p:nvSpPr>
        <p:spPr>
          <a:xfrm>
            <a:off x="296682" y="2057402"/>
            <a:ext cx="992579" cy="538609"/>
          </a:xfrm>
          <a:prstGeom prst="rect">
            <a:avLst/>
          </a:prstGeom>
          <a:noFill/>
          <a:scene3d>
            <a:camera prst="orthographicFront">
              <a:rot lat="0" lon="0" rev="0"/>
            </a:camera>
            <a:lightRig rig="threePt" dir="t"/>
          </a:scene3d>
        </p:spPr>
        <p:txBody>
          <a:bodyPr wrap="none" lIns="91440" tIns="45720" rIns="91440" bIns="45720" rtlCol="0">
            <a:spAutoFit/>
          </a:bodyPr>
          <a:lstStyle/>
          <a:p>
            <a:r>
              <a:rPr lang="en-US" b="1" dirty="0"/>
              <a:t> </a:t>
            </a:r>
            <a:r>
              <a:rPr lang="en-US" b="1" dirty="0" smtClean="0"/>
              <a:t>   40</a:t>
            </a:r>
            <a:endParaRPr lang="en-US" b="1" baseline="30000" dirty="0"/>
          </a:p>
        </p:txBody>
      </p:sp>
      <p:sp>
        <p:nvSpPr>
          <p:cNvPr id="65" name="TextBox 64"/>
          <p:cNvSpPr txBox="1"/>
          <p:nvPr/>
        </p:nvSpPr>
        <p:spPr>
          <a:xfrm>
            <a:off x="379025" y="8139981"/>
            <a:ext cx="992579" cy="538609"/>
          </a:xfrm>
          <a:prstGeom prst="rect">
            <a:avLst/>
          </a:prstGeom>
          <a:noFill/>
          <a:scene3d>
            <a:camera prst="orthographicFront">
              <a:rot lat="0" lon="0" rev="0"/>
            </a:camera>
            <a:lightRig rig="threePt" dir="t"/>
          </a:scene3d>
        </p:spPr>
        <p:txBody>
          <a:bodyPr wrap="none" lIns="91440" tIns="45720" rIns="91440" bIns="45720" rtlCol="0">
            <a:spAutoFit/>
          </a:bodyPr>
          <a:lstStyle/>
          <a:p>
            <a:r>
              <a:rPr lang="en-US" b="1" dirty="0"/>
              <a:t> </a:t>
            </a:r>
            <a:r>
              <a:rPr lang="en-US" b="1" dirty="0" smtClean="0"/>
              <a:t>   50</a:t>
            </a:r>
            <a:endParaRPr lang="en-US" b="1" baseline="30000" dirty="0"/>
          </a:p>
        </p:txBody>
      </p:sp>
      <p:sp>
        <p:nvSpPr>
          <p:cNvPr id="66" name="TextBox 65"/>
          <p:cNvSpPr txBox="1"/>
          <p:nvPr/>
        </p:nvSpPr>
        <p:spPr>
          <a:xfrm>
            <a:off x="379025" y="6987841"/>
            <a:ext cx="992579" cy="538609"/>
          </a:xfrm>
          <a:prstGeom prst="rect">
            <a:avLst/>
          </a:prstGeom>
          <a:noFill/>
          <a:scene3d>
            <a:camera prst="orthographicFront">
              <a:rot lat="0" lon="0" rev="0"/>
            </a:camera>
            <a:lightRig rig="threePt" dir="t"/>
          </a:scene3d>
        </p:spPr>
        <p:txBody>
          <a:bodyPr wrap="none" lIns="91440" tIns="45720" rIns="91440" bIns="45720" rtlCol="0">
            <a:spAutoFit/>
          </a:bodyPr>
          <a:lstStyle/>
          <a:p>
            <a:r>
              <a:rPr lang="en-US" b="1" dirty="0"/>
              <a:t> </a:t>
            </a:r>
            <a:r>
              <a:rPr lang="en-US" b="1" dirty="0" smtClean="0"/>
              <a:t>   48</a:t>
            </a:r>
            <a:endParaRPr lang="en-US" b="1" baseline="30000" dirty="0"/>
          </a:p>
        </p:txBody>
      </p:sp>
      <p:sp>
        <p:nvSpPr>
          <p:cNvPr id="67" name="TextBox 66"/>
          <p:cNvSpPr txBox="1"/>
          <p:nvPr/>
        </p:nvSpPr>
        <p:spPr>
          <a:xfrm>
            <a:off x="403196" y="6218804"/>
            <a:ext cx="968407" cy="538609"/>
          </a:xfrm>
          <a:prstGeom prst="rect">
            <a:avLst/>
          </a:prstGeom>
          <a:noFill/>
          <a:scene3d>
            <a:camera prst="orthographicFront">
              <a:rot lat="0" lon="0" rev="0"/>
            </a:camera>
            <a:lightRig rig="threePt" dir="t"/>
          </a:scene3d>
        </p:spPr>
        <p:txBody>
          <a:bodyPr wrap="none" lIns="91440" tIns="45720" rIns="91440" bIns="45720" rtlCol="0">
            <a:spAutoFit/>
          </a:bodyPr>
          <a:lstStyle/>
          <a:p>
            <a:r>
              <a:rPr lang="en-US" b="1" dirty="0"/>
              <a:t> </a:t>
            </a:r>
            <a:r>
              <a:rPr lang="en-US" b="1" dirty="0" smtClean="0"/>
              <a:t>   47</a:t>
            </a:r>
            <a:endParaRPr lang="en-US" b="1" baseline="30000" dirty="0"/>
          </a:p>
        </p:txBody>
      </p:sp>
      <p:cxnSp>
        <p:nvCxnSpPr>
          <p:cNvPr id="68" name="Straight Arrow Connector 67"/>
          <p:cNvCxnSpPr/>
          <p:nvPr/>
        </p:nvCxnSpPr>
        <p:spPr>
          <a:xfrm flipH="1">
            <a:off x="1905002" y="2321672"/>
            <a:ext cx="1066799" cy="0"/>
          </a:xfrm>
          <a:prstGeom prst="straightConnector1">
            <a:avLst/>
          </a:prstGeom>
          <a:ln w="127000">
            <a:solidFill>
              <a:schemeClr val="tx1"/>
            </a:solidFill>
            <a:headEnd type="none"/>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1849202" y="6296554"/>
            <a:ext cx="1066799" cy="0"/>
          </a:xfrm>
          <a:prstGeom prst="straightConnector1">
            <a:avLst/>
          </a:prstGeom>
          <a:ln w="127000">
            <a:solidFill>
              <a:schemeClr val="tx1"/>
            </a:solidFill>
            <a:headEnd type="none"/>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1905002" y="7239000"/>
            <a:ext cx="1066799" cy="0"/>
          </a:xfrm>
          <a:prstGeom prst="straightConnector1">
            <a:avLst/>
          </a:prstGeom>
          <a:ln w="127000">
            <a:solidFill>
              <a:schemeClr val="tx1"/>
            </a:solidFill>
            <a:headEnd type="none"/>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1905002" y="8428014"/>
            <a:ext cx="1066799" cy="0"/>
          </a:xfrm>
          <a:prstGeom prst="straightConnector1">
            <a:avLst/>
          </a:prstGeom>
          <a:ln w="127000">
            <a:solidFill>
              <a:schemeClr val="tx1"/>
            </a:solidFill>
            <a:headEnd type="none"/>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1905002" y="9637760"/>
            <a:ext cx="1066799" cy="0"/>
          </a:xfrm>
          <a:prstGeom prst="straightConnector1">
            <a:avLst/>
          </a:prstGeom>
          <a:ln w="127000">
            <a:solidFill>
              <a:schemeClr val="tx1"/>
            </a:solidFill>
            <a:headEnd type="none"/>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1713" y="-31062"/>
            <a:ext cx="3193309" cy="1836152"/>
          </a:xfrm>
          <a:prstGeom prst="rect">
            <a:avLst/>
          </a:prstGeom>
        </p:spPr>
      </p:pic>
      <p:cxnSp>
        <p:nvCxnSpPr>
          <p:cNvPr id="85" name="Straight Arrow Connector 84"/>
          <p:cNvCxnSpPr/>
          <p:nvPr/>
        </p:nvCxnSpPr>
        <p:spPr>
          <a:xfrm flipH="1" flipV="1">
            <a:off x="1877102" y="2465266"/>
            <a:ext cx="1038899" cy="627219"/>
          </a:xfrm>
          <a:prstGeom prst="straightConnector1">
            <a:avLst/>
          </a:prstGeom>
          <a:ln w="127000">
            <a:solidFill>
              <a:schemeClr val="tx1"/>
            </a:solidFill>
            <a:headEnd type="none"/>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398707" y="4798775"/>
            <a:ext cx="992579" cy="538609"/>
          </a:xfrm>
          <a:prstGeom prst="rect">
            <a:avLst/>
          </a:prstGeom>
          <a:noFill/>
          <a:scene3d>
            <a:camera prst="orthographicFront">
              <a:rot lat="0" lon="0" rev="0"/>
            </a:camera>
            <a:lightRig rig="threePt" dir="t"/>
          </a:scene3d>
        </p:spPr>
        <p:txBody>
          <a:bodyPr wrap="none" lIns="91440" tIns="45720" rIns="91440" bIns="45720" rtlCol="0">
            <a:spAutoFit/>
          </a:bodyPr>
          <a:lstStyle/>
          <a:p>
            <a:r>
              <a:rPr lang="en-US" b="1" dirty="0"/>
              <a:t> </a:t>
            </a:r>
            <a:r>
              <a:rPr lang="en-US" b="1" dirty="0" smtClean="0"/>
              <a:t>   45</a:t>
            </a:r>
            <a:endParaRPr lang="en-US" b="1" baseline="30000" dirty="0"/>
          </a:p>
        </p:txBody>
      </p:sp>
      <p:pic>
        <p:nvPicPr>
          <p:cNvPr id="94" name="Picture 9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442" y="9001131"/>
            <a:ext cx="3279854" cy="1051788"/>
          </a:xfrm>
          <a:prstGeom prst="rect">
            <a:avLst/>
          </a:prstGeom>
        </p:spPr>
      </p:pic>
      <p:pic>
        <p:nvPicPr>
          <p:cNvPr id="95" name="Picture 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7296" y="7848549"/>
            <a:ext cx="3244098" cy="1040320"/>
          </a:xfrm>
          <a:prstGeom prst="rect">
            <a:avLst/>
          </a:prstGeom>
        </p:spPr>
      </p:pic>
      <p:pic>
        <p:nvPicPr>
          <p:cNvPr id="96" name="Picture 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9443" y="7909550"/>
            <a:ext cx="3289259" cy="1070106"/>
          </a:xfrm>
          <a:prstGeom prst="rect">
            <a:avLst/>
          </a:prstGeom>
        </p:spPr>
      </p:pic>
      <p:pic>
        <p:nvPicPr>
          <p:cNvPr id="97" name="Picture 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4295" y="6798552"/>
            <a:ext cx="3237886" cy="1053392"/>
          </a:xfrm>
          <a:prstGeom prst="rect">
            <a:avLst/>
          </a:prstGeom>
        </p:spPr>
      </p:pic>
      <p:pic>
        <p:nvPicPr>
          <p:cNvPr id="98" name="Picture 9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5165" y="6671755"/>
            <a:ext cx="3279854" cy="1170773"/>
          </a:xfrm>
          <a:prstGeom prst="rect">
            <a:avLst/>
          </a:prstGeom>
        </p:spPr>
      </p:pic>
      <p:pic>
        <p:nvPicPr>
          <p:cNvPr id="99" name="Picture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39083" y="8896240"/>
            <a:ext cx="3207013" cy="1144770"/>
          </a:xfrm>
          <a:prstGeom prst="rect">
            <a:avLst/>
          </a:prstGeom>
        </p:spPr>
      </p:pic>
      <p:pic>
        <p:nvPicPr>
          <p:cNvPr id="100" name="Picture 9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5163" y="5662876"/>
            <a:ext cx="3314133" cy="1078499"/>
          </a:xfrm>
          <a:prstGeom prst="rect">
            <a:avLst/>
          </a:prstGeom>
        </p:spPr>
      </p:pic>
      <p:pic>
        <p:nvPicPr>
          <p:cNvPr id="101" name="Picture 1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5109" y="4280310"/>
            <a:ext cx="3338419" cy="1420739"/>
          </a:xfrm>
          <a:prstGeom prst="rect">
            <a:avLst/>
          </a:prstGeom>
        </p:spPr>
      </p:pic>
      <p:pic>
        <p:nvPicPr>
          <p:cNvPr id="102" name="Picture 10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06013" y="5437710"/>
            <a:ext cx="3236361" cy="1377306"/>
          </a:xfrm>
          <a:prstGeom prst="rect">
            <a:avLst/>
          </a:prstGeom>
        </p:spPr>
      </p:pic>
      <p:cxnSp>
        <p:nvCxnSpPr>
          <p:cNvPr id="103" name="Straight Arrow Connector 102"/>
          <p:cNvCxnSpPr/>
          <p:nvPr/>
        </p:nvCxnSpPr>
        <p:spPr>
          <a:xfrm flipH="1">
            <a:off x="1812448" y="5029200"/>
            <a:ext cx="1066799" cy="0"/>
          </a:xfrm>
          <a:prstGeom prst="straightConnector1">
            <a:avLst/>
          </a:prstGeom>
          <a:ln w="127000">
            <a:solidFill>
              <a:schemeClr val="tx1"/>
            </a:solidFill>
            <a:headEnd type="none"/>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pic>
        <p:nvPicPr>
          <p:cNvPr id="106" name="Picture 10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97296" y="4376743"/>
            <a:ext cx="3244098" cy="1055707"/>
          </a:xfrm>
          <a:prstGeom prst="rect">
            <a:avLst/>
          </a:prstGeom>
        </p:spPr>
      </p:pic>
      <p:pic>
        <p:nvPicPr>
          <p:cNvPr id="107" name="Picture 10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3940" y="2840134"/>
            <a:ext cx="3201078" cy="778392"/>
          </a:xfrm>
          <a:prstGeom prst="rect">
            <a:avLst/>
          </a:prstGeom>
        </p:spPr>
      </p:pic>
      <p:pic>
        <p:nvPicPr>
          <p:cNvPr id="108" name="Picture 10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91713" y="1712799"/>
            <a:ext cx="3193309" cy="1177532"/>
          </a:xfrm>
          <a:prstGeom prst="rect">
            <a:avLst/>
          </a:prstGeom>
        </p:spPr>
      </p:pic>
      <p:pic>
        <p:nvPicPr>
          <p:cNvPr id="109" name="Picture 10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9086" y="17390"/>
            <a:ext cx="3193309" cy="1836152"/>
          </a:xfrm>
          <a:prstGeom prst="rect">
            <a:avLst/>
          </a:prstGeom>
        </p:spPr>
      </p:pic>
      <p:pic>
        <p:nvPicPr>
          <p:cNvPr id="110" name="Picture 10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931317" y="2888587"/>
            <a:ext cx="3201078" cy="778392"/>
          </a:xfrm>
          <a:prstGeom prst="rect">
            <a:avLst/>
          </a:prstGeom>
        </p:spPr>
      </p:pic>
      <p:pic>
        <p:nvPicPr>
          <p:cNvPr id="111" name="Picture 1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39086" y="1761253"/>
            <a:ext cx="3193309" cy="1177532"/>
          </a:xfrm>
          <a:prstGeom prst="rect">
            <a:avLst/>
          </a:prstGeom>
        </p:spPr>
      </p:pic>
      <p:sp>
        <p:nvSpPr>
          <p:cNvPr id="114" name="TextBox 113"/>
          <p:cNvSpPr txBox="1"/>
          <p:nvPr/>
        </p:nvSpPr>
        <p:spPr>
          <a:xfrm>
            <a:off x="9039758" y="9257722"/>
            <a:ext cx="2619205" cy="538609"/>
          </a:xfrm>
          <a:prstGeom prst="rect">
            <a:avLst/>
          </a:prstGeom>
          <a:noFill/>
          <a:scene3d>
            <a:camera prst="orthographicFront">
              <a:rot lat="0" lon="0" rev="0"/>
            </a:camera>
            <a:lightRig rig="threePt" dir="t"/>
          </a:scene3d>
        </p:spPr>
        <p:txBody>
          <a:bodyPr wrap="square" lIns="91440" tIns="45720" rIns="91440" bIns="45720" rtlCol="0">
            <a:spAutoFit/>
          </a:bodyPr>
          <a:lstStyle/>
          <a:p>
            <a:r>
              <a:rPr lang="en-US" b="1" dirty="0" err="1" smtClean="0"/>
              <a:t>Indohyus</a:t>
            </a:r>
            <a:endParaRPr lang="en-US" b="1" dirty="0"/>
          </a:p>
        </p:txBody>
      </p:sp>
      <p:sp>
        <p:nvSpPr>
          <p:cNvPr id="115" name="TextBox 114"/>
          <p:cNvSpPr txBox="1"/>
          <p:nvPr/>
        </p:nvSpPr>
        <p:spPr>
          <a:xfrm>
            <a:off x="9025422" y="8099406"/>
            <a:ext cx="2619205" cy="538609"/>
          </a:xfrm>
          <a:prstGeom prst="rect">
            <a:avLst/>
          </a:prstGeom>
          <a:noFill/>
          <a:scene3d>
            <a:camera prst="orthographicFront">
              <a:rot lat="0" lon="0" rev="0"/>
            </a:camera>
            <a:lightRig rig="threePt" dir="t"/>
          </a:scene3d>
        </p:spPr>
        <p:txBody>
          <a:bodyPr wrap="square" lIns="91440" tIns="45720" rIns="91440" bIns="45720" rtlCol="0">
            <a:spAutoFit/>
          </a:bodyPr>
          <a:lstStyle/>
          <a:p>
            <a:r>
              <a:rPr lang="en-US" b="1" dirty="0" err="1" smtClean="0"/>
              <a:t>Pakicetus</a:t>
            </a:r>
            <a:endParaRPr lang="en-US" b="1" dirty="0"/>
          </a:p>
        </p:txBody>
      </p:sp>
      <p:sp>
        <p:nvSpPr>
          <p:cNvPr id="116" name="TextBox 115"/>
          <p:cNvSpPr txBox="1"/>
          <p:nvPr/>
        </p:nvSpPr>
        <p:spPr>
          <a:xfrm>
            <a:off x="9039758" y="7025302"/>
            <a:ext cx="2619205" cy="538609"/>
          </a:xfrm>
          <a:prstGeom prst="rect">
            <a:avLst/>
          </a:prstGeom>
          <a:noFill/>
          <a:scene3d>
            <a:camera prst="orthographicFront">
              <a:rot lat="0" lon="0" rev="0"/>
            </a:camera>
            <a:lightRig rig="threePt" dir="t"/>
          </a:scene3d>
        </p:spPr>
        <p:txBody>
          <a:bodyPr wrap="square" lIns="91440" tIns="45720" rIns="91440" bIns="45720" rtlCol="0">
            <a:spAutoFit/>
          </a:bodyPr>
          <a:lstStyle/>
          <a:p>
            <a:r>
              <a:rPr lang="en-US" b="1" dirty="0" err="1" smtClean="0"/>
              <a:t>Ambulocetus</a:t>
            </a:r>
            <a:endParaRPr lang="en-US" b="1" dirty="0"/>
          </a:p>
        </p:txBody>
      </p:sp>
      <p:sp>
        <p:nvSpPr>
          <p:cNvPr id="117" name="TextBox 116"/>
          <p:cNvSpPr txBox="1"/>
          <p:nvPr/>
        </p:nvSpPr>
        <p:spPr>
          <a:xfrm>
            <a:off x="8982150" y="5893308"/>
            <a:ext cx="2619205" cy="538609"/>
          </a:xfrm>
          <a:prstGeom prst="rect">
            <a:avLst/>
          </a:prstGeom>
          <a:noFill/>
          <a:scene3d>
            <a:camera prst="orthographicFront">
              <a:rot lat="0" lon="0" rev="0"/>
            </a:camera>
            <a:lightRig rig="threePt" dir="t"/>
          </a:scene3d>
        </p:spPr>
        <p:txBody>
          <a:bodyPr wrap="square" lIns="91440" tIns="45720" rIns="91440" bIns="45720" rtlCol="0">
            <a:spAutoFit/>
          </a:bodyPr>
          <a:lstStyle/>
          <a:p>
            <a:r>
              <a:rPr lang="en-US" b="1" dirty="0" err="1" smtClean="0"/>
              <a:t>Rhodhocetus</a:t>
            </a:r>
            <a:endParaRPr lang="en-US" b="1" dirty="0"/>
          </a:p>
        </p:txBody>
      </p:sp>
      <p:sp>
        <p:nvSpPr>
          <p:cNvPr id="118" name="TextBox 117"/>
          <p:cNvSpPr txBox="1"/>
          <p:nvPr/>
        </p:nvSpPr>
        <p:spPr>
          <a:xfrm>
            <a:off x="9039758" y="4568347"/>
            <a:ext cx="2619205" cy="538609"/>
          </a:xfrm>
          <a:prstGeom prst="rect">
            <a:avLst/>
          </a:prstGeom>
          <a:noFill/>
          <a:scene3d>
            <a:camera prst="orthographicFront">
              <a:rot lat="0" lon="0" rev="0"/>
            </a:camera>
            <a:lightRig rig="threePt" dir="t"/>
          </a:scene3d>
        </p:spPr>
        <p:txBody>
          <a:bodyPr wrap="square" lIns="91440" tIns="45720" rIns="91440" bIns="45720" rtlCol="0">
            <a:spAutoFit/>
          </a:bodyPr>
          <a:lstStyle/>
          <a:p>
            <a:r>
              <a:rPr lang="en-US" b="1" dirty="0" err="1" smtClean="0"/>
              <a:t>Maiacetus</a:t>
            </a:r>
            <a:endParaRPr lang="en-US" b="1" dirty="0"/>
          </a:p>
        </p:txBody>
      </p:sp>
      <p:sp>
        <p:nvSpPr>
          <p:cNvPr id="119" name="TextBox 118"/>
          <p:cNvSpPr txBox="1"/>
          <p:nvPr/>
        </p:nvSpPr>
        <p:spPr>
          <a:xfrm>
            <a:off x="9039758" y="2992812"/>
            <a:ext cx="2619205" cy="538609"/>
          </a:xfrm>
          <a:prstGeom prst="rect">
            <a:avLst/>
          </a:prstGeom>
          <a:noFill/>
          <a:scene3d>
            <a:camera prst="orthographicFront">
              <a:rot lat="0" lon="0" rev="0"/>
            </a:camera>
            <a:lightRig rig="threePt" dir="t"/>
          </a:scene3d>
        </p:spPr>
        <p:txBody>
          <a:bodyPr wrap="square" lIns="91440" tIns="45720" rIns="91440" bIns="45720" rtlCol="0">
            <a:spAutoFit/>
          </a:bodyPr>
          <a:lstStyle/>
          <a:p>
            <a:r>
              <a:rPr lang="en-US" b="1" dirty="0" err="1" smtClean="0"/>
              <a:t>Basilosaurus</a:t>
            </a:r>
            <a:endParaRPr lang="en-US" b="1" dirty="0"/>
          </a:p>
        </p:txBody>
      </p:sp>
      <p:sp>
        <p:nvSpPr>
          <p:cNvPr id="120" name="TextBox 119"/>
          <p:cNvSpPr txBox="1"/>
          <p:nvPr/>
        </p:nvSpPr>
        <p:spPr>
          <a:xfrm>
            <a:off x="9039758" y="1898279"/>
            <a:ext cx="2619205" cy="538609"/>
          </a:xfrm>
          <a:prstGeom prst="rect">
            <a:avLst/>
          </a:prstGeom>
          <a:noFill/>
          <a:scene3d>
            <a:camera prst="orthographicFront">
              <a:rot lat="0" lon="0" rev="0"/>
            </a:camera>
            <a:lightRig rig="threePt" dir="t"/>
          </a:scene3d>
        </p:spPr>
        <p:txBody>
          <a:bodyPr wrap="square" lIns="91440" tIns="45720" rIns="91440" bIns="45720" rtlCol="0">
            <a:spAutoFit/>
          </a:bodyPr>
          <a:lstStyle/>
          <a:p>
            <a:r>
              <a:rPr lang="en-US" b="1" dirty="0" err="1" smtClean="0"/>
              <a:t>Dorudon</a:t>
            </a:r>
            <a:endParaRPr lang="en-US" b="1" dirty="0"/>
          </a:p>
        </p:txBody>
      </p:sp>
      <p:sp>
        <p:nvSpPr>
          <p:cNvPr id="121" name="TextBox 120"/>
          <p:cNvSpPr txBox="1"/>
          <p:nvPr/>
        </p:nvSpPr>
        <p:spPr>
          <a:xfrm>
            <a:off x="9039758" y="708678"/>
            <a:ext cx="2619205" cy="538609"/>
          </a:xfrm>
          <a:prstGeom prst="rect">
            <a:avLst/>
          </a:prstGeom>
          <a:noFill/>
          <a:scene3d>
            <a:camera prst="orthographicFront">
              <a:rot lat="0" lon="0" rev="0"/>
            </a:camera>
            <a:lightRig rig="threePt" dir="t"/>
          </a:scene3d>
        </p:spPr>
        <p:txBody>
          <a:bodyPr wrap="square" lIns="91440" tIns="45720" rIns="91440" bIns="45720" rtlCol="0">
            <a:spAutoFit/>
          </a:bodyPr>
          <a:lstStyle/>
          <a:p>
            <a:r>
              <a:rPr lang="en-US" b="1" dirty="0" err="1" smtClean="0"/>
              <a:t>Aetiocetus</a:t>
            </a:r>
            <a:endParaRPr lang="en-US" b="1" dirty="0"/>
          </a:p>
        </p:txBody>
      </p:sp>
      <p:sp>
        <p:nvSpPr>
          <p:cNvPr id="122" name="TextBox 121"/>
          <p:cNvSpPr txBox="1"/>
          <p:nvPr/>
        </p:nvSpPr>
        <p:spPr>
          <a:xfrm>
            <a:off x="8234072" y="112462"/>
            <a:ext cx="3462890" cy="538609"/>
          </a:xfrm>
          <a:prstGeom prst="rect">
            <a:avLst/>
          </a:prstGeom>
          <a:noFill/>
          <a:scene3d>
            <a:camera prst="orthographicFront">
              <a:rot lat="0" lon="0" rev="0"/>
            </a:camera>
            <a:lightRig rig="threePt" dir="t"/>
          </a:scene3d>
        </p:spPr>
        <p:txBody>
          <a:bodyPr wrap="square" lIns="91440" tIns="45720" rIns="91440" bIns="45720" rtlCol="0">
            <a:spAutoFit/>
          </a:bodyPr>
          <a:lstStyle/>
          <a:p>
            <a:r>
              <a:rPr lang="en-US" b="1" u="sng" dirty="0" smtClean="0"/>
              <a:t>Systematic order</a:t>
            </a:r>
            <a:endParaRPr lang="en-US" b="1" u="sng" dirty="0"/>
          </a:p>
        </p:txBody>
      </p:sp>
      <p:sp>
        <p:nvSpPr>
          <p:cNvPr id="123" name="TextBox 122"/>
          <p:cNvSpPr txBox="1"/>
          <p:nvPr/>
        </p:nvSpPr>
        <p:spPr>
          <a:xfrm>
            <a:off x="456313" y="75001"/>
            <a:ext cx="2619205" cy="538609"/>
          </a:xfrm>
          <a:prstGeom prst="rect">
            <a:avLst/>
          </a:prstGeom>
          <a:noFill/>
          <a:scene3d>
            <a:camera prst="orthographicFront">
              <a:rot lat="0" lon="0" rev="0"/>
            </a:camera>
            <a:lightRig rig="threePt" dir="t"/>
          </a:scene3d>
        </p:spPr>
        <p:txBody>
          <a:bodyPr wrap="square" lIns="91440" tIns="45720" rIns="91440" bIns="45720" rtlCol="0">
            <a:spAutoFit/>
          </a:bodyPr>
          <a:lstStyle/>
          <a:p>
            <a:r>
              <a:rPr lang="en-US" b="1" u="sng" dirty="0" smtClean="0"/>
              <a:t>Fossil order</a:t>
            </a:r>
            <a:endParaRPr lang="en-US" b="1" u="sng" dirty="0"/>
          </a:p>
        </p:txBody>
      </p:sp>
    </p:spTree>
    <p:extLst>
      <p:ext uri="{BB962C8B-B14F-4D97-AF65-F5344CB8AC3E}">
        <p14:creationId xmlns:p14="http://schemas.microsoft.com/office/powerpoint/2010/main" val="3325138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45589"/>
            <a:ext cx="15026640" cy="8493760"/>
          </a:xfrm>
        </p:spPr>
        <p:txBody>
          <a:bodyPr>
            <a:normAutofit/>
          </a:bodyPr>
          <a:lstStyle/>
          <a:p>
            <a:r>
              <a:rPr lang="en-US" sz="5400" dirty="0" smtClean="0">
                <a:solidFill>
                  <a:srgbClr val="FF0000"/>
                </a:solidFill>
              </a:rPr>
              <a:t>Origin of Complexity </a:t>
            </a:r>
            <a:r>
              <a:rPr lang="en-US" sz="5400" dirty="0" smtClean="0">
                <a:solidFill>
                  <a:schemeClr val="bg2">
                    <a:lumMod val="10000"/>
                  </a:schemeClr>
                </a:solidFill>
              </a:rPr>
              <a:t>– No evidentiary pathway for origin of even one functional protein, say nothing of a single motor, machine, or factory.</a:t>
            </a:r>
          </a:p>
          <a:p>
            <a:r>
              <a:rPr lang="en-US" sz="5400" dirty="0" smtClean="0">
                <a:solidFill>
                  <a:srgbClr val="FF0000"/>
                </a:solidFill>
              </a:rPr>
              <a:t>Cambrian Explosion </a:t>
            </a:r>
            <a:r>
              <a:rPr lang="en-US" sz="5400" dirty="0" smtClean="0"/>
              <a:t>– No mechanism or evidentiary explanation for the arrival of all of the phyla in the Lower Cambrian.</a:t>
            </a:r>
          </a:p>
          <a:p>
            <a:r>
              <a:rPr lang="en-US" sz="5400" dirty="0" smtClean="0">
                <a:solidFill>
                  <a:srgbClr val="FF0000"/>
                </a:solidFill>
              </a:rPr>
              <a:t>Fossil Sequences </a:t>
            </a:r>
            <a:r>
              <a:rPr lang="en-US" sz="5400" dirty="0" smtClean="0"/>
              <a:t>– No evidentiary sequence for even a single organism, with a step-by-step</a:t>
            </a:r>
            <a:r>
              <a:rPr lang="en-US" sz="5400" b="1" dirty="0" smtClean="0"/>
              <a:t>, </a:t>
            </a:r>
            <a:r>
              <a:rPr lang="en-US" sz="5400" dirty="0" smtClean="0"/>
              <a:t>gene by gene transition from its posited ancestor.</a:t>
            </a:r>
            <a:endParaRPr lang="en-US" sz="5400" dirty="0"/>
          </a:p>
        </p:txBody>
      </p:sp>
      <p:sp>
        <p:nvSpPr>
          <p:cNvPr id="5" name="Title 1"/>
          <p:cNvSpPr txBox="1">
            <a:spLocks/>
          </p:cNvSpPr>
          <p:nvPr/>
        </p:nvSpPr>
        <p:spPr>
          <a:xfrm>
            <a:off x="168276" y="0"/>
            <a:ext cx="15208248" cy="1564640"/>
          </a:xfrm>
          <a:prstGeom prst="rect">
            <a:avLst/>
          </a:prstGeom>
        </p:spPr>
        <p:txBody>
          <a:bodyPr vert="horz" lIns="146304" tIns="73152" rIns="146304" bIns="73152" rtlCol="0" anchor="ctr">
            <a:noAutofit/>
          </a:bodyPr>
          <a:lstStyle>
            <a:lvl1pPr algn="l" rtl="0" eaLnBrk="1" latinLnBrk="0" hangingPunct="1">
              <a:spcBef>
                <a:spcPct val="0"/>
              </a:spcBef>
              <a:buNone/>
              <a:defRPr kumimoji="0" sz="58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defRPr/>
            </a:pPr>
            <a:r>
              <a:rPr lang="es-ES" sz="4800" dirty="0" err="1" smtClean="0">
                <a:solidFill>
                  <a:prstClr val="black"/>
                </a:solidFill>
              </a:rPr>
              <a:t>Questions</a:t>
            </a:r>
            <a:r>
              <a:rPr lang="es-ES" sz="4800" dirty="0" smtClean="0">
                <a:solidFill>
                  <a:prstClr val="black"/>
                </a:solidFill>
              </a:rPr>
              <a:t> </a:t>
            </a:r>
            <a:r>
              <a:rPr lang="es-ES" sz="4800" dirty="0" err="1" smtClean="0">
                <a:solidFill>
                  <a:prstClr val="black"/>
                </a:solidFill>
              </a:rPr>
              <a:t>evolutionary</a:t>
            </a:r>
            <a:r>
              <a:rPr lang="es-ES" sz="4800" dirty="0" smtClean="0">
                <a:solidFill>
                  <a:prstClr val="black"/>
                </a:solidFill>
              </a:rPr>
              <a:t> </a:t>
            </a:r>
            <a:r>
              <a:rPr lang="es-ES" sz="4800" dirty="0" err="1" smtClean="0">
                <a:solidFill>
                  <a:prstClr val="black"/>
                </a:solidFill>
              </a:rPr>
              <a:t>theory</a:t>
            </a:r>
            <a:r>
              <a:rPr lang="es-ES" sz="4800" dirty="0" smtClean="0">
                <a:solidFill>
                  <a:prstClr val="black"/>
                </a:solidFill>
              </a:rPr>
              <a:t> </a:t>
            </a:r>
            <a:r>
              <a:rPr lang="es-ES" sz="4800" dirty="0" err="1" smtClean="0">
                <a:solidFill>
                  <a:prstClr val="black"/>
                </a:solidFill>
              </a:rPr>
              <a:t>must</a:t>
            </a:r>
            <a:r>
              <a:rPr lang="es-ES" sz="4800" dirty="0" smtClean="0">
                <a:solidFill>
                  <a:prstClr val="black"/>
                </a:solidFill>
              </a:rPr>
              <a:t> </a:t>
            </a:r>
            <a:r>
              <a:rPr lang="es-ES" sz="4800" dirty="0" err="1" smtClean="0">
                <a:solidFill>
                  <a:prstClr val="black"/>
                </a:solidFill>
              </a:rPr>
              <a:t>address</a:t>
            </a:r>
            <a:endParaRPr lang="en-US" sz="4800" dirty="0">
              <a:solidFill>
                <a:prstClr val="black"/>
              </a:solidFill>
            </a:endParaRPr>
          </a:p>
        </p:txBody>
      </p:sp>
    </p:spTree>
    <p:extLst>
      <p:ext uri="{BB962C8B-B14F-4D97-AF65-F5344CB8AC3E}">
        <p14:creationId xmlns:p14="http://schemas.microsoft.com/office/powerpoint/2010/main" val="16640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origin of complexity continues to be an intractable challenge to the Standard Model, even though adherents may not be aware of it.</a:t>
            </a:r>
          </a:p>
          <a:p>
            <a:r>
              <a:rPr lang="en-US" dirty="0" smtClean="0"/>
              <a:t>The few posited fossil relationships are sensible enough if you are not challenging the Standard Model, but do not hold up to careful </a:t>
            </a:r>
            <a:r>
              <a:rPr lang="en-US" dirty="0"/>
              <a:t>scrutiny</a:t>
            </a:r>
            <a:r>
              <a:rPr lang="en-US" dirty="0" smtClean="0"/>
              <a:t> or critical analysis if investigated closely.</a:t>
            </a:r>
          </a:p>
          <a:p>
            <a:r>
              <a:rPr lang="en-US" dirty="0"/>
              <a:t>Evolutionary </a:t>
            </a:r>
            <a:r>
              <a:rPr lang="en-US" dirty="0" smtClean="0"/>
              <a:t>theory does not and apparently cannot, in its present form, meet </a:t>
            </a:r>
            <a:r>
              <a:rPr lang="en-US" dirty="0"/>
              <a:t>the challenge of the fossil </a:t>
            </a:r>
            <a:r>
              <a:rPr lang="en-US" dirty="0" smtClean="0"/>
              <a:t>record.</a:t>
            </a:r>
            <a:endParaRPr lang="en-US" dirty="0"/>
          </a:p>
        </p:txBody>
      </p:sp>
    </p:spTree>
    <p:extLst>
      <p:ext uri="{BB962C8B-B14F-4D97-AF65-F5344CB8AC3E}">
        <p14:creationId xmlns:p14="http://schemas.microsoft.com/office/powerpoint/2010/main" val="2262616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68276" y="0"/>
            <a:ext cx="15208248" cy="1564640"/>
          </a:xfrm>
          <a:prstGeom prst="rect">
            <a:avLst/>
          </a:prstGeom>
        </p:spPr>
        <p:txBody>
          <a:bodyPr vert="horz" lIns="146304" tIns="73152" rIns="146304" bIns="73152" rtlCol="0" anchor="ctr">
            <a:noAutofit/>
          </a:bodyPr>
          <a:lstStyle/>
          <a:p>
            <a:pPr algn="ctr">
              <a:defRPr/>
            </a:pPr>
            <a:r>
              <a:rPr lang="en-US" sz="4800" dirty="0">
                <a:solidFill>
                  <a:schemeClr val="tx1"/>
                </a:solidFill>
              </a:rPr>
              <a:t>Can Evolutionary theory meet the challenge of the fossil record?</a:t>
            </a:r>
            <a:endParaRPr lang="en-US" sz="4800" dirty="0">
              <a:solidFill>
                <a:prstClr val="black"/>
              </a:solidFill>
            </a:endParaRPr>
          </a:p>
        </p:txBody>
      </p:sp>
      <p:sp>
        <p:nvSpPr>
          <p:cNvPr id="3" name="Content Placeholder 2"/>
          <p:cNvSpPr>
            <a:spLocks noGrp="1"/>
          </p:cNvSpPr>
          <p:nvPr>
            <p:ph idx="1"/>
          </p:nvPr>
        </p:nvSpPr>
        <p:spPr>
          <a:xfrm>
            <a:off x="304800" y="1545589"/>
            <a:ext cx="15026640" cy="8493760"/>
          </a:xfrm>
        </p:spPr>
        <p:txBody>
          <a:bodyPr>
            <a:normAutofit/>
          </a:bodyPr>
          <a:lstStyle/>
          <a:p>
            <a:r>
              <a:rPr lang="en-US" sz="6100" b="1" dirty="0" smtClean="0">
                <a:solidFill>
                  <a:srgbClr val="FF0000"/>
                </a:solidFill>
              </a:rPr>
              <a:t>Origin </a:t>
            </a:r>
            <a:r>
              <a:rPr lang="en-US" sz="6100" b="1" dirty="0">
                <a:solidFill>
                  <a:srgbClr val="FF0000"/>
                </a:solidFill>
              </a:rPr>
              <a:t>of </a:t>
            </a:r>
            <a:r>
              <a:rPr lang="en-US" sz="6100" b="1" dirty="0" smtClean="0">
                <a:solidFill>
                  <a:srgbClr val="FF0000"/>
                </a:solidFill>
              </a:rPr>
              <a:t>Complexity</a:t>
            </a:r>
            <a:endParaRPr lang="en-US" sz="6100" b="1" dirty="0">
              <a:solidFill>
                <a:srgbClr val="FF0000"/>
              </a:solidFill>
            </a:endParaRPr>
          </a:p>
          <a:p>
            <a:r>
              <a:rPr lang="en-US" sz="6100" dirty="0" smtClean="0"/>
              <a:t>Cambrian </a:t>
            </a:r>
            <a:r>
              <a:rPr lang="en-US" sz="6100" dirty="0"/>
              <a:t>Explosion</a:t>
            </a:r>
          </a:p>
          <a:p>
            <a:r>
              <a:rPr lang="en-US" sz="6100" dirty="0"/>
              <a:t>Fossil sequences</a:t>
            </a:r>
          </a:p>
          <a:p>
            <a:endParaRPr lang="en-US" sz="4200" b="1" dirty="0"/>
          </a:p>
        </p:txBody>
      </p:sp>
    </p:spTree>
    <p:extLst>
      <p:ext uri="{BB962C8B-B14F-4D97-AF65-F5344CB8AC3E}">
        <p14:creationId xmlns:p14="http://schemas.microsoft.com/office/powerpoint/2010/main" val="2316274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68276" y="0"/>
            <a:ext cx="15208248" cy="1564640"/>
          </a:xfrm>
          <a:prstGeom prst="rect">
            <a:avLst/>
          </a:prstGeom>
        </p:spPr>
        <p:txBody>
          <a:bodyPr vert="horz" lIns="146304" tIns="73152" rIns="146304" bIns="73152" rtlCol="0" anchor="ctr">
            <a:noAutofit/>
          </a:bodyPr>
          <a:lstStyle/>
          <a:p>
            <a:pPr algn="ctr">
              <a:defRPr/>
            </a:pPr>
            <a:r>
              <a:rPr lang="en-US" sz="4800" dirty="0">
                <a:solidFill>
                  <a:schemeClr val="tx1"/>
                </a:solidFill>
              </a:rPr>
              <a:t>Can Evolutionary theory meet the challenge of the fossil record?</a:t>
            </a:r>
            <a:endParaRPr lang="en-US" sz="4800" dirty="0">
              <a:solidFill>
                <a:prstClr val="black"/>
              </a:solidFill>
            </a:endParaRPr>
          </a:p>
        </p:txBody>
      </p:sp>
      <p:sp>
        <p:nvSpPr>
          <p:cNvPr id="3" name="Content Placeholder 2"/>
          <p:cNvSpPr>
            <a:spLocks noGrp="1"/>
          </p:cNvSpPr>
          <p:nvPr>
            <p:ph idx="1"/>
          </p:nvPr>
        </p:nvSpPr>
        <p:spPr>
          <a:xfrm>
            <a:off x="304800" y="1545589"/>
            <a:ext cx="15026640" cy="8493760"/>
          </a:xfrm>
        </p:spPr>
        <p:txBody>
          <a:bodyPr>
            <a:normAutofit/>
          </a:bodyPr>
          <a:lstStyle/>
          <a:p>
            <a:r>
              <a:rPr lang="en-US" sz="6100" b="1" dirty="0" smtClean="0">
                <a:solidFill>
                  <a:srgbClr val="FF0000"/>
                </a:solidFill>
              </a:rPr>
              <a:t>Origin </a:t>
            </a:r>
            <a:r>
              <a:rPr lang="en-US" sz="6100" b="1" dirty="0">
                <a:solidFill>
                  <a:srgbClr val="FF0000"/>
                </a:solidFill>
              </a:rPr>
              <a:t>of </a:t>
            </a:r>
            <a:r>
              <a:rPr lang="en-US" sz="6100" b="1" dirty="0" smtClean="0">
                <a:solidFill>
                  <a:srgbClr val="FF0000"/>
                </a:solidFill>
              </a:rPr>
              <a:t>Complexity - - -NO!</a:t>
            </a:r>
            <a:endParaRPr lang="en-US" sz="6100" b="1" dirty="0">
              <a:solidFill>
                <a:srgbClr val="FF0000"/>
              </a:solidFill>
            </a:endParaRPr>
          </a:p>
          <a:p>
            <a:r>
              <a:rPr lang="en-US" sz="6100" dirty="0" smtClean="0"/>
              <a:t>Cambrian </a:t>
            </a:r>
            <a:r>
              <a:rPr lang="en-US" sz="6100" dirty="0"/>
              <a:t>Explosion</a:t>
            </a:r>
          </a:p>
          <a:p>
            <a:r>
              <a:rPr lang="en-US" sz="6100" dirty="0"/>
              <a:t>Fossil sequences</a:t>
            </a:r>
          </a:p>
          <a:p>
            <a:endParaRPr lang="en-US" sz="4200" b="1" dirty="0"/>
          </a:p>
        </p:txBody>
      </p:sp>
    </p:spTree>
    <p:extLst>
      <p:ext uri="{BB962C8B-B14F-4D97-AF65-F5344CB8AC3E}">
        <p14:creationId xmlns:p14="http://schemas.microsoft.com/office/powerpoint/2010/main" val="1502573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68276" y="0"/>
            <a:ext cx="15208248" cy="1564640"/>
          </a:xfrm>
          <a:prstGeom prst="rect">
            <a:avLst/>
          </a:prstGeom>
        </p:spPr>
        <p:txBody>
          <a:bodyPr vert="horz" lIns="146304" tIns="73152" rIns="146304" bIns="73152" rtlCol="0" anchor="ctr">
            <a:noAutofit/>
          </a:bodyPr>
          <a:lstStyle/>
          <a:p>
            <a:pPr algn="ctr">
              <a:defRPr/>
            </a:pPr>
            <a:r>
              <a:rPr lang="en-US" sz="4800" dirty="0">
                <a:solidFill>
                  <a:prstClr val="black"/>
                </a:solidFill>
              </a:rPr>
              <a:t>Can Evolutionary theory meet the challenge of the fossil record?</a:t>
            </a:r>
          </a:p>
        </p:txBody>
      </p:sp>
      <p:sp>
        <p:nvSpPr>
          <p:cNvPr id="3" name="Content Placeholder 2"/>
          <p:cNvSpPr>
            <a:spLocks noGrp="1"/>
          </p:cNvSpPr>
          <p:nvPr>
            <p:ph idx="1"/>
          </p:nvPr>
        </p:nvSpPr>
        <p:spPr>
          <a:xfrm>
            <a:off x="304800" y="1545589"/>
            <a:ext cx="15026640" cy="8493760"/>
          </a:xfrm>
        </p:spPr>
        <p:txBody>
          <a:bodyPr>
            <a:normAutofit/>
          </a:bodyPr>
          <a:lstStyle/>
          <a:p>
            <a:r>
              <a:rPr lang="en-US" sz="6100" dirty="0" smtClean="0"/>
              <a:t>Origin </a:t>
            </a:r>
            <a:r>
              <a:rPr lang="en-US" sz="6100" dirty="0"/>
              <a:t>of </a:t>
            </a:r>
            <a:r>
              <a:rPr lang="en-US" sz="6100" dirty="0" smtClean="0"/>
              <a:t>Complexity - - - NO!</a:t>
            </a:r>
            <a:endParaRPr lang="en-US" sz="6100" dirty="0"/>
          </a:p>
          <a:p>
            <a:r>
              <a:rPr lang="en-US" sz="6100" b="1" dirty="0" smtClean="0">
                <a:solidFill>
                  <a:srgbClr val="FF0000"/>
                </a:solidFill>
              </a:rPr>
              <a:t>Cambrian </a:t>
            </a:r>
            <a:r>
              <a:rPr lang="en-US" sz="6100" b="1" dirty="0">
                <a:solidFill>
                  <a:srgbClr val="FF0000"/>
                </a:solidFill>
              </a:rPr>
              <a:t>Explosion</a:t>
            </a:r>
          </a:p>
          <a:p>
            <a:r>
              <a:rPr lang="en-US" sz="6100" dirty="0"/>
              <a:t>Fossil sequences</a:t>
            </a:r>
          </a:p>
          <a:p>
            <a:endParaRPr lang="en-US" sz="4200" b="1" dirty="0"/>
          </a:p>
        </p:txBody>
      </p:sp>
    </p:spTree>
    <p:extLst>
      <p:ext uri="{BB962C8B-B14F-4D97-AF65-F5344CB8AC3E}">
        <p14:creationId xmlns:p14="http://schemas.microsoft.com/office/powerpoint/2010/main" val="904159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68276" y="0"/>
            <a:ext cx="15208248" cy="1564640"/>
          </a:xfrm>
          <a:prstGeom prst="rect">
            <a:avLst/>
          </a:prstGeom>
        </p:spPr>
        <p:txBody>
          <a:bodyPr vert="horz" lIns="146304" tIns="73152" rIns="146304" bIns="73152" rtlCol="0" anchor="ctr">
            <a:noAutofit/>
          </a:bodyPr>
          <a:lstStyle/>
          <a:p>
            <a:pPr algn="ctr">
              <a:spcBef>
                <a:spcPct val="0"/>
              </a:spcBef>
              <a:defRPr/>
            </a:pPr>
            <a:r>
              <a:rPr lang="en-US" sz="4800" dirty="0" smtClean="0">
                <a:solidFill>
                  <a:prstClr val="black"/>
                </a:solidFill>
              </a:rPr>
              <a:t>Questions Evolutionary theory must address</a:t>
            </a:r>
            <a:endParaRPr lang="en-US" sz="4800" dirty="0">
              <a:solidFill>
                <a:prstClr val="black"/>
              </a:solidFill>
            </a:endParaRPr>
          </a:p>
        </p:txBody>
      </p:sp>
      <p:sp>
        <p:nvSpPr>
          <p:cNvPr id="3" name="Content Placeholder 2"/>
          <p:cNvSpPr>
            <a:spLocks noGrp="1"/>
          </p:cNvSpPr>
          <p:nvPr>
            <p:ph idx="1"/>
          </p:nvPr>
        </p:nvSpPr>
        <p:spPr>
          <a:xfrm>
            <a:off x="304800" y="1545589"/>
            <a:ext cx="15026640" cy="8493760"/>
          </a:xfrm>
        </p:spPr>
        <p:txBody>
          <a:bodyPr>
            <a:normAutofit/>
          </a:bodyPr>
          <a:lstStyle/>
          <a:p>
            <a:r>
              <a:rPr lang="en-US" sz="6100" dirty="0" smtClean="0">
                <a:solidFill>
                  <a:srgbClr val="FF0000"/>
                </a:solidFill>
              </a:rPr>
              <a:t>Origin </a:t>
            </a:r>
            <a:r>
              <a:rPr lang="en-US" sz="6100" dirty="0">
                <a:solidFill>
                  <a:srgbClr val="FF0000"/>
                </a:solidFill>
              </a:rPr>
              <a:t>of Complexity</a:t>
            </a:r>
          </a:p>
          <a:p>
            <a:r>
              <a:rPr lang="en-US" sz="6100" dirty="0" smtClean="0"/>
              <a:t>Cambrian </a:t>
            </a:r>
            <a:r>
              <a:rPr lang="en-US" sz="6100" dirty="0"/>
              <a:t>Explosion</a:t>
            </a:r>
          </a:p>
          <a:p>
            <a:r>
              <a:rPr lang="en-US" sz="6100" dirty="0"/>
              <a:t>Fossil sequences</a:t>
            </a:r>
          </a:p>
          <a:p>
            <a:endParaRPr lang="en-US" sz="4200" b="1" dirty="0"/>
          </a:p>
        </p:txBody>
      </p:sp>
    </p:spTree>
    <p:extLst>
      <p:ext uri="{BB962C8B-B14F-4D97-AF65-F5344CB8AC3E}">
        <p14:creationId xmlns:p14="http://schemas.microsoft.com/office/powerpoint/2010/main" val="2078224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68276" y="0"/>
            <a:ext cx="15208248" cy="1564640"/>
          </a:xfrm>
          <a:prstGeom prst="rect">
            <a:avLst/>
          </a:prstGeom>
        </p:spPr>
        <p:txBody>
          <a:bodyPr vert="horz" lIns="146304" tIns="73152" rIns="146304" bIns="73152" rtlCol="0" anchor="ctr">
            <a:noAutofit/>
          </a:bodyPr>
          <a:lstStyle/>
          <a:p>
            <a:pPr algn="ctr">
              <a:defRPr/>
            </a:pPr>
            <a:r>
              <a:rPr lang="en-US" sz="4800" dirty="0">
                <a:solidFill>
                  <a:prstClr val="black"/>
                </a:solidFill>
              </a:rPr>
              <a:t>Can Evolutionary theory meet the challenge of the fossil record?</a:t>
            </a:r>
          </a:p>
        </p:txBody>
      </p:sp>
      <p:sp>
        <p:nvSpPr>
          <p:cNvPr id="3" name="Content Placeholder 2"/>
          <p:cNvSpPr>
            <a:spLocks noGrp="1"/>
          </p:cNvSpPr>
          <p:nvPr>
            <p:ph idx="1"/>
          </p:nvPr>
        </p:nvSpPr>
        <p:spPr>
          <a:xfrm>
            <a:off x="304800" y="1545589"/>
            <a:ext cx="15026640" cy="8493760"/>
          </a:xfrm>
        </p:spPr>
        <p:txBody>
          <a:bodyPr>
            <a:normAutofit/>
          </a:bodyPr>
          <a:lstStyle/>
          <a:p>
            <a:r>
              <a:rPr lang="en-US" sz="6100" dirty="0" smtClean="0"/>
              <a:t>Origin </a:t>
            </a:r>
            <a:r>
              <a:rPr lang="en-US" sz="6100" dirty="0"/>
              <a:t>of </a:t>
            </a:r>
            <a:r>
              <a:rPr lang="en-US" sz="6100" dirty="0" smtClean="0"/>
              <a:t>Complexity - - - NO!</a:t>
            </a:r>
            <a:endParaRPr lang="en-US" sz="6100" dirty="0"/>
          </a:p>
          <a:p>
            <a:r>
              <a:rPr lang="en-US" sz="6100" b="1" dirty="0" smtClean="0">
                <a:solidFill>
                  <a:srgbClr val="FF0000"/>
                </a:solidFill>
              </a:rPr>
              <a:t>Cambrian Explosion - - - NO!</a:t>
            </a:r>
            <a:endParaRPr lang="en-US" sz="6100" b="1" dirty="0">
              <a:solidFill>
                <a:srgbClr val="FF0000"/>
              </a:solidFill>
            </a:endParaRPr>
          </a:p>
          <a:p>
            <a:r>
              <a:rPr lang="en-US" sz="6100" dirty="0"/>
              <a:t>Fossil sequences</a:t>
            </a:r>
          </a:p>
          <a:p>
            <a:endParaRPr lang="en-US" sz="4200" b="1" dirty="0"/>
          </a:p>
        </p:txBody>
      </p:sp>
    </p:spTree>
    <p:extLst>
      <p:ext uri="{BB962C8B-B14F-4D97-AF65-F5344CB8AC3E}">
        <p14:creationId xmlns:p14="http://schemas.microsoft.com/office/powerpoint/2010/main" val="3709852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45589"/>
            <a:ext cx="15026640" cy="8493760"/>
          </a:xfrm>
        </p:spPr>
        <p:txBody>
          <a:bodyPr>
            <a:normAutofit/>
          </a:bodyPr>
          <a:lstStyle/>
          <a:p>
            <a:r>
              <a:rPr lang="en-US" sz="6100" dirty="0" smtClean="0">
                <a:solidFill>
                  <a:schemeClr val="bg2">
                    <a:lumMod val="10000"/>
                  </a:schemeClr>
                </a:solidFill>
              </a:rPr>
              <a:t>Origin </a:t>
            </a:r>
            <a:r>
              <a:rPr lang="en-US" sz="6100" dirty="0">
                <a:solidFill>
                  <a:schemeClr val="bg2">
                    <a:lumMod val="10000"/>
                  </a:schemeClr>
                </a:solidFill>
              </a:rPr>
              <a:t>of </a:t>
            </a:r>
            <a:r>
              <a:rPr lang="en-US" sz="6100" dirty="0" smtClean="0">
                <a:solidFill>
                  <a:schemeClr val="bg2">
                    <a:lumMod val="10000"/>
                  </a:schemeClr>
                </a:solidFill>
              </a:rPr>
              <a:t>Complexity - - - NO!</a:t>
            </a:r>
            <a:endParaRPr lang="en-US" sz="6100" dirty="0">
              <a:solidFill>
                <a:schemeClr val="bg2">
                  <a:lumMod val="10000"/>
                </a:schemeClr>
              </a:solidFill>
            </a:endParaRPr>
          </a:p>
          <a:p>
            <a:r>
              <a:rPr lang="en-US" sz="6100" dirty="0" smtClean="0"/>
              <a:t>Cambrian Explosion - - - NO!</a:t>
            </a:r>
            <a:endParaRPr lang="en-US" sz="6100" dirty="0"/>
          </a:p>
          <a:p>
            <a:r>
              <a:rPr lang="en-US" sz="6100" b="1" dirty="0">
                <a:solidFill>
                  <a:srgbClr val="FF0000"/>
                </a:solidFill>
              </a:rPr>
              <a:t>Fossil </a:t>
            </a:r>
            <a:r>
              <a:rPr lang="en-US" sz="6100" b="1" dirty="0" smtClean="0">
                <a:solidFill>
                  <a:srgbClr val="FF0000"/>
                </a:solidFill>
              </a:rPr>
              <a:t>Sequences </a:t>
            </a:r>
            <a:endParaRPr lang="en-US" sz="6100" b="1" dirty="0">
              <a:solidFill>
                <a:srgbClr val="FF0000"/>
              </a:solidFill>
            </a:endParaRPr>
          </a:p>
          <a:p>
            <a:endParaRPr lang="en-US" sz="4200" b="1" dirty="0"/>
          </a:p>
        </p:txBody>
      </p:sp>
      <p:sp>
        <p:nvSpPr>
          <p:cNvPr id="5" name="Title 1"/>
          <p:cNvSpPr txBox="1">
            <a:spLocks/>
          </p:cNvSpPr>
          <p:nvPr/>
        </p:nvSpPr>
        <p:spPr>
          <a:xfrm>
            <a:off x="168276" y="0"/>
            <a:ext cx="15208248" cy="1564640"/>
          </a:xfrm>
          <a:prstGeom prst="rect">
            <a:avLst/>
          </a:prstGeom>
        </p:spPr>
        <p:txBody>
          <a:bodyPr vert="horz" lIns="146304" tIns="73152" rIns="146304" bIns="73152" rtlCol="0" anchor="ctr">
            <a:noAutofit/>
          </a:bodyPr>
          <a:lstStyle>
            <a:lvl1pPr algn="l" rtl="0" eaLnBrk="1" latinLnBrk="0" hangingPunct="1">
              <a:spcBef>
                <a:spcPct val="0"/>
              </a:spcBef>
              <a:buNone/>
              <a:defRPr kumimoji="0" sz="58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defRPr/>
            </a:pPr>
            <a:r>
              <a:rPr lang="en-US" sz="4800" dirty="0">
                <a:solidFill>
                  <a:schemeClr val="tx1"/>
                </a:solidFill>
              </a:rPr>
              <a:t>Can Evolutionary theory meet the challenge of the fossil record?</a:t>
            </a:r>
            <a:endParaRPr lang="en-US" sz="4800" dirty="0">
              <a:solidFill>
                <a:prstClr val="black"/>
              </a:solidFill>
            </a:endParaRPr>
          </a:p>
        </p:txBody>
      </p:sp>
    </p:spTree>
    <p:extLst>
      <p:ext uri="{BB962C8B-B14F-4D97-AF65-F5344CB8AC3E}">
        <p14:creationId xmlns:p14="http://schemas.microsoft.com/office/powerpoint/2010/main" val="295364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45589"/>
            <a:ext cx="15026640" cy="8493760"/>
          </a:xfrm>
        </p:spPr>
        <p:txBody>
          <a:bodyPr>
            <a:normAutofit/>
          </a:bodyPr>
          <a:lstStyle/>
          <a:p>
            <a:r>
              <a:rPr lang="en-US" sz="6100" dirty="0" smtClean="0">
                <a:solidFill>
                  <a:schemeClr val="bg2">
                    <a:lumMod val="10000"/>
                  </a:schemeClr>
                </a:solidFill>
              </a:rPr>
              <a:t>Origin </a:t>
            </a:r>
            <a:r>
              <a:rPr lang="en-US" sz="6100" dirty="0">
                <a:solidFill>
                  <a:schemeClr val="bg2">
                    <a:lumMod val="10000"/>
                  </a:schemeClr>
                </a:solidFill>
              </a:rPr>
              <a:t>of </a:t>
            </a:r>
            <a:r>
              <a:rPr lang="en-US" sz="6100" dirty="0" smtClean="0">
                <a:solidFill>
                  <a:schemeClr val="bg2">
                    <a:lumMod val="10000"/>
                  </a:schemeClr>
                </a:solidFill>
              </a:rPr>
              <a:t>Complexity - - - NO!</a:t>
            </a:r>
            <a:endParaRPr lang="en-US" sz="6100" dirty="0">
              <a:solidFill>
                <a:schemeClr val="bg2">
                  <a:lumMod val="10000"/>
                </a:schemeClr>
              </a:solidFill>
            </a:endParaRPr>
          </a:p>
          <a:p>
            <a:r>
              <a:rPr lang="en-US" sz="6100" dirty="0" smtClean="0"/>
              <a:t>Cambrian Explosion - - - NO!</a:t>
            </a:r>
            <a:endParaRPr lang="en-US" sz="6100" dirty="0"/>
          </a:p>
          <a:p>
            <a:r>
              <a:rPr lang="en-US" sz="6100" b="1" dirty="0">
                <a:solidFill>
                  <a:srgbClr val="FF0000"/>
                </a:solidFill>
              </a:rPr>
              <a:t>Fossil </a:t>
            </a:r>
            <a:r>
              <a:rPr lang="en-US" sz="6100" b="1" dirty="0" smtClean="0">
                <a:solidFill>
                  <a:srgbClr val="FF0000"/>
                </a:solidFill>
              </a:rPr>
              <a:t>Sequences - - - NO!</a:t>
            </a:r>
            <a:endParaRPr lang="en-US" sz="6100" b="1" dirty="0">
              <a:solidFill>
                <a:srgbClr val="FF0000"/>
              </a:solidFill>
            </a:endParaRPr>
          </a:p>
          <a:p>
            <a:endParaRPr lang="en-US" sz="4200" b="1" dirty="0"/>
          </a:p>
        </p:txBody>
      </p:sp>
      <p:sp>
        <p:nvSpPr>
          <p:cNvPr id="5" name="Title 1"/>
          <p:cNvSpPr txBox="1">
            <a:spLocks/>
          </p:cNvSpPr>
          <p:nvPr/>
        </p:nvSpPr>
        <p:spPr>
          <a:xfrm>
            <a:off x="168276" y="0"/>
            <a:ext cx="15208248" cy="1564640"/>
          </a:xfrm>
          <a:prstGeom prst="rect">
            <a:avLst/>
          </a:prstGeom>
        </p:spPr>
        <p:txBody>
          <a:bodyPr vert="horz" lIns="146304" tIns="73152" rIns="146304" bIns="73152" rtlCol="0" anchor="ctr">
            <a:noAutofit/>
          </a:bodyPr>
          <a:lstStyle>
            <a:lvl1pPr algn="l" rtl="0" eaLnBrk="1" latinLnBrk="0" hangingPunct="1">
              <a:spcBef>
                <a:spcPct val="0"/>
              </a:spcBef>
              <a:buNone/>
              <a:defRPr kumimoji="0" sz="58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defRPr/>
            </a:pPr>
            <a:r>
              <a:rPr lang="en-US" sz="4800" dirty="0">
                <a:solidFill>
                  <a:schemeClr val="tx1"/>
                </a:solidFill>
              </a:rPr>
              <a:t>Can Evolutionary theory meet the challenge of the fossil record?</a:t>
            </a:r>
            <a:endParaRPr lang="en-US" sz="4800" dirty="0">
              <a:solidFill>
                <a:prstClr val="black"/>
              </a:solidFill>
            </a:endParaRPr>
          </a:p>
        </p:txBody>
      </p:sp>
    </p:spTree>
    <p:extLst>
      <p:ext uri="{BB962C8B-B14F-4D97-AF65-F5344CB8AC3E}">
        <p14:creationId xmlns:p14="http://schemas.microsoft.com/office/powerpoint/2010/main" val="1556750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45589"/>
            <a:ext cx="15026640" cy="8493760"/>
          </a:xfrm>
        </p:spPr>
        <p:txBody>
          <a:bodyPr>
            <a:normAutofit/>
          </a:bodyPr>
          <a:lstStyle/>
          <a:p>
            <a:r>
              <a:rPr lang="en-US" sz="6100" b="1" dirty="0" smtClean="0">
                <a:solidFill>
                  <a:srgbClr val="FF0000"/>
                </a:solidFill>
              </a:rPr>
              <a:t>Origin </a:t>
            </a:r>
            <a:r>
              <a:rPr lang="en-US" sz="6100" b="1" dirty="0">
                <a:solidFill>
                  <a:srgbClr val="FF0000"/>
                </a:solidFill>
              </a:rPr>
              <a:t>of </a:t>
            </a:r>
            <a:r>
              <a:rPr lang="en-US" sz="6100" b="1" dirty="0" smtClean="0">
                <a:solidFill>
                  <a:srgbClr val="FF0000"/>
                </a:solidFill>
              </a:rPr>
              <a:t>Complexity - - - NO!</a:t>
            </a:r>
            <a:endParaRPr lang="en-US" sz="6100" b="1" dirty="0">
              <a:solidFill>
                <a:srgbClr val="FF0000"/>
              </a:solidFill>
            </a:endParaRPr>
          </a:p>
          <a:p>
            <a:r>
              <a:rPr lang="en-US" sz="6100" b="1" dirty="0" smtClean="0">
                <a:solidFill>
                  <a:srgbClr val="FF0000"/>
                </a:solidFill>
              </a:rPr>
              <a:t>Cambrian Explosion - - - NO!</a:t>
            </a:r>
            <a:endParaRPr lang="en-US" sz="6100" b="1" dirty="0">
              <a:solidFill>
                <a:srgbClr val="FF0000"/>
              </a:solidFill>
            </a:endParaRPr>
          </a:p>
          <a:p>
            <a:r>
              <a:rPr lang="en-US" sz="6100" b="1" dirty="0">
                <a:solidFill>
                  <a:srgbClr val="FF0000"/>
                </a:solidFill>
              </a:rPr>
              <a:t>Fossil </a:t>
            </a:r>
            <a:r>
              <a:rPr lang="en-US" sz="6100" b="1" dirty="0" smtClean="0">
                <a:solidFill>
                  <a:srgbClr val="FF0000"/>
                </a:solidFill>
              </a:rPr>
              <a:t>Sequences - - - NO!</a:t>
            </a:r>
            <a:endParaRPr lang="en-US" sz="6100" b="1" dirty="0">
              <a:solidFill>
                <a:srgbClr val="FF0000"/>
              </a:solidFill>
            </a:endParaRPr>
          </a:p>
          <a:p>
            <a:endParaRPr lang="en-US" sz="4200" b="1" dirty="0"/>
          </a:p>
        </p:txBody>
      </p:sp>
      <p:sp>
        <p:nvSpPr>
          <p:cNvPr id="5" name="Title 1"/>
          <p:cNvSpPr txBox="1">
            <a:spLocks/>
          </p:cNvSpPr>
          <p:nvPr/>
        </p:nvSpPr>
        <p:spPr>
          <a:xfrm>
            <a:off x="168276" y="0"/>
            <a:ext cx="15208248" cy="1564640"/>
          </a:xfrm>
          <a:prstGeom prst="rect">
            <a:avLst/>
          </a:prstGeom>
        </p:spPr>
        <p:txBody>
          <a:bodyPr vert="horz" lIns="146304" tIns="73152" rIns="146304" bIns="73152" rtlCol="0" anchor="ctr">
            <a:noAutofit/>
          </a:bodyPr>
          <a:lstStyle>
            <a:lvl1pPr algn="l" rtl="0" eaLnBrk="1" latinLnBrk="0" hangingPunct="1">
              <a:spcBef>
                <a:spcPct val="0"/>
              </a:spcBef>
              <a:buNone/>
              <a:defRPr kumimoji="0" sz="58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defRPr/>
            </a:pPr>
            <a:r>
              <a:rPr lang="en-US" sz="4800" dirty="0">
                <a:solidFill>
                  <a:schemeClr val="tx1"/>
                </a:solidFill>
              </a:rPr>
              <a:t>Can Evolutionary theory meet the challenge of the fossil record?</a:t>
            </a:r>
            <a:endParaRPr lang="en-US" sz="4800" dirty="0">
              <a:solidFill>
                <a:prstClr val="black"/>
              </a:solidFill>
            </a:endParaRPr>
          </a:p>
        </p:txBody>
      </p:sp>
    </p:spTree>
    <p:extLst>
      <p:ext uri="{BB962C8B-B14F-4D97-AF65-F5344CB8AC3E}">
        <p14:creationId xmlns:p14="http://schemas.microsoft.com/office/powerpoint/2010/main" val="1431766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0" y="0"/>
            <a:ext cx="15544800" cy="1564640"/>
          </a:xfrm>
          <a:prstGeom prst="rect">
            <a:avLst/>
          </a:prstGeom>
        </p:spPr>
        <p:txBody>
          <a:bodyPr vert="horz" lIns="146304" tIns="73152" rIns="146304" bIns="73152" rtlCol="0" anchor="ctr">
            <a:noAutofit/>
          </a:bodyPr>
          <a:lstStyle/>
          <a:p>
            <a:r>
              <a:rPr lang="en-US" sz="5400" b="1" dirty="0" smtClean="0"/>
              <a:t>Origin </a:t>
            </a:r>
            <a:r>
              <a:rPr lang="en-US" sz="5400" b="1" dirty="0"/>
              <a:t>of Complexity</a:t>
            </a:r>
          </a:p>
        </p:txBody>
      </p:sp>
      <p:sp>
        <p:nvSpPr>
          <p:cNvPr id="3" name="Content Placeholder 2"/>
          <p:cNvSpPr>
            <a:spLocks noGrp="1"/>
          </p:cNvSpPr>
          <p:nvPr>
            <p:ph idx="1"/>
          </p:nvPr>
        </p:nvSpPr>
        <p:spPr>
          <a:xfrm>
            <a:off x="304800" y="1545589"/>
            <a:ext cx="15026640" cy="8493760"/>
          </a:xfrm>
        </p:spPr>
        <p:txBody>
          <a:bodyPr>
            <a:normAutofit fontScale="92500" lnSpcReduction="10000"/>
          </a:bodyPr>
          <a:lstStyle/>
          <a:p>
            <a:r>
              <a:rPr lang="en-US" sz="6100" dirty="0"/>
              <a:t>All </a:t>
            </a:r>
            <a:r>
              <a:rPr lang="en-US" sz="6100" dirty="0" smtClean="0"/>
              <a:t>cellular complexity </a:t>
            </a:r>
            <a:r>
              <a:rPr lang="en-US" sz="6100" dirty="0"/>
              <a:t>of modern organisms </a:t>
            </a:r>
            <a:r>
              <a:rPr lang="en-US" sz="6100" dirty="0" smtClean="0"/>
              <a:t>is present </a:t>
            </a:r>
            <a:r>
              <a:rPr lang="en-US" sz="6100" dirty="0"/>
              <a:t>at beginning of record of fossils (Cambrian /Precambrian contact).</a:t>
            </a:r>
          </a:p>
          <a:p>
            <a:r>
              <a:rPr lang="en-US" sz="6100" dirty="0"/>
              <a:t>No proposed mechanism for origin of complexity can stand careful scrutiny.</a:t>
            </a:r>
          </a:p>
          <a:p>
            <a:r>
              <a:rPr lang="en-US" sz="6100" dirty="0"/>
              <a:t>No example of a preserved sequence of development of complex function or even a single functional protein is known</a:t>
            </a:r>
            <a:r>
              <a:rPr lang="en-US" sz="6100" dirty="0" smtClean="0"/>
              <a:t>. </a:t>
            </a:r>
          </a:p>
          <a:p>
            <a:r>
              <a:rPr lang="en-US" sz="6100" dirty="0" smtClean="0"/>
              <a:t>So right from the beginning, we have no vision for an explanation apart from Creation by God.</a:t>
            </a:r>
            <a:endParaRPr lang="en-US" sz="6100" dirty="0"/>
          </a:p>
          <a:p>
            <a:endParaRPr lang="en-US" sz="4200" b="1" dirty="0"/>
          </a:p>
        </p:txBody>
      </p:sp>
    </p:spTree>
    <p:extLst>
      <p:ext uri="{BB962C8B-B14F-4D97-AF65-F5344CB8AC3E}">
        <p14:creationId xmlns:p14="http://schemas.microsoft.com/office/powerpoint/2010/main" val="3903343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68276" y="0"/>
            <a:ext cx="15208248" cy="1564640"/>
          </a:xfrm>
          <a:prstGeom prst="rect">
            <a:avLst/>
          </a:prstGeom>
        </p:spPr>
        <p:txBody>
          <a:bodyPr vert="horz" lIns="146304" tIns="73152" rIns="146304" bIns="73152" rtlCol="0" anchor="ctr">
            <a:noAutofit/>
          </a:bodyPr>
          <a:lstStyle/>
          <a:p>
            <a:pPr algn="ctr">
              <a:spcBef>
                <a:spcPct val="0"/>
              </a:spcBef>
              <a:defRPr/>
            </a:pPr>
            <a:r>
              <a:rPr lang="en-US" sz="4800" dirty="0" smtClean="0">
                <a:solidFill>
                  <a:prstClr val="black"/>
                </a:solidFill>
              </a:rPr>
              <a:t>Questions Evolutionary theory must address</a:t>
            </a:r>
            <a:endParaRPr lang="en-US" sz="4800" dirty="0">
              <a:solidFill>
                <a:prstClr val="black"/>
              </a:solidFill>
            </a:endParaRPr>
          </a:p>
        </p:txBody>
      </p:sp>
      <p:sp>
        <p:nvSpPr>
          <p:cNvPr id="3" name="Content Placeholder 2"/>
          <p:cNvSpPr>
            <a:spLocks noGrp="1"/>
          </p:cNvSpPr>
          <p:nvPr>
            <p:ph idx="1"/>
          </p:nvPr>
        </p:nvSpPr>
        <p:spPr>
          <a:xfrm>
            <a:off x="304800" y="1545589"/>
            <a:ext cx="15026640" cy="8493760"/>
          </a:xfrm>
        </p:spPr>
        <p:txBody>
          <a:bodyPr>
            <a:normAutofit/>
          </a:bodyPr>
          <a:lstStyle/>
          <a:p>
            <a:r>
              <a:rPr lang="en-US" sz="6100" dirty="0" smtClean="0"/>
              <a:t>Origin </a:t>
            </a:r>
            <a:r>
              <a:rPr lang="en-US" sz="6100" dirty="0"/>
              <a:t>of Complexity</a:t>
            </a:r>
          </a:p>
          <a:p>
            <a:r>
              <a:rPr lang="en-US" sz="6100" dirty="0" smtClean="0">
                <a:solidFill>
                  <a:srgbClr val="FF0000"/>
                </a:solidFill>
              </a:rPr>
              <a:t>Cambrian </a:t>
            </a:r>
            <a:r>
              <a:rPr lang="en-US" sz="6100" dirty="0">
                <a:solidFill>
                  <a:srgbClr val="FF0000"/>
                </a:solidFill>
              </a:rPr>
              <a:t>Explosion</a:t>
            </a:r>
          </a:p>
          <a:p>
            <a:r>
              <a:rPr lang="en-US" sz="6100" dirty="0"/>
              <a:t>Fossil sequences</a:t>
            </a:r>
          </a:p>
          <a:p>
            <a:endParaRPr lang="en-US" sz="4200" b="1" dirty="0"/>
          </a:p>
        </p:txBody>
      </p:sp>
    </p:spTree>
    <p:extLst>
      <p:ext uri="{BB962C8B-B14F-4D97-AF65-F5344CB8AC3E}">
        <p14:creationId xmlns:p14="http://schemas.microsoft.com/office/powerpoint/2010/main" val="3009297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777240" y="0"/>
            <a:ext cx="13990320" cy="1564640"/>
          </a:xfrm>
          <a:prstGeom prst="rect">
            <a:avLst/>
          </a:prstGeom>
        </p:spPr>
        <p:txBody>
          <a:bodyPr vert="horz" lIns="146304" tIns="73152" rIns="146304" bIns="73152" rtlCol="0" anchor="ctr">
            <a:normAutofit/>
          </a:bodyPr>
          <a:lstStyle/>
          <a:p>
            <a:pPr algn="ctr">
              <a:spcBef>
                <a:spcPct val="0"/>
              </a:spcBef>
              <a:defRPr/>
            </a:pPr>
            <a:r>
              <a:rPr lang="en-US" sz="7000" dirty="0" smtClean="0">
                <a:solidFill>
                  <a:prstClr val="black"/>
                </a:solidFill>
              </a:rPr>
              <a:t>Cambrian Explosion</a:t>
            </a:r>
            <a:endParaRPr lang="en-US" sz="7000" dirty="0">
              <a:solidFill>
                <a:prstClr val="black"/>
              </a:solidFill>
            </a:endParaRPr>
          </a:p>
        </p:txBody>
      </p:sp>
      <p:sp>
        <p:nvSpPr>
          <p:cNvPr id="3" name="Content Placeholder 2"/>
          <p:cNvSpPr>
            <a:spLocks noGrp="1"/>
          </p:cNvSpPr>
          <p:nvPr>
            <p:ph idx="1"/>
          </p:nvPr>
        </p:nvSpPr>
        <p:spPr>
          <a:xfrm>
            <a:off x="304800" y="1545589"/>
            <a:ext cx="15026640" cy="8493760"/>
          </a:xfrm>
        </p:spPr>
        <p:txBody>
          <a:bodyPr>
            <a:normAutofit fontScale="62500" lnSpcReduction="20000"/>
          </a:bodyPr>
          <a:lstStyle/>
          <a:p>
            <a:r>
              <a:rPr lang="en-US" sz="6100" dirty="0" smtClean="0"/>
              <a:t>No explanation within evolutionism works.</a:t>
            </a:r>
          </a:p>
          <a:p>
            <a:r>
              <a:rPr lang="en-US" sz="6100" dirty="0" smtClean="0"/>
              <a:t>Sudden appearance is profound.</a:t>
            </a:r>
            <a:endParaRPr lang="en-US" sz="6100" b="1" i="1" dirty="0" smtClean="0"/>
          </a:p>
          <a:p>
            <a:pPr lvl="1"/>
            <a:r>
              <a:rPr lang="en-US" sz="6100" dirty="0" smtClean="0"/>
              <a:t>Precambrian virtually free of metazoan life forms (</a:t>
            </a:r>
            <a:r>
              <a:rPr lang="en-US" sz="6100" dirty="0" err="1" smtClean="0"/>
              <a:t>Ediacara</a:t>
            </a:r>
            <a:r>
              <a:rPr lang="en-US" sz="6100" dirty="0" smtClean="0"/>
              <a:t>).</a:t>
            </a:r>
          </a:p>
          <a:p>
            <a:pPr lvl="1"/>
            <a:r>
              <a:rPr lang="en-US" sz="6100" dirty="0" smtClean="0"/>
              <a:t>Every major phylum represented (few exceptions) in </a:t>
            </a:r>
            <a:r>
              <a:rPr lang="en-US" sz="6100" b="1" u="sng" dirty="0" smtClean="0"/>
              <a:t>Lower</a:t>
            </a:r>
            <a:r>
              <a:rPr lang="en-US" sz="6100" dirty="0" smtClean="0"/>
              <a:t> Cambrian.</a:t>
            </a:r>
          </a:p>
          <a:p>
            <a:pPr lvl="1"/>
            <a:r>
              <a:rPr lang="en-US" sz="6100" dirty="0" smtClean="0"/>
              <a:t>Taxa are already diverse at first appearance</a:t>
            </a:r>
          </a:p>
          <a:p>
            <a:pPr fontAlgn="base"/>
            <a:r>
              <a:rPr lang="en-US" sz="6100" dirty="0" smtClean="0"/>
              <a:t>Darwin says  the absence of Precambrian precursor fossils is a serious challenge to his theory:</a:t>
            </a:r>
          </a:p>
          <a:p>
            <a:r>
              <a:rPr lang="en-US" sz="6100" dirty="0" smtClean="0"/>
              <a:t>“There is another and allied difficulty, which is much more serious. I allude to the manner in which species belonging to several of the main divisions of the animal kingdom suddenly appear in the lowest known fossiliferous rocks. . . . The case at present must remain inexplicable; and may be truly urged as a valid argument against the views here entertained.”</a:t>
            </a:r>
          </a:p>
          <a:p>
            <a:r>
              <a:rPr lang="en-US" sz="6100" dirty="0" smtClean="0">
                <a:hlinkClick r:id="rId2" tooltip="Charles Darwin"/>
              </a:rPr>
              <a:t>Charles Darwin</a:t>
            </a:r>
            <a:r>
              <a:rPr lang="en-US" sz="6100" dirty="0" smtClean="0"/>
              <a:t>, </a:t>
            </a:r>
            <a:r>
              <a:rPr lang="en-US" sz="6100" i="1" dirty="0" smtClean="0"/>
              <a:t>The Origin of Species, 1902 edition, Part Two, pp. 91, 92.</a:t>
            </a:r>
            <a:endParaRPr lang="en-US" sz="6100" dirty="0" smtClean="0"/>
          </a:p>
          <a:p>
            <a:pPr lvl="2"/>
            <a:endParaRPr lang="en-US" sz="3000" dirty="0"/>
          </a:p>
        </p:txBody>
      </p:sp>
    </p:spTree>
    <p:extLst>
      <p:ext uri="{BB962C8B-B14F-4D97-AF65-F5344CB8AC3E}">
        <p14:creationId xmlns:p14="http://schemas.microsoft.com/office/powerpoint/2010/main" val="3938634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 y="1687995"/>
            <a:ext cx="14767560" cy="8122586"/>
          </a:xfrm>
        </p:spPr>
        <p:txBody>
          <a:bodyPr>
            <a:normAutofit fontScale="77500" lnSpcReduction="20000"/>
          </a:bodyPr>
          <a:lstStyle/>
          <a:p>
            <a:r>
              <a:rPr lang="en-US" dirty="0" smtClean="0"/>
              <a:t>At the </a:t>
            </a:r>
            <a:r>
              <a:rPr lang="en-US" dirty="0"/>
              <a:t>GSA meetings in New </a:t>
            </a:r>
            <a:r>
              <a:rPr lang="en-US" dirty="0" smtClean="0"/>
              <a:t>Orleans a few years ago, a couple of papers on the Cambrian explosion were the subjects of </a:t>
            </a:r>
            <a:r>
              <a:rPr lang="en-US" dirty="0"/>
              <a:t>a 'Hot topics discussion' during the noon hour. Four scientists gave brief presentations on the new ideas about the Cambrian explosion, followed by audience questions and comments. Many questions dealt with technicalities of their research method, but two questions stand out. A little background is necessary before dealing with these questions. The proposal that complex metazoan animals, ancestral to such things as </a:t>
            </a:r>
            <a:r>
              <a:rPr lang="en-US" dirty="0" err="1"/>
              <a:t>molluscs</a:t>
            </a:r>
            <a:r>
              <a:rPr lang="en-US" dirty="0"/>
              <a:t>, trilobites, vertebrates, sea urchins, corals, and many others, existed for a half billion years before the Cambrian implies that they lived all that time without leaving a fossil record. This pretty much requires that before the Cambrian they existed as soft worm- or larvae-like forms, with the general genetic make-up of the Cambrian groups but without their skeletonized morphology</a:t>
            </a:r>
            <a:r>
              <a:rPr lang="en-US" dirty="0" smtClean="0"/>
              <a:t>.</a:t>
            </a:r>
            <a:endParaRPr lang="en-US" dirty="0"/>
          </a:p>
        </p:txBody>
      </p:sp>
      <p:sp>
        <p:nvSpPr>
          <p:cNvPr id="5" name="Title 1"/>
          <p:cNvSpPr txBox="1">
            <a:spLocks noGrp="1"/>
          </p:cNvSpPr>
          <p:nvPr>
            <p:ph type="title"/>
          </p:nvPr>
        </p:nvSpPr>
        <p:spPr>
          <a:xfrm>
            <a:off x="777240" y="0"/>
            <a:ext cx="13990320" cy="1564640"/>
          </a:xfrm>
          <a:prstGeom prst="rect">
            <a:avLst/>
          </a:prstGeom>
        </p:spPr>
        <p:txBody>
          <a:bodyPr vert="horz" lIns="146304" tIns="73152" rIns="146304" bIns="73152" rtlCol="0" anchor="ctr">
            <a:normAutofit/>
          </a:bodyPr>
          <a:lstStyle/>
          <a:p>
            <a:pPr algn="ctr">
              <a:spcBef>
                <a:spcPct val="0"/>
              </a:spcBef>
              <a:defRPr/>
            </a:pPr>
            <a:r>
              <a:rPr lang="en-US" sz="7000" dirty="0">
                <a:solidFill>
                  <a:prstClr val="black"/>
                </a:solidFill>
              </a:rPr>
              <a:t>Cambrian Explosion</a:t>
            </a:r>
          </a:p>
        </p:txBody>
      </p:sp>
    </p:spTree>
    <p:extLst>
      <p:ext uri="{BB962C8B-B14F-4D97-AF65-F5344CB8AC3E}">
        <p14:creationId xmlns:p14="http://schemas.microsoft.com/office/powerpoint/2010/main" val="3377839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 y="1687995"/>
            <a:ext cx="14767560" cy="8180194"/>
          </a:xfrm>
        </p:spPr>
        <p:txBody>
          <a:bodyPr>
            <a:normAutofit fontScale="77500" lnSpcReduction="20000"/>
          </a:bodyPr>
          <a:lstStyle/>
          <a:p>
            <a:r>
              <a:rPr lang="en-US" dirty="0"/>
              <a:t>Now the questions. The first of the two questions was </a:t>
            </a:r>
            <a:r>
              <a:rPr lang="en-US" dirty="0" smtClean="0"/>
              <a:t>– “Why, if these animals were here for half a billion years, </a:t>
            </a:r>
            <a:r>
              <a:rPr lang="en-US" dirty="0"/>
              <a:t>are trace fossils (fossil tracks, trails, and burrows) so rare before the base of the </a:t>
            </a:r>
            <a:r>
              <a:rPr lang="en-US" dirty="0" smtClean="0"/>
              <a:t>Cambrian?” </a:t>
            </a:r>
            <a:r>
              <a:rPr lang="en-US" dirty="0"/>
              <a:t>An internationally recognized expert on trace fossils stood up, presumably to answer the question. However, he talked about other things and the very important question never was answered. At the end of the discussion another scientist stood up and commented on the implication that all the skeletonized phyla developed skeletons at about the same time in the Cambrian. He asked </a:t>
            </a:r>
            <a:r>
              <a:rPr lang="en-US" dirty="0" smtClean="0"/>
              <a:t>– “Why </a:t>
            </a:r>
            <a:r>
              <a:rPr lang="en-US" dirty="0"/>
              <a:t>are all these types of animals living for so long and then all making skeletons all at once</a:t>
            </a:r>
            <a:r>
              <a:rPr lang="en-US" dirty="0" smtClean="0"/>
              <a:t>?” </a:t>
            </a:r>
            <a:r>
              <a:rPr lang="en-US" dirty="0"/>
              <a:t>He then asked, with some vigor </a:t>
            </a:r>
            <a:r>
              <a:rPr lang="en-US" dirty="0" smtClean="0"/>
              <a:t>– “Why </a:t>
            </a:r>
            <a:r>
              <a:rPr lang="en-US" dirty="0"/>
              <a:t>are you avoiding the real </a:t>
            </a:r>
            <a:r>
              <a:rPr lang="en-US" dirty="0" smtClean="0"/>
              <a:t>question?” After </a:t>
            </a:r>
            <a:r>
              <a:rPr lang="en-US" dirty="0"/>
              <a:t>a pause, one member of the original presenters answered </a:t>
            </a:r>
            <a:r>
              <a:rPr lang="en-US" dirty="0" smtClean="0"/>
              <a:t>“…because </a:t>
            </a:r>
            <a:r>
              <a:rPr lang="en-US" dirty="0"/>
              <a:t>it’s really hard (a hard question</a:t>
            </a:r>
            <a:r>
              <a:rPr lang="en-US" dirty="0" smtClean="0"/>
              <a:t>).” </a:t>
            </a:r>
            <a:r>
              <a:rPr lang="en-US" dirty="0"/>
              <a:t>He went on to say that they hoped answers would come from further study of developmental biology.</a:t>
            </a:r>
          </a:p>
          <a:p>
            <a:endParaRPr lang="en-US" dirty="0"/>
          </a:p>
          <a:p>
            <a:endParaRPr lang="en-US" dirty="0"/>
          </a:p>
        </p:txBody>
      </p:sp>
      <p:sp>
        <p:nvSpPr>
          <p:cNvPr id="9" name="Title 1"/>
          <p:cNvSpPr txBox="1">
            <a:spLocks noGrp="1"/>
          </p:cNvSpPr>
          <p:nvPr>
            <p:ph type="title"/>
          </p:nvPr>
        </p:nvSpPr>
        <p:spPr>
          <a:xfrm>
            <a:off x="777240" y="0"/>
            <a:ext cx="13990320" cy="1564640"/>
          </a:xfrm>
          <a:prstGeom prst="rect">
            <a:avLst/>
          </a:prstGeom>
        </p:spPr>
        <p:txBody>
          <a:bodyPr vert="horz" lIns="146304" tIns="73152" rIns="146304" bIns="73152" rtlCol="0" anchor="ctr">
            <a:normAutofit/>
          </a:bodyPr>
          <a:lstStyle/>
          <a:p>
            <a:pPr algn="ctr">
              <a:spcBef>
                <a:spcPct val="0"/>
              </a:spcBef>
              <a:defRPr/>
            </a:pPr>
            <a:r>
              <a:rPr lang="en-US" sz="7000" dirty="0">
                <a:solidFill>
                  <a:prstClr val="black"/>
                </a:solidFill>
              </a:rPr>
              <a:t>Cambrian Explosion</a:t>
            </a:r>
          </a:p>
        </p:txBody>
      </p:sp>
    </p:spTree>
    <p:extLst>
      <p:ext uri="{BB962C8B-B14F-4D97-AF65-F5344CB8AC3E}">
        <p14:creationId xmlns:p14="http://schemas.microsoft.com/office/powerpoint/2010/main" val="3971380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68276" y="0"/>
            <a:ext cx="15208248" cy="1564640"/>
          </a:xfrm>
          <a:prstGeom prst="rect">
            <a:avLst/>
          </a:prstGeom>
        </p:spPr>
        <p:txBody>
          <a:bodyPr vert="horz" lIns="146304" tIns="73152" rIns="146304" bIns="73152" rtlCol="0" anchor="ctr">
            <a:noAutofit/>
          </a:bodyPr>
          <a:lstStyle/>
          <a:p>
            <a:pPr algn="ctr">
              <a:spcBef>
                <a:spcPct val="0"/>
              </a:spcBef>
              <a:defRPr/>
            </a:pPr>
            <a:r>
              <a:rPr lang="en-US" sz="4800" dirty="0" smtClean="0">
                <a:solidFill>
                  <a:prstClr val="black"/>
                </a:solidFill>
              </a:rPr>
              <a:t>Questions Evolutionary theory must address</a:t>
            </a:r>
            <a:endParaRPr lang="en-US" sz="4800" dirty="0">
              <a:solidFill>
                <a:prstClr val="black"/>
              </a:solidFill>
            </a:endParaRPr>
          </a:p>
        </p:txBody>
      </p:sp>
      <p:sp>
        <p:nvSpPr>
          <p:cNvPr id="3" name="Content Placeholder 2"/>
          <p:cNvSpPr>
            <a:spLocks noGrp="1"/>
          </p:cNvSpPr>
          <p:nvPr>
            <p:ph idx="1"/>
          </p:nvPr>
        </p:nvSpPr>
        <p:spPr>
          <a:xfrm>
            <a:off x="304800" y="1545589"/>
            <a:ext cx="15026640" cy="8493760"/>
          </a:xfrm>
        </p:spPr>
        <p:txBody>
          <a:bodyPr>
            <a:normAutofit/>
          </a:bodyPr>
          <a:lstStyle/>
          <a:p>
            <a:r>
              <a:rPr lang="en-US" sz="6100" dirty="0" smtClean="0"/>
              <a:t>Origin of Complexity</a:t>
            </a:r>
          </a:p>
          <a:p>
            <a:r>
              <a:rPr lang="en-US" sz="6100" dirty="0" smtClean="0"/>
              <a:t>Cambrian </a:t>
            </a:r>
            <a:r>
              <a:rPr lang="en-US" sz="6100" dirty="0"/>
              <a:t>Explosion</a:t>
            </a:r>
          </a:p>
          <a:p>
            <a:pPr lvl="1"/>
            <a:r>
              <a:rPr lang="en-US" sz="5500" dirty="0" smtClean="0">
                <a:solidFill>
                  <a:srgbClr val="FF0000"/>
                </a:solidFill>
              </a:rPr>
              <a:t>Sudden appearance of mature ecosystems</a:t>
            </a:r>
            <a:endParaRPr lang="en-US" sz="5500" dirty="0">
              <a:solidFill>
                <a:srgbClr val="FF0000"/>
              </a:solidFill>
            </a:endParaRPr>
          </a:p>
          <a:p>
            <a:r>
              <a:rPr lang="en-US" sz="6100" dirty="0" smtClean="0"/>
              <a:t>Fossil sequences</a:t>
            </a:r>
          </a:p>
          <a:p>
            <a:endParaRPr lang="en-US" sz="4200" b="1" dirty="0"/>
          </a:p>
        </p:txBody>
      </p:sp>
    </p:spTree>
    <p:extLst>
      <p:ext uri="{BB962C8B-B14F-4D97-AF65-F5344CB8AC3E}">
        <p14:creationId xmlns:p14="http://schemas.microsoft.com/office/powerpoint/2010/main" val="10562940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8513</TotalTime>
  <Words>1798</Words>
  <Application>Microsoft Office PowerPoint</Application>
  <PresentationFormat>Custom</PresentationFormat>
  <Paragraphs>141</Paragraphs>
  <Slides>33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 Rounded MT Bold</vt:lpstr>
      <vt:lpstr>Franklin Gothic Book</vt:lpstr>
      <vt:lpstr>Franklin Gothic Medium</vt:lpstr>
      <vt:lpstr>Wingdings 2</vt:lpstr>
      <vt:lpstr>Trek</vt:lpstr>
      <vt:lpstr>1_Trek</vt:lpstr>
      <vt:lpstr>Can Evolutionary theory meet the challenge of the fossil record?</vt:lpstr>
      <vt:lpstr>What we know:</vt:lpstr>
      <vt:lpstr>Questions Evolutionary theory must address</vt:lpstr>
      <vt:lpstr>Origin of Complexity</vt:lpstr>
      <vt:lpstr>Questions Evolutionary theory must address</vt:lpstr>
      <vt:lpstr>Cambrian Explosion</vt:lpstr>
      <vt:lpstr>Cambrian Explosion</vt:lpstr>
      <vt:lpstr>Cambrian Explosion</vt:lpstr>
      <vt:lpstr>Questions Evolutionary theory must address</vt:lpstr>
      <vt:lpstr>Example: Lower Cambrian of Nevada</vt:lpstr>
      <vt:lpstr>PowerPoint Presentation</vt:lpstr>
      <vt:lpstr>PowerPoint Presentation</vt:lpstr>
      <vt:lpstr>PowerPoint Presentation</vt:lpstr>
      <vt:lpstr>PowerPoint Presentation</vt:lpstr>
      <vt:lpstr>PowerPoint Presentation</vt:lpstr>
      <vt:lpstr>PowerPoint Presentation</vt:lpstr>
      <vt:lpstr>Fossil Sequences</vt:lpstr>
      <vt:lpstr>Colin Patterson on fossil sequences</vt:lpstr>
      <vt:lpstr>Colin Patterson on fossil sequences</vt:lpstr>
      <vt:lpstr>Fossil Sequences</vt:lpstr>
      <vt:lpstr>Raup on Fossil Sequences</vt:lpstr>
      <vt:lpstr>Gould on Transitional forms</vt:lpstr>
      <vt:lpstr>Donald Prothero on stasis</vt:lpstr>
      <vt:lpstr>PowerPoint Presentation</vt:lpstr>
      <vt:lpstr>PowerPoint Presentation</vt:lpstr>
      <vt:lpstr>Conclusions:</vt:lpstr>
      <vt:lpstr>Can Evolutionary theory meet the challenge of the fossil record?</vt:lpstr>
      <vt:lpstr>Can Evolutionary theory meet the challenge of the fossil record?</vt:lpstr>
      <vt:lpstr>Can Evolutionary theory meet the challenge of the fossil record?</vt:lpstr>
      <vt:lpstr>Can Evolutionary theory meet the challenge of the fossil record?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Lynn Bantley</dc:creator>
  <cp:lastModifiedBy>Art Chadwick</cp:lastModifiedBy>
  <cp:revision>114</cp:revision>
  <dcterms:created xsi:type="dcterms:W3CDTF">2013-11-28T00:33:51Z</dcterms:created>
  <dcterms:modified xsi:type="dcterms:W3CDTF">2018-05-08T04:32:55Z</dcterms:modified>
</cp:coreProperties>
</file>