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25" r:id="rId2"/>
    <p:sldId id="283" r:id="rId3"/>
    <p:sldId id="281" r:id="rId4"/>
    <p:sldId id="287" r:id="rId5"/>
    <p:sldId id="312" r:id="rId6"/>
    <p:sldId id="292" r:id="rId7"/>
    <p:sldId id="290" r:id="rId8"/>
    <p:sldId id="313" r:id="rId9"/>
    <p:sldId id="293" r:id="rId10"/>
    <p:sldId id="294" r:id="rId11"/>
    <p:sldId id="323" r:id="rId12"/>
    <p:sldId id="256" r:id="rId13"/>
    <p:sldId id="260" r:id="rId14"/>
    <p:sldId id="259" r:id="rId15"/>
    <p:sldId id="257" r:id="rId16"/>
    <p:sldId id="278" r:id="rId17"/>
    <p:sldId id="324" r:id="rId18"/>
    <p:sldId id="317" r:id="rId19"/>
    <p:sldId id="326" r:id="rId20"/>
    <p:sldId id="327" r:id="rId21"/>
    <p:sldId id="318" r:id="rId22"/>
    <p:sldId id="319" r:id="rId23"/>
    <p:sldId id="320" r:id="rId24"/>
    <p:sldId id="321" r:id="rId25"/>
    <p:sldId id="315" r:id="rId26"/>
    <p:sldId id="316" r:id="rId27"/>
    <p:sldId id="322" r:id="rId28"/>
    <p:sldId id="28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21"/>
    <p:restoredTop sz="93681"/>
  </p:normalViewPr>
  <p:slideViewPr>
    <p:cSldViewPr snapToGrid="0" snapToObjects="1">
      <p:cViewPr>
        <p:scale>
          <a:sx n="85" d="100"/>
          <a:sy n="85" d="100"/>
        </p:scale>
        <p:origin x="2136" y="8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CB164-01F4-5F4B-877E-5B0BE776595D}" type="datetimeFigureOut">
              <a:rPr lang="en-US" smtClean="0"/>
              <a:t>12/12/18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BC3936-E161-364C-B4DB-5A37463DB83E}" type="slidenum">
              <a:rPr lang="en-US" smtClean="0"/>
              <a:t>‹#›</a:t>
            </a:fld>
            <a:endParaRPr lang="en-US" dirty="0"/>
          </a:p>
        </p:txBody>
      </p:sp>
    </p:spTree>
    <p:extLst>
      <p:ext uri="{BB962C8B-B14F-4D97-AF65-F5344CB8AC3E}">
        <p14:creationId xmlns:p14="http://schemas.microsoft.com/office/powerpoint/2010/main" val="39980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Open it yet!</a:t>
            </a:r>
          </a:p>
        </p:txBody>
      </p:sp>
      <p:sp>
        <p:nvSpPr>
          <p:cNvPr id="4" name="Slide Number Placeholder 3"/>
          <p:cNvSpPr>
            <a:spLocks noGrp="1"/>
          </p:cNvSpPr>
          <p:nvPr>
            <p:ph type="sldNum" sz="quarter" idx="10"/>
          </p:nvPr>
        </p:nvSpPr>
        <p:spPr/>
        <p:txBody>
          <a:bodyPr/>
          <a:lstStyle/>
          <a:p>
            <a:fld id="{B2BC3936-E161-364C-B4DB-5A37463DB83E}" type="slidenum">
              <a:rPr lang="en-US" smtClean="0"/>
              <a:t>2</a:t>
            </a:fld>
            <a:endParaRPr lang="en-US" dirty="0"/>
          </a:p>
        </p:txBody>
      </p:sp>
    </p:spTree>
    <p:extLst>
      <p:ext uri="{BB962C8B-B14F-4D97-AF65-F5344CB8AC3E}">
        <p14:creationId xmlns:p14="http://schemas.microsoft.com/office/powerpoint/2010/main" val="272321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“Algebra text for AR example”</a:t>
            </a:r>
          </a:p>
          <a:p>
            <a:r>
              <a:rPr lang="en-US" dirty="0"/>
              <a:t> 		Photo on my smartphone</a:t>
            </a:r>
          </a:p>
          <a:p>
            <a:endParaRPr lang="en-US" dirty="0"/>
          </a:p>
        </p:txBody>
      </p:sp>
      <p:sp>
        <p:nvSpPr>
          <p:cNvPr id="4" name="Slide Number Placeholder 3"/>
          <p:cNvSpPr>
            <a:spLocks noGrp="1"/>
          </p:cNvSpPr>
          <p:nvPr>
            <p:ph type="sldNum" sz="quarter" idx="10"/>
          </p:nvPr>
        </p:nvSpPr>
        <p:spPr/>
        <p:txBody>
          <a:bodyPr/>
          <a:lstStyle/>
          <a:p>
            <a:fld id="{B2BC3936-E161-364C-B4DB-5A37463DB83E}" type="slidenum">
              <a:rPr lang="en-US" smtClean="0"/>
              <a:t>9</a:t>
            </a:fld>
            <a:endParaRPr lang="en-US" dirty="0"/>
          </a:p>
        </p:txBody>
      </p:sp>
    </p:spTree>
    <p:extLst>
      <p:ext uri="{BB962C8B-B14F-4D97-AF65-F5344CB8AC3E}">
        <p14:creationId xmlns:p14="http://schemas.microsoft.com/office/powerpoint/2010/main" val="354183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BC3936-E161-364C-B4DB-5A37463DB83E}" type="slidenum">
              <a:rPr lang="en-US" smtClean="0"/>
              <a:t>16</a:t>
            </a:fld>
            <a:endParaRPr lang="en-US" dirty="0"/>
          </a:p>
        </p:txBody>
      </p:sp>
    </p:spTree>
    <p:extLst>
      <p:ext uri="{BB962C8B-B14F-4D97-AF65-F5344CB8AC3E}">
        <p14:creationId xmlns:p14="http://schemas.microsoft.com/office/powerpoint/2010/main" val="211822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demonstrate this during breaks, </a:t>
            </a:r>
            <a:r>
              <a:rPr lang="en-US" i="1" dirty="0"/>
              <a:t>etc.</a:t>
            </a:r>
            <a:endParaRPr lang="en-US" dirty="0"/>
          </a:p>
        </p:txBody>
      </p:sp>
      <p:sp>
        <p:nvSpPr>
          <p:cNvPr id="4" name="Slide Number Placeholder 3"/>
          <p:cNvSpPr>
            <a:spLocks noGrp="1"/>
          </p:cNvSpPr>
          <p:nvPr>
            <p:ph type="sldNum" sz="quarter" idx="5"/>
          </p:nvPr>
        </p:nvSpPr>
        <p:spPr/>
        <p:txBody>
          <a:bodyPr/>
          <a:lstStyle/>
          <a:p>
            <a:fld id="{B2BC3936-E161-364C-B4DB-5A37463DB83E}" type="slidenum">
              <a:rPr lang="en-US" smtClean="0"/>
              <a:t>17</a:t>
            </a:fld>
            <a:endParaRPr lang="en-US" dirty="0"/>
          </a:p>
        </p:txBody>
      </p:sp>
    </p:spTree>
    <p:extLst>
      <p:ext uri="{BB962C8B-B14F-4D97-AF65-F5344CB8AC3E}">
        <p14:creationId xmlns:p14="http://schemas.microsoft.com/office/powerpoint/2010/main" val="312119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Elementary school</a:t>
            </a:r>
          </a:p>
        </p:txBody>
      </p:sp>
      <p:sp>
        <p:nvSpPr>
          <p:cNvPr id="4" name="Date Placeholder 3"/>
          <p:cNvSpPr>
            <a:spLocks noGrp="1"/>
          </p:cNvSpPr>
          <p:nvPr>
            <p:ph type="dt" idx="1"/>
          </p:nvPr>
        </p:nvSpPr>
        <p:spPr/>
        <p:txBody>
          <a:bodyPr/>
          <a:lstStyle/>
          <a:p>
            <a:pPr>
              <a:defRPr/>
            </a:pPr>
            <a:fld id="{7D80019A-0F62-1E42-AB33-F0F2C77BF612}" type="datetime1">
              <a:rPr lang="en-US" smtClean="0"/>
              <a:pPr>
                <a:defRPr/>
              </a:pPr>
              <a:t>12/14/18</a:t>
            </a:fld>
            <a:endParaRPr lang="en-US" dirty="0"/>
          </a:p>
        </p:txBody>
      </p:sp>
      <p:sp>
        <p:nvSpPr>
          <p:cNvPr id="5" name="Slide Number Placeholder 4"/>
          <p:cNvSpPr>
            <a:spLocks noGrp="1"/>
          </p:cNvSpPr>
          <p:nvPr>
            <p:ph type="sldNum" sz="quarter" idx="5"/>
          </p:nvPr>
        </p:nvSpPr>
        <p:spPr/>
        <p:txBody>
          <a:bodyPr/>
          <a:lstStyle/>
          <a:p>
            <a:pPr>
              <a:defRPr/>
            </a:pPr>
            <a:fld id="{B1C8B4E5-79C2-AF4D-A9F5-513E4080F2CF}" type="slidenum">
              <a:rPr lang="en-US" smtClean="0"/>
              <a:pPr>
                <a:defRPr/>
              </a:pPr>
              <a:t>19</a:t>
            </a:fld>
            <a:endParaRPr lang="en-US" dirty="0"/>
          </a:p>
        </p:txBody>
      </p:sp>
    </p:spTree>
    <p:extLst>
      <p:ext uri="{BB962C8B-B14F-4D97-AF65-F5344CB8AC3E}">
        <p14:creationId xmlns:p14="http://schemas.microsoft.com/office/powerpoint/2010/main" val="345711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School</a:t>
            </a:r>
          </a:p>
        </p:txBody>
      </p:sp>
      <p:sp>
        <p:nvSpPr>
          <p:cNvPr id="4" name="Date Placeholder 3"/>
          <p:cNvSpPr>
            <a:spLocks noGrp="1"/>
          </p:cNvSpPr>
          <p:nvPr>
            <p:ph type="dt" idx="1"/>
          </p:nvPr>
        </p:nvSpPr>
        <p:spPr/>
        <p:txBody>
          <a:bodyPr/>
          <a:lstStyle/>
          <a:p>
            <a:pPr>
              <a:defRPr/>
            </a:pPr>
            <a:fld id="{7D80019A-0F62-1E42-AB33-F0F2C77BF612}" type="datetime1">
              <a:rPr lang="en-US" smtClean="0"/>
              <a:pPr>
                <a:defRPr/>
              </a:pPr>
              <a:t>12/14/18</a:t>
            </a:fld>
            <a:endParaRPr lang="en-US" dirty="0"/>
          </a:p>
        </p:txBody>
      </p:sp>
      <p:sp>
        <p:nvSpPr>
          <p:cNvPr id="5" name="Slide Number Placeholder 4"/>
          <p:cNvSpPr>
            <a:spLocks noGrp="1"/>
          </p:cNvSpPr>
          <p:nvPr>
            <p:ph type="sldNum" sz="quarter" idx="5"/>
          </p:nvPr>
        </p:nvSpPr>
        <p:spPr/>
        <p:txBody>
          <a:bodyPr/>
          <a:lstStyle/>
          <a:p>
            <a:pPr>
              <a:defRPr/>
            </a:pPr>
            <a:fld id="{B1C8B4E5-79C2-AF4D-A9F5-513E4080F2CF}" type="slidenum">
              <a:rPr lang="en-US" smtClean="0"/>
              <a:pPr>
                <a:defRPr/>
              </a:pPr>
              <a:t>20</a:t>
            </a:fld>
            <a:endParaRPr lang="en-US" dirty="0"/>
          </a:p>
        </p:txBody>
      </p:sp>
    </p:spTree>
    <p:extLst>
      <p:ext uri="{BB962C8B-B14F-4D97-AF65-F5344CB8AC3E}">
        <p14:creationId xmlns:p14="http://schemas.microsoft.com/office/powerpoint/2010/main" val="221798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246152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3138897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11161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3341382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2162785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211273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193178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155709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217409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294498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D396F-1D3C-594D-B80B-65E8D628B9F8}" type="datetimeFigureOut">
              <a:rPr lang="en-US" smtClean="0"/>
              <a:t>12/12/18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AE386C-69CC-C24B-A119-D1C9FF3A6542}" type="slidenum">
              <a:rPr lang="en-US" smtClean="0"/>
              <a:t>‹#›</a:t>
            </a:fld>
            <a:endParaRPr lang="en-US" dirty="0"/>
          </a:p>
        </p:txBody>
      </p:sp>
    </p:spTree>
    <p:extLst>
      <p:ext uri="{BB962C8B-B14F-4D97-AF65-F5344CB8AC3E}">
        <p14:creationId xmlns:p14="http://schemas.microsoft.com/office/powerpoint/2010/main" val="1902849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D396F-1D3C-594D-B80B-65E8D628B9F8}" type="datetimeFigureOut">
              <a:rPr lang="en-US" smtClean="0"/>
              <a:t>12/12/18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E386C-69CC-C24B-A119-D1C9FF3A6542}" type="slidenum">
              <a:rPr lang="en-US" smtClean="0"/>
              <a:t>‹#›</a:t>
            </a:fld>
            <a:endParaRPr lang="en-US" dirty="0"/>
          </a:p>
        </p:txBody>
      </p:sp>
    </p:spTree>
    <p:extLst>
      <p:ext uri="{BB962C8B-B14F-4D97-AF65-F5344CB8AC3E}">
        <p14:creationId xmlns:p14="http://schemas.microsoft.com/office/powerpoint/2010/main" val="3491169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khanacademy.org/math/pre-algebra/pre-algebra-arith-prop/pre-algebra-order-of-operations/v/more-complicated-order-of-operations-exampl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bydesignlabs.org/hom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exseed@llu.edu" TargetMode="External"/><Relationship Id="rId2" Type="http://schemas.openxmlformats.org/officeDocument/2006/relationships/hyperlink" Target="mailto:dhavens@llu.edu" TargetMode="External"/><Relationship Id="rId1" Type="http://schemas.openxmlformats.org/officeDocument/2006/relationships/slideLayout" Target="../slideLayouts/slideLayout4.xml"/><Relationship Id="rId5" Type="http://schemas.openxmlformats.org/officeDocument/2006/relationships/hyperlink" Target="http://www.llu.edu/exseed" TargetMode="Externa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AAE1F2-CE95-5343-82E1-A054C9AAE4D1}"/>
              </a:ext>
            </a:extLst>
          </p:cNvPr>
          <p:cNvPicPr>
            <a:picLocks noChangeAspect="1"/>
          </p:cNvPicPr>
          <p:nvPr/>
        </p:nvPicPr>
        <p:blipFill>
          <a:blip r:embed="rId2"/>
          <a:stretch>
            <a:fillRect/>
          </a:stretch>
        </p:blipFill>
        <p:spPr>
          <a:xfrm>
            <a:off x="21692" y="11280"/>
            <a:ext cx="9100616" cy="6835440"/>
          </a:xfrm>
          <a:prstGeom prst="rect">
            <a:avLst/>
          </a:prstGeom>
        </p:spPr>
      </p:pic>
    </p:spTree>
    <p:extLst>
      <p:ext uri="{BB962C8B-B14F-4D97-AF65-F5344CB8AC3E}">
        <p14:creationId xmlns:p14="http://schemas.microsoft.com/office/powerpoint/2010/main" val="883101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6AFAB2-FBDF-F449-9D73-48AD46EEFFCB}"/>
              </a:ext>
            </a:extLst>
          </p:cNvPr>
          <p:cNvPicPr>
            <a:picLocks noGrp="1" noChangeAspect="1"/>
          </p:cNvPicPr>
          <p:nvPr>
            <p:ph idx="4294967295"/>
          </p:nvPr>
        </p:nvPicPr>
        <p:blipFill>
          <a:blip r:embed="rId2"/>
          <a:stretch>
            <a:fillRect/>
          </a:stretch>
        </p:blipFill>
        <p:spPr>
          <a:xfrm>
            <a:off x="-1" y="62069"/>
            <a:ext cx="9136197" cy="6634565"/>
          </a:xfrm>
        </p:spPr>
      </p:pic>
    </p:spTree>
    <p:extLst>
      <p:ext uri="{BB962C8B-B14F-4D97-AF65-F5344CB8AC3E}">
        <p14:creationId xmlns:p14="http://schemas.microsoft.com/office/powerpoint/2010/main" val="1653221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2382-3216-3948-AA17-DF214F8FA95D}"/>
              </a:ext>
            </a:extLst>
          </p:cNvPr>
          <p:cNvSpPr>
            <a:spLocks noGrp="1"/>
          </p:cNvSpPr>
          <p:nvPr>
            <p:ph type="title" idx="4294967295"/>
          </p:nvPr>
        </p:nvSpPr>
        <p:spPr>
          <a:xfrm>
            <a:off x="-1" y="274637"/>
            <a:ext cx="8844197" cy="6366005"/>
          </a:xfrm>
        </p:spPr>
        <p:txBody>
          <a:bodyPr>
            <a:normAutofit/>
          </a:bodyPr>
          <a:lstStyle/>
          <a:p>
            <a:br>
              <a:rPr lang="en-US" dirty="0">
                <a:hlinkClick r:id="rId2"/>
              </a:rPr>
            </a:br>
            <a:r>
              <a:rPr lang="en-US" dirty="0">
                <a:hlinkClick r:id="rId2"/>
              </a:rPr>
              <a:t>https://www.khanacademy.org/math/pre-algebra/pre-algebra-arith-prop/pre-algebra-order-of-operations/v/more-complicated-order-of-operations-example</a:t>
            </a:r>
            <a:br>
              <a:rPr lang="en-US" dirty="0"/>
            </a:br>
            <a:endParaRPr lang="en-US" dirty="0"/>
          </a:p>
        </p:txBody>
      </p:sp>
    </p:spTree>
    <p:extLst>
      <p:ext uri="{BB962C8B-B14F-4D97-AF65-F5344CB8AC3E}">
        <p14:creationId xmlns:p14="http://schemas.microsoft.com/office/powerpoint/2010/main" val="3110654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808" y="750847"/>
            <a:ext cx="8229600" cy="2175164"/>
          </a:xfrm>
        </p:spPr>
        <p:txBody>
          <a:bodyPr>
            <a:normAutofit fontScale="90000"/>
          </a:bodyPr>
          <a:lstStyle/>
          <a:p>
            <a:r>
              <a:rPr lang="en-US" sz="3600" b="1" dirty="0"/>
              <a:t>Please Download this app now</a:t>
            </a:r>
            <a:br>
              <a:rPr lang="en-US" sz="3600" b="1" dirty="0"/>
            </a:br>
            <a:r>
              <a:rPr lang="en-US" sz="3600" b="1" dirty="0"/>
              <a:t>Télécharger l’ application maintenant</a:t>
            </a:r>
            <a:br>
              <a:rPr lang="en-US" b="1" dirty="0"/>
            </a:br>
            <a:r>
              <a:rPr lang="en-US" b="1" u="sng" dirty="0"/>
              <a:t>HP Reveal</a:t>
            </a:r>
            <a:br>
              <a:rPr lang="en-US" sz="3600" b="1" dirty="0"/>
            </a:br>
            <a:r>
              <a:rPr lang="en-US" sz="3600" b="1" dirty="0"/>
              <a:t>Tablet or Smartphone</a:t>
            </a:r>
            <a:br>
              <a:rPr lang="en-US" sz="3600" b="1" dirty="0"/>
            </a:br>
            <a:r>
              <a:rPr lang="en-US" sz="3600" b="1" dirty="0"/>
              <a:t>Android or Apple</a:t>
            </a:r>
            <a:br>
              <a:rPr lang="en-US" sz="3600" b="1" dirty="0"/>
            </a:br>
            <a:endParaRPr lang="en-US" sz="3600" b="1" dirty="0"/>
          </a:p>
        </p:txBody>
      </p:sp>
      <p:sp>
        <p:nvSpPr>
          <p:cNvPr id="3" name="Subtitle 2"/>
          <p:cNvSpPr>
            <a:spLocks noGrp="1"/>
          </p:cNvSpPr>
          <p:nvPr>
            <p:ph type="body" idx="1"/>
          </p:nvPr>
        </p:nvSpPr>
        <p:spPr>
          <a:xfrm>
            <a:off x="803631" y="2982957"/>
            <a:ext cx="2376525" cy="639762"/>
          </a:xfrm>
        </p:spPr>
        <p:txBody>
          <a:bodyPr>
            <a:normAutofit fontScale="40000" lnSpcReduction="20000"/>
          </a:bodyPr>
          <a:lstStyle/>
          <a:p>
            <a:pPr algn="ctr"/>
            <a:r>
              <a:rPr lang="en-US" sz="9600" spc="300" dirty="0">
                <a:ln w="11430" cmpd="sng">
                  <a:solidFill>
                    <a:schemeClr val="accent1">
                      <a:tint val="10000"/>
                    </a:schemeClr>
                  </a:solidFill>
                  <a:prstDash val="solid"/>
                  <a:miter lim="800000"/>
                </a:ln>
                <a:solidFill>
                  <a:schemeClr val="tx1"/>
                </a:solidFill>
                <a:effectLst>
                  <a:glow rad="45500">
                    <a:schemeClr val="accent1">
                      <a:satMod val="220000"/>
                      <a:alpha val="35000"/>
                    </a:schemeClr>
                  </a:glow>
                </a:effectLst>
              </a:rPr>
              <a:t>Android</a:t>
            </a:r>
          </a:p>
        </p:txBody>
      </p:sp>
      <p:sp>
        <p:nvSpPr>
          <p:cNvPr id="5" name="Text Placeholder 4"/>
          <p:cNvSpPr>
            <a:spLocks noGrp="1"/>
          </p:cNvSpPr>
          <p:nvPr>
            <p:ph type="body" sz="quarter" idx="3"/>
          </p:nvPr>
        </p:nvSpPr>
        <p:spPr>
          <a:xfrm>
            <a:off x="4618633" y="2982957"/>
            <a:ext cx="4041775" cy="639762"/>
          </a:xfrm>
        </p:spPr>
        <p:txBody>
          <a:bodyPr>
            <a:noAutofit/>
          </a:bodyPr>
          <a:lstStyle/>
          <a:p>
            <a:pPr algn="ctr"/>
            <a:r>
              <a:rPr lang="en-US" sz="3600" dirty="0"/>
              <a:t>	Apple</a:t>
            </a:r>
          </a:p>
        </p:txBody>
      </p:sp>
      <p:pic>
        <p:nvPicPr>
          <p:cNvPr id="10" name="Content Placeholder 9">
            <a:extLst>
              <a:ext uri="{FF2B5EF4-FFF2-40B4-BE49-F238E27FC236}">
                <a16:creationId xmlns:a16="http://schemas.microsoft.com/office/drawing/2014/main" id="{05A67D0C-3B0F-9142-AA32-402A9ED8AA1C}"/>
              </a:ext>
            </a:extLst>
          </p:cNvPr>
          <p:cNvPicPr>
            <a:picLocks noGrp="1" noChangeAspect="1"/>
          </p:cNvPicPr>
          <p:nvPr>
            <p:ph sz="half" idx="2"/>
          </p:nvPr>
        </p:nvPicPr>
        <p:blipFill>
          <a:blip r:embed="rId2"/>
          <a:stretch>
            <a:fillRect/>
          </a:stretch>
        </p:blipFill>
        <p:spPr>
          <a:xfrm>
            <a:off x="803631" y="3736612"/>
            <a:ext cx="2109712" cy="3012723"/>
          </a:xfrm>
        </p:spPr>
      </p:pic>
      <p:pic>
        <p:nvPicPr>
          <p:cNvPr id="14" name="Content Placeholder 13">
            <a:extLst>
              <a:ext uri="{FF2B5EF4-FFF2-40B4-BE49-F238E27FC236}">
                <a16:creationId xmlns:a16="http://schemas.microsoft.com/office/drawing/2014/main" id="{DA4D0B10-C60F-9847-A361-A5AF321F920E}"/>
              </a:ext>
            </a:extLst>
          </p:cNvPr>
          <p:cNvPicPr>
            <a:picLocks noGrp="1" noChangeAspect="1"/>
          </p:cNvPicPr>
          <p:nvPr>
            <p:ph sz="quarter" idx="4"/>
          </p:nvPr>
        </p:nvPicPr>
        <p:blipFill>
          <a:blip r:embed="rId3"/>
          <a:stretch>
            <a:fillRect/>
          </a:stretch>
        </p:blipFill>
        <p:spPr>
          <a:xfrm>
            <a:off x="4618634" y="3764112"/>
            <a:ext cx="4041775" cy="2355777"/>
          </a:xfrm>
        </p:spPr>
      </p:pic>
    </p:spTree>
    <p:extLst>
      <p:ext uri="{BB962C8B-B14F-4D97-AF65-F5344CB8AC3E}">
        <p14:creationId xmlns:p14="http://schemas.microsoft.com/office/powerpoint/2010/main" val="3029673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a:t>Vocabulary	</a:t>
            </a:r>
          </a:p>
        </p:txBody>
      </p:sp>
      <p:sp>
        <p:nvSpPr>
          <p:cNvPr id="3" name="Content Placeholder 2"/>
          <p:cNvSpPr>
            <a:spLocks noGrp="1"/>
          </p:cNvSpPr>
          <p:nvPr>
            <p:ph idx="1"/>
          </p:nvPr>
        </p:nvSpPr>
        <p:spPr>
          <a:xfrm>
            <a:off x="457200" y="1600200"/>
            <a:ext cx="8229600" cy="5008944"/>
          </a:xfrm>
        </p:spPr>
        <p:txBody>
          <a:bodyPr>
            <a:noAutofit/>
          </a:bodyPr>
          <a:lstStyle/>
          <a:p>
            <a:pPr algn="ctr"/>
            <a:r>
              <a:rPr lang="en-US" sz="9600" dirty="0"/>
              <a:t>Aura</a:t>
            </a:r>
          </a:p>
          <a:p>
            <a:pPr algn="ctr"/>
            <a:r>
              <a:rPr lang="en-US" sz="9600" dirty="0"/>
              <a:t>Trigger</a:t>
            </a:r>
          </a:p>
          <a:p>
            <a:pPr algn="ctr"/>
            <a:r>
              <a:rPr lang="en-US" sz="9600" dirty="0"/>
              <a:t>Overlay</a:t>
            </a:r>
          </a:p>
        </p:txBody>
      </p:sp>
    </p:spTree>
    <p:extLst>
      <p:ext uri="{BB962C8B-B14F-4D97-AF65-F5344CB8AC3E}">
        <p14:creationId xmlns:p14="http://schemas.microsoft.com/office/powerpoint/2010/main" val="265239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4486"/>
          </a:xfrm>
        </p:spPr>
        <p:txBody>
          <a:bodyPr>
            <a:noAutofit/>
          </a:bodyPr>
          <a:lstStyle/>
          <a:p>
            <a:r>
              <a:rPr lang="en-US" sz="7200" dirty="0"/>
              <a:t>Aura</a:t>
            </a:r>
          </a:p>
        </p:txBody>
      </p:sp>
      <p:sp>
        <p:nvSpPr>
          <p:cNvPr id="3" name="Content Placeholder 2"/>
          <p:cNvSpPr>
            <a:spLocks noGrp="1"/>
          </p:cNvSpPr>
          <p:nvPr>
            <p:ph idx="1"/>
          </p:nvPr>
        </p:nvSpPr>
        <p:spPr>
          <a:xfrm>
            <a:off x="549798" y="949124"/>
            <a:ext cx="8229600" cy="5257800"/>
          </a:xfrm>
        </p:spPr>
        <p:txBody>
          <a:bodyPr>
            <a:noAutofit/>
          </a:bodyPr>
          <a:lstStyle/>
          <a:p>
            <a:r>
              <a:rPr lang="en-US" sz="5400" dirty="0"/>
              <a:t>The Finished Product</a:t>
            </a:r>
          </a:p>
          <a:p>
            <a:r>
              <a:rPr lang="en-US" sz="5400" dirty="0"/>
              <a:t>A Video, PPT, Text that displays on a tablet, smartphone, AR Glasses when the app is open and the camera is held over a photo or an object</a:t>
            </a:r>
          </a:p>
        </p:txBody>
      </p:sp>
    </p:spTree>
    <p:extLst>
      <p:ext uri="{BB962C8B-B14F-4D97-AF65-F5344CB8AC3E}">
        <p14:creationId xmlns:p14="http://schemas.microsoft.com/office/powerpoint/2010/main" val="3995532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210"/>
          </a:xfrm>
        </p:spPr>
        <p:txBody>
          <a:bodyPr>
            <a:noAutofit/>
          </a:bodyPr>
          <a:lstStyle/>
          <a:p>
            <a:r>
              <a:rPr lang="en-US" sz="4800" dirty="0"/>
              <a:t>Two Parts</a:t>
            </a:r>
          </a:p>
        </p:txBody>
      </p:sp>
      <p:sp>
        <p:nvSpPr>
          <p:cNvPr id="3" name="Content Placeholder 2"/>
          <p:cNvSpPr>
            <a:spLocks noGrp="1"/>
          </p:cNvSpPr>
          <p:nvPr>
            <p:ph idx="1"/>
          </p:nvPr>
        </p:nvSpPr>
        <p:spPr>
          <a:xfrm>
            <a:off x="457200" y="1099595"/>
            <a:ext cx="8229600" cy="5636871"/>
          </a:xfrm>
        </p:spPr>
        <p:txBody>
          <a:bodyPr>
            <a:normAutofit fontScale="47500" lnSpcReduction="20000"/>
          </a:bodyPr>
          <a:lstStyle/>
          <a:p>
            <a:r>
              <a:rPr lang="en-US" sz="7300" dirty="0"/>
              <a:t>Overlay</a:t>
            </a:r>
          </a:p>
          <a:p>
            <a:pPr lvl="1"/>
            <a:r>
              <a:rPr lang="en-US" sz="6700" dirty="0"/>
              <a:t>You make a video that will display when your camera is aimed at the trigger image</a:t>
            </a:r>
          </a:p>
          <a:p>
            <a:pPr lvl="1"/>
            <a:r>
              <a:rPr lang="en-US" sz="6700" dirty="0"/>
              <a:t>Include video clips, PowerPoint, still shots, narration, music, anything you want</a:t>
            </a:r>
          </a:p>
          <a:p>
            <a:endParaRPr lang="en-US" sz="7300" dirty="0"/>
          </a:p>
          <a:p>
            <a:r>
              <a:rPr lang="en-US" sz="7300" dirty="0"/>
              <a:t>Trigger Image</a:t>
            </a:r>
          </a:p>
          <a:p>
            <a:pPr lvl="1"/>
            <a:r>
              <a:rPr lang="en-US" sz="6700" dirty="0"/>
              <a:t>Any thing you want to photograph</a:t>
            </a:r>
          </a:p>
          <a:p>
            <a:pPr lvl="1"/>
            <a:r>
              <a:rPr lang="en-US" sz="6700" dirty="0"/>
              <a:t>This will be where you aim your phone or tablet camera to start your Aura</a:t>
            </a:r>
          </a:p>
          <a:p>
            <a:pPr lvl="1"/>
            <a:r>
              <a:rPr lang="en-US" sz="6700" dirty="0"/>
              <a:t>Flat object is best</a:t>
            </a:r>
          </a:p>
          <a:p>
            <a:pPr marL="971550" lvl="1" indent="-514350">
              <a:buFont typeface="+mj-lt"/>
              <a:buAutoNum type="arabicPeriod"/>
            </a:pPr>
            <a:endParaRPr lang="en-US" dirty="0"/>
          </a:p>
        </p:txBody>
      </p:sp>
    </p:spTree>
    <p:extLst>
      <p:ext uri="{BB962C8B-B14F-4D97-AF65-F5344CB8AC3E}">
        <p14:creationId xmlns:p14="http://schemas.microsoft.com/office/powerpoint/2010/main" val="215737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2" y="158890"/>
            <a:ext cx="8935655" cy="1646759"/>
          </a:xfrm>
        </p:spPr>
        <p:txBody>
          <a:bodyPr>
            <a:noAutofit/>
          </a:bodyPr>
          <a:lstStyle/>
          <a:p>
            <a:r>
              <a:rPr lang="en-US" sz="6000" dirty="0"/>
              <a:t>Let your students be creative</a:t>
            </a:r>
          </a:p>
        </p:txBody>
      </p:sp>
      <p:sp>
        <p:nvSpPr>
          <p:cNvPr id="3" name="Content Placeholder 2"/>
          <p:cNvSpPr>
            <a:spLocks noGrp="1"/>
          </p:cNvSpPr>
          <p:nvPr>
            <p:ph idx="1"/>
          </p:nvPr>
        </p:nvSpPr>
        <p:spPr>
          <a:xfrm>
            <a:off x="434049" y="2088969"/>
            <a:ext cx="8229600" cy="4525963"/>
          </a:xfrm>
        </p:spPr>
        <p:txBody>
          <a:bodyPr>
            <a:noAutofit/>
          </a:bodyPr>
          <a:lstStyle/>
          <a:p>
            <a:r>
              <a:rPr lang="en-US" sz="6600" dirty="0"/>
              <a:t>Any Subject</a:t>
            </a:r>
          </a:p>
          <a:p>
            <a:r>
              <a:rPr lang="en-US" sz="6600" dirty="0"/>
              <a:t>Any Reason</a:t>
            </a:r>
          </a:p>
          <a:p>
            <a:r>
              <a:rPr lang="en-US" sz="6600" dirty="0"/>
              <a:t>Any Trigger</a:t>
            </a:r>
          </a:p>
          <a:p>
            <a:r>
              <a:rPr lang="en-US" sz="6600" dirty="0"/>
              <a:t>Any Video</a:t>
            </a:r>
          </a:p>
        </p:txBody>
      </p:sp>
    </p:spTree>
    <p:extLst>
      <p:ext uri="{BB962C8B-B14F-4D97-AF65-F5344CB8AC3E}">
        <p14:creationId xmlns:p14="http://schemas.microsoft.com/office/powerpoint/2010/main" val="1520557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583A-B845-8A4F-A588-C73EC117C159}"/>
              </a:ext>
            </a:extLst>
          </p:cNvPr>
          <p:cNvSpPr>
            <a:spLocks noGrp="1"/>
          </p:cNvSpPr>
          <p:nvPr>
            <p:ph type="title"/>
          </p:nvPr>
        </p:nvSpPr>
        <p:spPr>
          <a:xfrm>
            <a:off x="429645" y="0"/>
            <a:ext cx="8229600" cy="764499"/>
          </a:xfrm>
        </p:spPr>
        <p:txBody>
          <a:bodyPr>
            <a:normAutofit/>
          </a:bodyPr>
          <a:lstStyle/>
          <a:p>
            <a:r>
              <a:rPr lang="en-US" dirty="0"/>
              <a:t>Virtual Reality   </a:t>
            </a:r>
            <a:r>
              <a:rPr lang="fr-FR" dirty="0"/>
              <a:t>Réalité Virtuelle</a:t>
            </a:r>
            <a:r>
              <a:rPr lang="en-US" dirty="0"/>
              <a:t>  </a:t>
            </a:r>
          </a:p>
        </p:txBody>
      </p:sp>
      <p:pic>
        <p:nvPicPr>
          <p:cNvPr id="5" name="Content Placeholder 4">
            <a:extLst>
              <a:ext uri="{FF2B5EF4-FFF2-40B4-BE49-F238E27FC236}">
                <a16:creationId xmlns:a16="http://schemas.microsoft.com/office/drawing/2014/main" id="{96D39E4D-A00F-534B-A0D2-9AA8D787625F}"/>
              </a:ext>
            </a:extLst>
          </p:cNvPr>
          <p:cNvPicPr>
            <a:picLocks noGrp="1" noChangeAspect="1"/>
          </p:cNvPicPr>
          <p:nvPr>
            <p:ph idx="1"/>
          </p:nvPr>
        </p:nvPicPr>
        <p:blipFill>
          <a:blip r:embed="rId3"/>
          <a:stretch>
            <a:fillRect/>
          </a:stretch>
        </p:blipFill>
        <p:spPr>
          <a:xfrm>
            <a:off x="457200" y="981861"/>
            <a:ext cx="2900855" cy="2175642"/>
          </a:xfrm>
        </p:spPr>
      </p:pic>
      <p:pic>
        <p:nvPicPr>
          <p:cNvPr id="8" name="Picture 7">
            <a:extLst>
              <a:ext uri="{FF2B5EF4-FFF2-40B4-BE49-F238E27FC236}">
                <a16:creationId xmlns:a16="http://schemas.microsoft.com/office/drawing/2014/main" id="{B0516991-7660-F24B-A79A-969CD260D267}"/>
              </a:ext>
            </a:extLst>
          </p:cNvPr>
          <p:cNvPicPr>
            <a:picLocks noChangeAspect="1"/>
          </p:cNvPicPr>
          <p:nvPr/>
        </p:nvPicPr>
        <p:blipFill>
          <a:blip r:embed="rId4"/>
          <a:stretch>
            <a:fillRect/>
          </a:stretch>
        </p:blipFill>
        <p:spPr>
          <a:xfrm>
            <a:off x="3480143" y="2394682"/>
            <a:ext cx="2563314" cy="1922485"/>
          </a:xfrm>
          <a:prstGeom prst="rect">
            <a:avLst/>
          </a:prstGeom>
        </p:spPr>
      </p:pic>
      <p:pic>
        <p:nvPicPr>
          <p:cNvPr id="11" name="Picture 10">
            <a:extLst>
              <a:ext uri="{FF2B5EF4-FFF2-40B4-BE49-F238E27FC236}">
                <a16:creationId xmlns:a16="http://schemas.microsoft.com/office/drawing/2014/main" id="{3B21D0CA-5B95-4549-881F-BFADEFC8C568}"/>
              </a:ext>
            </a:extLst>
          </p:cNvPr>
          <p:cNvPicPr>
            <a:picLocks noChangeAspect="1"/>
          </p:cNvPicPr>
          <p:nvPr/>
        </p:nvPicPr>
        <p:blipFill>
          <a:blip r:embed="rId5"/>
          <a:stretch>
            <a:fillRect/>
          </a:stretch>
        </p:blipFill>
        <p:spPr>
          <a:xfrm>
            <a:off x="5851013" y="4388260"/>
            <a:ext cx="3292987" cy="2469740"/>
          </a:xfrm>
          <a:prstGeom prst="rect">
            <a:avLst/>
          </a:prstGeom>
        </p:spPr>
      </p:pic>
      <p:sp>
        <p:nvSpPr>
          <p:cNvPr id="14" name="TextBox 13">
            <a:extLst>
              <a:ext uri="{FF2B5EF4-FFF2-40B4-BE49-F238E27FC236}">
                <a16:creationId xmlns:a16="http://schemas.microsoft.com/office/drawing/2014/main" id="{808DDDC4-2350-CB45-A14B-212D6DE77B1A}"/>
              </a:ext>
            </a:extLst>
          </p:cNvPr>
          <p:cNvSpPr txBox="1"/>
          <p:nvPr/>
        </p:nvSpPr>
        <p:spPr>
          <a:xfrm>
            <a:off x="4961744" y="1394085"/>
            <a:ext cx="3588098" cy="646331"/>
          </a:xfrm>
          <a:prstGeom prst="rect">
            <a:avLst/>
          </a:prstGeom>
          <a:noFill/>
        </p:spPr>
        <p:txBody>
          <a:bodyPr wrap="none" rtlCol="0">
            <a:spAutoFit/>
          </a:bodyPr>
          <a:lstStyle/>
          <a:p>
            <a:r>
              <a:rPr lang="en-US" sz="3600" dirty="0"/>
              <a:t>Google Cardboard</a:t>
            </a:r>
          </a:p>
        </p:txBody>
      </p:sp>
      <p:sp>
        <p:nvSpPr>
          <p:cNvPr id="15" name="TextBox 14">
            <a:extLst>
              <a:ext uri="{FF2B5EF4-FFF2-40B4-BE49-F238E27FC236}">
                <a16:creationId xmlns:a16="http://schemas.microsoft.com/office/drawing/2014/main" id="{F1847448-F90F-6B41-94AD-EC5A98DC6A58}"/>
              </a:ext>
            </a:extLst>
          </p:cNvPr>
          <p:cNvSpPr txBox="1"/>
          <p:nvPr/>
        </p:nvSpPr>
        <p:spPr>
          <a:xfrm>
            <a:off x="133826" y="4870132"/>
            <a:ext cx="5196807" cy="1384995"/>
          </a:xfrm>
          <a:prstGeom prst="rect">
            <a:avLst/>
          </a:prstGeom>
          <a:noFill/>
        </p:spPr>
        <p:txBody>
          <a:bodyPr wrap="none" rtlCol="0">
            <a:spAutoFit/>
          </a:bodyPr>
          <a:lstStyle/>
          <a:p>
            <a:r>
              <a:rPr lang="en-US" sz="2800" dirty="0"/>
              <a:t>Early Headsets cost US$ 12,000.00</a:t>
            </a:r>
          </a:p>
          <a:p>
            <a:endParaRPr lang="en-US" sz="2800" dirty="0"/>
          </a:p>
          <a:p>
            <a:r>
              <a:rPr lang="en-US" sz="2800" dirty="0"/>
              <a:t>These cost US$ 1.00</a:t>
            </a:r>
          </a:p>
        </p:txBody>
      </p:sp>
    </p:spTree>
    <p:extLst>
      <p:ext uri="{BB962C8B-B14F-4D97-AF65-F5344CB8AC3E}">
        <p14:creationId xmlns:p14="http://schemas.microsoft.com/office/powerpoint/2010/main" val="1796813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3873-4FA7-774F-87AA-F5B2FBBC1351}"/>
              </a:ext>
            </a:extLst>
          </p:cNvPr>
          <p:cNvSpPr>
            <a:spLocks noGrp="1"/>
          </p:cNvSpPr>
          <p:nvPr>
            <p:ph type="title"/>
          </p:nvPr>
        </p:nvSpPr>
        <p:spPr>
          <a:xfrm>
            <a:off x="457200" y="274638"/>
            <a:ext cx="8229600" cy="726848"/>
          </a:xfrm>
        </p:spPr>
        <p:txBody>
          <a:bodyPr>
            <a:normAutofit fontScale="90000"/>
          </a:bodyPr>
          <a:lstStyle/>
          <a:p>
            <a:r>
              <a:rPr lang="en-US" dirty="0"/>
              <a:t>QR Code for a Rwanda Newspaper</a:t>
            </a:r>
          </a:p>
        </p:txBody>
      </p:sp>
      <p:pic>
        <p:nvPicPr>
          <p:cNvPr id="5" name="Content Placeholder 4">
            <a:extLst>
              <a:ext uri="{FF2B5EF4-FFF2-40B4-BE49-F238E27FC236}">
                <a16:creationId xmlns:a16="http://schemas.microsoft.com/office/drawing/2014/main" id="{68787ACC-CA22-3648-BF57-A426FF712FD9}"/>
              </a:ext>
            </a:extLst>
          </p:cNvPr>
          <p:cNvPicPr>
            <a:picLocks noGrp="1" noChangeAspect="1"/>
          </p:cNvPicPr>
          <p:nvPr>
            <p:ph idx="1"/>
          </p:nvPr>
        </p:nvPicPr>
        <p:blipFill>
          <a:blip r:embed="rId2"/>
          <a:stretch>
            <a:fillRect/>
          </a:stretch>
        </p:blipFill>
        <p:spPr>
          <a:xfrm>
            <a:off x="597099" y="1001486"/>
            <a:ext cx="7959071" cy="5730065"/>
          </a:xfrm>
        </p:spPr>
      </p:pic>
    </p:spTree>
    <p:extLst>
      <p:ext uri="{BB962C8B-B14F-4D97-AF65-F5344CB8AC3E}">
        <p14:creationId xmlns:p14="http://schemas.microsoft.com/office/powerpoint/2010/main" val="3560128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43E6-50E2-334A-9733-A86B373586B0}"/>
              </a:ext>
            </a:extLst>
          </p:cNvPr>
          <p:cNvSpPr>
            <a:spLocks noGrp="1"/>
          </p:cNvSpPr>
          <p:nvPr>
            <p:ph type="title"/>
          </p:nvPr>
        </p:nvSpPr>
        <p:spPr>
          <a:xfrm>
            <a:off x="306049" y="528403"/>
            <a:ext cx="8534399" cy="685800"/>
          </a:xfrm>
        </p:spPr>
        <p:txBody>
          <a:bodyPr/>
          <a:lstStyle/>
          <a:p>
            <a:r>
              <a:rPr lang="en-US" sz="3400" dirty="0"/>
              <a:t>Kindergarten (K/TK/PK) is the first stage</a:t>
            </a:r>
          </a:p>
        </p:txBody>
      </p:sp>
      <p:sp>
        <p:nvSpPr>
          <p:cNvPr id="3" name="Content Placeholder 2">
            <a:extLst>
              <a:ext uri="{FF2B5EF4-FFF2-40B4-BE49-F238E27FC236}">
                <a16:creationId xmlns:a16="http://schemas.microsoft.com/office/drawing/2014/main" id="{84EFF7CC-38D2-AE44-A770-06EF7EA82869}"/>
              </a:ext>
            </a:extLst>
          </p:cNvPr>
          <p:cNvSpPr>
            <a:spLocks noGrp="1"/>
          </p:cNvSpPr>
          <p:nvPr>
            <p:ph idx="1"/>
          </p:nvPr>
        </p:nvSpPr>
        <p:spPr>
          <a:xfrm>
            <a:off x="457200" y="1828800"/>
            <a:ext cx="4724400" cy="4953000"/>
          </a:xfrm>
        </p:spPr>
        <p:txBody>
          <a:bodyPr/>
          <a:lstStyle/>
          <a:p>
            <a:r>
              <a:rPr lang="en-US" sz="2800" dirty="0"/>
              <a:t>Kindergarten students learn to code</a:t>
            </a:r>
          </a:p>
          <a:p>
            <a:r>
              <a:rPr lang="en-US" sz="2800" dirty="0"/>
              <a:t>Scratch Jr. or other block coding</a:t>
            </a:r>
          </a:p>
          <a:p>
            <a:pPr lvl="1"/>
            <a:r>
              <a:rPr lang="en-US" sz="2800" dirty="0"/>
              <a:t>Computer, tablet, smartphone</a:t>
            </a:r>
          </a:p>
          <a:p>
            <a:r>
              <a:rPr lang="en-US" sz="2800" dirty="0"/>
              <a:t>Coding without a screen</a:t>
            </a:r>
          </a:p>
          <a:p>
            <a:pPr lvl="1"/>
            <a:r>
              <a:rPr lang="en-US" sz="2800" dirty="0"/>
              <a:t>No computer, tablet or other screen required</a:t>
            </a:r>
          </a:p>
          <a:p>
            <a:pPr lvl="1"/>
            <a:r>
              <a:rPr lang="en-US" sz="2800" dirty="0"/>
              <a:t>Wood blocks, beads, </a:t>
            </a:r>
            <a:r>
              <a:rPr lang="en-US" sz="2800" i="1" dirty="0"/>
              <a:t>etc.</a:t>
            </a:r>
          </a:p>
          <a:p>
            <a:pPr lvl="1"/>
            <a:endParaRPr lang="en-US" sz="2800" dirty="0"/>
          </a:p>
          <a:p>
            <a:pPr lvl="1"/>
            <a:endParaRPr lang="en-US" sz="2800" dirty="0"/>
          </a:p>
          <a:p>
            <a:pPr marL="0" indent="0">
              <a:buNone/>
            </a:pPr>
            <a:endParaRPr lang="en-US" dirty="0"/>
          </a:p>
        </p:txBody>
      </p:sp>
      <p:pic>
        <p:nvPicPr>
          <p:cNvPr id="17" name="Picture 16">
            <a:extLst>
              <a:ext uri="{FF2B5EF4-FFF2-40B4-BE49-F238E27FC236}">
                <a16:creationId xmlns:a16="http://schemas.microsoft.com/office/drawing/2014/main" id="{9ABA484B-476A-5143-9ED8-1DC2A623C938}"/>
              </a:ext>
            </a:extLst>
          </p:cNvPr>
          <p:cNvPicPr>
            <a:picLocks noChangeAspect="1"/>
          </p:cNvPicPr>
          <p:nvPr/>
        </p:nvPicPr>
        <p:blipFill>
          <a:blip r:embed="rId3"/>
          <a:stretch>
            <a:fillRect/>
          </a:stretch>
        </p:blipFill>
        <p:spPr>
          <a:xfrm>
            <a:off x="5562600" y="2286000"/>
            <a:ext cx="2965954" cy="4343400"/>
          </a:xfrm>
          <a:prstGeom prst="rect">
            <a:avLst/>
          </a:prstGeom>
        </p:spPr>
      </p:pic>
    </p:spTree>
    <p:extLst>
      <p:ext uri="{BB962C8B-B14F-4D97-AF65-F5344CB8AC3E}">
        <p14:creationId xmlns:p14="http://schemas.microsoft.com/office/powerpoint/2010/main" val="335608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047" y="0"/>
            <a:ext cx="7772400" cy="1417761"/>
          </a:xfrm>
        </p:spPr>
        <p:txBody>
          <a:bodyPr>
            <a:noAutofit/>
          </a:bodyPr>
          <a:lstStyle/>
          <a:p>
            <a:r>
              <a:rPr lang="en-US" dirty="0"/>
              <a:t>Augmented Reality</a:t>
            </a:r>
            <a:br>
              <a:rPr lang="en-US" dirty="0"/>
            </a:br>
            <a:r>
              <a:rPr lang="en-US" dirty="0"/>
              <a:t>Réalité Augmentée</a:t>
            </a:r>
          </a:p>
        </p:txBody>
      </p:sp>
      <p:sp>
        <p:nvSpPr>
          <p:cNvPr id="3" name="Subtitle 2"/>
          <p:cNvSpPr>
            <a:spLocks noGrp="1"/>
          </p:cNvSpPr>
          <p:nvPr>
            <p:ph type="subTitle" idx="1"/>
          </p:nvPr>
        </p:nvSpPr>
        <p:spPr>
          <a:xfrm>
            <a:off x="35135" y="1417761"/>
            <a:ext cx="8993118" cy="1752200"/>
          </a:xfrm>
        </p:spPr>
        <p:txBody>
          <a:bodyPr>
            <a:noAutofit/>
          </a:bodyPr>
          <a:lstStyle/>
          <a:p>
            <a:r>
              <a:rPr lang="en-US" dirty="0">
                <a:solidFill>
                  <a:schemeClr val="tx1"/>
                </a:solidFill>
              </a:rPr>
              <a:t>Tablets or Smartphones</a:t>
            </a:r>
          </a:p>
          <a:p>
            <a:r>
              <a:rPr lang="en-US" b="1" dirty="0">
                <a:solidFill>
                  <a:schemeClr val="tx1"/>
                </a:solidFill>
              </a:rPr>
              <a:t>Please Download the app Now</a:t>
            </a:r>
          </a:p>
          <a:p>
            <a:r>
              <a:rPr lang="en-US" b="1" dirty="0">
                <a:solidFill>
                  <a:schemeClr val="tx1"/>
                </a:solidFill>
              </a:rPr>
              <a:t>Télécharger l’ application maintenant</a:t>
            </a:r>
          </a:p>
          <a:p>
            <a:r>
              <a:rPr lang="en-US" b="1" u="sng" dirty="0">
                <a:solidFill>
                  <a:schemeClr val="tx1"/>
                </a:solidFill>
              </a:rPr>
              <a:t>HP Reveal</a:t>
            </a:r>
          </a:p>
          <a:p>
            <a:endParaRPr lang="en-US" b="1" dirty="0">
              <a:solidFill>
                <a:schemeClr val="tx1"/>
              </a:solidFill>
            </a:endParaRPr>
          </a:p>
        </p:txBody>
      </p:sp>
      <p:pic>
        <p:nvPicPr>
          <p:cNvPr id="6" name="Picture 5">
            <a:extLst>
              <a:ext uri="{FF2B5EF4-FFF2-40B4-BE49-F238E27FC236}">
                <a16:creationId xmlns:a16="http://schemas.microsoft.com/office/drawing/2014/main" id="{5DCAEDBA-1453-B545-965F-C4E7EE2648ED}"/>
              </a:ext>
            </a:extLst>
          </p:cNvPr>
          <p:cNvPicPr>
            <a:picLocks noChangeAspect="1"/>
          </p:cNvPicPr>
          <p:nvPr/>
        </p:nvPicPr>
        <p:blipFill>
          <a:blip r:embed="rId3"/>
          <a:stretch>
            <a:fillRect/>
          </a:stretch>
        </p:blipFill>
        <p:spPr>
          <a:xfrm>
            <a:off x="35135" y="3887469"/>
            <a:ext cx="2877926" cy="2970531"/>
          </a:xfrm>
          <a:prstGeom prst="rect">
            <a:avLst/>
          </a:prstGeom>
        </p:spPr>
      </p:pic>
      <p:pic>
        <p:nvPicPr>
          <p:cNvPr id="9" name="Picture 8">
            <a:extLst>
              <a:ext uri="{FF2B5EF4-FFF2-40B4-BE49-F238E27FC236}">
                <a16:creationId xmlns:a16="http://schemas.microsoft.com/office/drawing/2014/main" id="{BE06DE52-6138-B540-A04C-503A576BB57B}"/>
              </a:ext>
            </a:extLst>
          </p:cNvPr>
          <p:cNvPicPr>
            <a:picLocks noChangeAspect="1"/>
          </p:cNvPicPr>
          <p:nvPr/>
        </p:nvPicPr>
        <p:blipFill>
          <a:blip r:embed="rId4"/>
          <a:stretch>
            <a:fillRect/>
          </a:stretch>
        </p:blipFill>
        <p:spPr>
          <a:xfrm>
            <a:off x="3791822" y="3887470"/>
            <a:ext cx="5352178" cy="3032900"/>
          </a:xfrm>
          <a:prstGeom prst="rect">
            <a:avLst/>
          </a:prstGeom>
        </p:spPr>
      </p:pic>
      <p:sp>
        <p:nvSpPr>
          <p:cNvPr id="10" name="TextBox 9">
            <a:extLst>
              <a:ext uri="{FF2B5EF4-FFF2-40B4-BE49-F238E27FC236}">
                <a16:creationId xmlns:a16="http://schemas.microsoft.com/office/drawing/2014/main" id="{6844DF8D-EA93-C84F-BB0B-138E490C88F9}"/>
              </a:ext>
            </a:extLst>
          </p:cNvPr>
          <p:cNvSpPr txBox="1"/>
          <p:nvPr/>
        </p:nvSpPr>
        <p:spPr>
          <a:xfrm>
            <a:off x="290922" y="3128945"/>
            <a:ext cx="1680845" cy="646331"/>
          </a:xfrm>
          <a:prstGeom prst="rect">
            <a:avLst/>
          </a:prstGeom>
          <a:noFill/>
        </p:spPr>
        <p:txBody>
          <a:bodyPr wrap="none" rtlCol="0">
            <a:spAutoFit/>
          </a:bodyPr>
          <a:lstStyle/>
          <a:p>
            <a:r>
              <a:rPr lang="en-US" sz="3600" dirty="0"/>
              <a:t>Android</a:t>
            </a:r>
          </a:p>
        </p:txBody>
      </p:sp>
      <p:sp>
        <p:nvSpPr>
          <p:cNvPr id="11" name="TextBox 10">
            <a:extLst>
              <a:ext uri="{FF2B5EF4-FFF2-40B4-BE49-F238E27FC236}">
                <a16:creationId xmlns:a16="http://schemas.microsoft.com/office/drawing/2014/main" id="{7C08F63E-8446-DA4B-8DD3-987E405D37ED}"/>
              </a:ext>
            </a:extLst>
          </p:cNvPr>
          <p:cNvSpPr txBox="1"/>
          <p:nvPr/>
        </p:nvSpPr>
        <p:spPr>
          <a:xfrm>
            <a:off x="5912252" y="3169961"/>
            <a:ext cx="1271502" cy="646331"/>
          </a:xfrm>
          <a:prstGeom prst="rect">
            <a:avLst/>
          </a:prstGeom>
          <a:noFill/>
        </p:spPr>
        <p:txBody>
          <a:bodyPr wrap="none" rtlCol="0">
            <a:spAutoFit/>
          </a:bodyPr>
          <a:lstStyle/>
          <a:p>
            <a:r>
              <a:rPr lang="en-US" sz="3600" dirty="0"/>
              <a:t>Apple</a:t>
            </a:r>
          </a:p>
        </p:txBody>
      </p:sp>
    </p:spTree>
    <p:extLst>
      <p:ext uri="{BB962C8B-B14F-4D97-AF65-F5344CB8AC3E}">
        <p14:creationId xmlns:p14="http://schemas.microsoft.com/office/powerpoint/2010/main" val="3666415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774" y="1600200"/>
            <a:ext cx="3820097" cy="685800"/>
          </a:xfrm>
        </p:spPr>
        <p:txBody>
          <a:bodyPr>
            <a:normAutofit fontScale="90000"/>
          </a:bodyPr>
          <a:lstStyle/>
          <a:p>
            <a:br>
              <a:rPr lang="en-US" sz="3400" dirty="0"/>
            </a:br>
            <a:br>
              <a:rPr lang="en-US" sz="3400" dirty="0"/>
            </a:br>
            <a:r>
              <a:rPr lang="en-US" sz="3400" dirty="0"/>
              <a:t>Elementary School</a:t>
            </a:r>
          </a:p>
        </p:txBody>
      </p:sp>
      <p:pic>
        <p:nvPicPr>
          <p:cNvPr id="9" name="Picture 8">
            <a:extLst>
              <a:ext uri="{FF2B5EF4-FFF2-40B4-BE49-F238E27FC236}">
                <a16:creationId xmlns:a16="http://schemas.microsoft.com/office/drawing/2014/main" id="{058F67DE-B00B-5143-8727-CC90C19FEEF6}"/>
              </a:ext>
            </a:extLst>
          </p:cNvPr>
          <p:cNvPicPr>
            <a:picLocks noChangeAspect="1"/>
          </p:cNvPicPr>
          <p:nvPr/>
        </p:nvPicPr>
        <p:blipFill>
          <a:blip r:embed="rId3"/>
          <a:stretch>
            <a:fillRect/>
          </a:stretch>
        </p:blipFill>
        <p:spPr>
          <a:xfrm>
            <a:off x="5181600" y="3830015"/>
            <a:ext cx="3630913" cy="2723185"/>
          </a:xfrm>
          <a:prstGeom prst="rect">
            <a:avLst/>
          </a:prstGeom>
        </p:spPr>
      </p:pic>
      <p:pic>
        <p:nvPicPr>
          <p:cNvPr id="17" name="Content Placeholder 16">
            <a:extLst>
              <a:ext uri="{FF2B5EF4-FFF2-40B4-BE49-F238E27FC236}">
                <a16:creationId xmlns:a16="http://schemas.microsoft.com/office/drawing/2014/main" id="{BD97BCA7-3845-2A45-8C83-0F3E6DA3CEF9}"/>
              </a:ext>
            </a:extLst>
          </p:cNvPr>
          <p:cNvPicPr>
            <a:picLocks noGrp="1" noChangeAspect="1"/>
          </p:cNvPicPr>
          <p:nvPr>
            <p:ph idx="1"/>
          </p:nvPr>
        </p:nvPicPr>
        <p:blipFill>
          <a:blip r:embed="rId4"/>
          <a:stretch>
            <a:fillRect/>
          </a:stretch>
        </p:blipFill>
        <p:spPr>
          <a:xfrm>
            <a:off x="21210" y="3276600"/>
            <a:ext cx="4368800" cy="3276600"/>
          </a:xfrm>
        </p:spPr>
      </p:pic>
      <p:pic>
        <p:nvPicPr>
          <p:cNvPr id="20" name="Picture 19">
            <a:extLst>
              <a:ext uri="{FF2B5EF4-FFF2-40B4-BE49-F238E27FC236}">
                <a16:creationId xmlns:a16="http://schemas.microsoft.com/office/drawing/2014/main" id="{C88625BF-73DA-BE46-A9D5-E28215A2780F}"/>
              </a:ext>
            </a:extLst>
          </p:cNvPr>
          <p:cNvPicPr>
            <a:picLocks noChangeAspect="1"/>
          </p:cNvPicPr>
          <p:nvPr/>
        </p:nvPicPr>
        <p:blipFill>
          <a:blip r:embed="rId5"/>
          <a:stretch>
            <a:fillRect/>
          </a:stretch>
        </p:blipFill>
        <p:spPr>
          <a:xfrm>
            <a:off x="5334000" y="1143001"/>
            <a:ext cx="3466863" cy="2590799"/>
          </a:xfrm>
          <a:prstGeom prst="rect">
            <a:avLst/>
          </a:prstGeom>
        </p:spPr>
      </p:pic>
    </p:spTree>
    <p:extLst>
      <p:ext uri="{BB962C8B-B14F-4D97-AF65-F5344CB8AC3E}">
        <p14:creationId xmlns:p14="http://schemas.microsoft.com/office/powerpoint/2010/main" val="2719146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02EC-7F8B-0843-AE60-A56819489BE1}"/>
              </a:ext>
            </a:extLst>
          </p:cNvPr>
          <p:cNvSpPr>
            <a:spLocks noGrp="1"/>
          </p:cNvSpPr>
          <p:nvPr>
            <p:ph type="title"/>
          </p:nvPr>
        </p:nvSpPr>
        <p:spPr>
          <a:xfrm>
            <a:off x="457199" y="154896"/>
            <a:ext cx="8229600" cy="683305"/>
          </a:xfrm>
        </p:spPr>
        <p:txBody>
          <a:bodyPr>
            <a:normAutofit fontScale="90000"/>
          </a:bodyPr>
          <a:lstStyle/>
          <a:p>
            <a:r>
              <a:rPr lang="en-US" dirty="0"/>
              <a:t>ISHS Health Academy Lab</a:t>
            </a:r>
          </a:p>
        </p:txBody>
      </p:sp>
      <p:pic>
        <p:nvPicPr>
          <p:cNvPr id="5" name="Content Placeholder 4">
            <a:extLst>
              <a:ext uri="{FF2B5EF4-FFF2-40B4-BE49-F238E27FC236}">
                <a16:creationId xmlns:a16="http://schemas.microsoft.com/office/drawing/2014/main" id="{F6AE0CD5-5CC2-BE41-9373-4A4BDFDC90D4}"/>
              </a:ext>
            </a:extLst>
          </p:cNvPr>
          <p:cNvPicPr>
            <a:picLocks noGrp="1" noChangeAspect="1"/>
          </p:cNvPicPr>
          <p:nvPr>
            <p:ph idx="1"/>
          </p:nvPr>
        </p:nvPicPr>
        <p:blipFill>
          <a:blip r:embed="rId2"/>
          <a:stretch>
            <a:fillRect/>
          </a:stretch>
        </p:blipFill>
        <p:spPr>
          <a:xfrm>
            <a:off x="620487" y="899546"/>
            <a:ext cx="7859484" cy="5894614"/>
          </a:xfrm>
        </p:spPr>
      </p:pic>
    </p:spTree>
    <p:extLst>
      <p:ext uri="{BB962C8B-B14F-4D97-AF65-F5344CB8AC3E}">
        <p14:creationId xmlns:p14="http://schemas.microsoft.com/office/powerpoint/2010/main" val="263741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D0C2-5D18-D246-A82D-BA8FA8F6A4A1}"/>
              </a:ext>
            </a:extLst>
          </p:cNvPr>
          <p:cNvSpPr>
            <a:spLocks noGrp="1"/>
          </p:cNvSpPr>
          <p:nvPr>
            <p:ph type="title"/>
          </p:nvPr>
        </p:nvSpPr>
        <p:spPr/>
        <p:txBody>
          <a:bodyPr>
            <a:normAutofit fontScale="90000"/>
          </a:bodyPr>
          <a:lstStyle/>
          <a:p>
            <a:r>
              <a:rPr lang="en-US" dirty="0"/>
              <a:t>Bing Wong Elementary School </a:t>
            </a:r>
            <a:br>
              <a:rPr lang="en-US" dirty="0"/>
            </a:br>
            <a:r>
              <a:rPr lang="en-US" dirty="0"/>
              <a:t>Health Pathway iCARE Lab</a:t>
            </a:r>
          </a:p>
        </p:txBody>
      </p:sp>
      <p:pic>
        <p:nvPicPr>
          <p:cNvPr id="5" name="Content Placeholder 4">
            <a:extLst>
              <a:ext uri="{FF2B5EF4-FFF2-40B4-BE49-F238E27FC236}">
                <a16:creationId xmlns:a16="http://schemas.microsoft.com/office/drawing/2014/main" id="{7DD3D3CB-5A1B-984A-AA76-BAFF81C07463}"/>
              </a:ext>
            </a:extLst>
          </p:cNvPr>
          <p:cNvPicPr>
            <a:picLocks noGrp="1" noChangeAspect="1"/>
          </p:cNvPicPr>
          <p:nvPr>
            <p:ph idx="1"/>
          </p:nvPr>
        </p:nvPicPr>
        <p:blipFill>
          <a:blip r:embed="rId2"/>
          <a:stretch>
            <a:fillRect/>
          </a:stretch>
        </p:blipFill>
        <p:spPr>
          <a:xfrm>
            <a:off x="1093183" y="1509146"/>
            <a:ext cx="6957634" cy="5218226"/>
          </a:xfrm>
        </p:spPr>
      </p:pic>
    </p:spTree>
    <p:extLst>
      <p:ext uri="{BB962C8B-B14F-4D97-AF65-F5344CB8AC3E}">
        <p14:creationId xmlns:p14="http://schemas.microsoft.com/office/powerpoint/2010/main" val="1958606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261A-D160-EB43-8965-1052E38B8222}"/>
              </a:ext>
            </a:extLst>
          </p:cNvPr>
          <p:cNvSpPr>
            <a:spLocks noGrp="1"/>
          </p:cNvSpPr>
          <p:nvPr>
            <p:ph type="title"/>
          </p:nvPr>
        </p:nvSpPr>
        <p:spPr>
          <a:xfrm>
            <a:off x="457199" y="176667"/>
            <a:ext cx="8229600" cy="748619"/>
          </a:xfrm>
        </p:spPr>
        <p:txBody>
          <a:bodyPr>
            <a:normAutofit fontScale="90000"/>
          </a:bodyPr>
          <a:lstStyle/>
          <a:p>
            <a:r>
              <a:rPr lang="en-US" dirty="0"/>
              <a:t>High School Machine Academy Lab</a:t>
            </a:r>
          </a:p>
        </p:txBody>
      </p:sp>
      <p:pic>
        <p:nvPicPr>
          <p:cNvPr id="5" name="Content Placeholder 4">
            <a:extLst>
              <a:ext uri="{FF2B5EF4-FFF2-40B4-BE49-F238E27FC236}">
                <a16:creationId xmlns:a16="http://schemas.microsoft.com/office/drawing/2014/main" id="{97267292-7FEC-B04D-B462-454BAC90AF8D}"/>
              </a:ext>
            </a:extLst>
          </p:cNvPr>
          <p:cNvPicPr>
            <a:picLocks noGrp="1" noChangeAspect="1"/>
          </p:cNvPicPr>
          <p:nvPr>
            <p:ph idx="1"/>
          </p:nvPr>
        </p:nvPicPr>
        <p:blipFill>
          <a:blip r:embed="rId2"/>
          <a:stretch>
            <a:fillRect/>
          </a:stretch>
        </p:blipFill>
        <p:spPr>
          <a:xfrm>
            <a:off x="849086" y="987230"/>
            <a:ext cx="7391400" cy="5709858"/>
          </a:xfrm>
        </p:spPr>
      </p:pic>
    </p:spTree>
    <p:extLst>
      <p:ext uri="{BB962C8B-B14F-4D97-AF65-F5344CB8AC3E}">
        <p14:creationId xmlns:p14="http://schemas.microsoft.com/office/powerpoint/2010/main" val="111871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A066-04D2-0048-A8CA-FC01E7CB2B79}"/>
              </a:ext>
            </a:extLst>
          </p:cNvPr>
          <p:cNvSpPr>
            <a:spLocks noGrp="1"/>
          </p:cNvSpPr>
          <p:nvPr>
            <p:ph type="title"/>
          </p:nvPr>
        </p:nvSpPr>
        <p:spPr>
          <a:xfrm>
            <a:off x="457200" y="274638"/>
            <a:ext cx="8229600" cy="628876"/>
          </a:xfrm>
        </p:spPr>
        <p:txBody>
          <a:bodyPr>
            <a:normAutofit fontScale="90000"/>
          </a:bodyPr>
          <a:lstStyle/>
          <a:p>
            <a:r>
              <a:rPr lang="en-US" dirty="0"/>
              <a:t>Elementary School STEM Lab</a:t>
            </a:r>
          </a:p>
        </p:txBody>
      </p:sp>
      <p:pic>
        <p:nvPicPr>
          <p:cNvPr id="5" name="Content Placeholder 4">
            <a:extLst>
              <a:ext uri="{FF2B5EF4-FFF2-40B4-BE49-F238E27FC236}">
                <a16:creationId xmlns:a16="http://schemas.microsoft.com/office/drawing/2014/main" id="{B20FE8CC-D3D1-634B-BD5D-0FD9107FBEB0}"/>
              </a:ext>
            </a:extLst>
          </p:cNvPr>
          <p:cNvPicPr>
            <a:picLocks noGrp="1" noChangeAspect="1"/>
          </p:cNvPicPr>
          <p:nvPr>
            <p:ph idx="1"/>
          </p:nvPr>
        </p:nvPicPr>
        <p:blipFill>
          <a:blip r:embed="rId2"/>
          <a:stretch>
            <a:fillRect/>
          </a:stretch>
        </p:blipFill>
        <p:spPr>
          <a:xfrm>
            <a:off x="887035" y="1099458"/>
            <a:ext cx="7396994" cy="5547746"/>
          </a:xfrm>
        </p:spPr>
      </p:pic>
    </p:spTree>
    <p:extLst>
      <p:ext uri="{BB962C8B-B14F-4D97-AF65-F5344CB8AC3E}">
        <p14:creationId xmlns:p14="http://schemas.microsoft.com/office/powerpoint/2010/main" val="236954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C085-2B77-CF40-A71B-484292059674}"/>
              </a:ext>
            </a:extLst>
          </p:cNvPr>
          <p:cNvSpPr>
            <a:spLocks noGrp="1"/>
          </p:cNvSpPr>
          <p:nvPr>
            <p:ph type="title"/>
          </p:nvPr>
        </p:nvSpPr>
        <p:spPr>
          <a:xfrm>
            <a:off x="359228" y="342455"/>
            <a:ext cx="8229600" cy="1214202"/>
          </a:xfrm>
        </p:spPr>
        <p:txBody>
          <a:bodyPr>
            <a:normAutofit fontScale="90000"/>
          </a:bodyPr>
          <a:lstStyle/>
          <a:p>
            <a:r>
              <a:rPr lang="en-US" dirty="0"/>
              <a:t>By Design: Elementary Science</a:t>
            </a:r>
            <a:br>
              <a:rPr lang="en-US" dirty="0"/>
            </a:br>
            <a:r>
              <a:rPr lang="en-US" dirty="0">
                <a:hlinkClick r:id="rId2"/>
              </a:rPr>
              <a:t>http://www.bydesignlabs.org/home/</a:t>
            </a:r>
            <a:r>
              <a:rPr lang="en-US" dirty="0"/>
              <a:t>  </a:t>
            </a:r>
          </a:p>
        </p:txBody>
      </p:sp>
      <p:pic>
        <p:nvPicPr>
          <p:cNvPr id="5" name="Content Placeholder 4">
            <a:extLst>
              <a:ext uri="{FF2B5EF4-FFF2-40B4-BE49-F238E27FC236}">
                <a16:creationId xmlns:a16="http://schemas.microsoft.com/office/drawing/2014/main" id="{553DC865-50DD-984B-BF71-3E66474478E5}"/>
              </a:ext>
            </a:extLst>
          </p:cNvPr>
          <p:cNvPicPr>
            <a:picLocks noGrp="1" noChangeAspect="1"/>
          </p:cNvPicPr>
          <p:nvPr>
            <p:ph idx="1"/>
          </p:nvPr>
        </p:nvPicPr>
        <p:blipFill>
          <a:blip r:embed="rId3"/>
          <a:stretch>
            <a:fillRect/>
          </a:stretch>
        </p:blipFill>
        <p:spPr>
          <a:xfrm>
            <a:off x="765573" y="1556657"/>
            <a:ext cx="7823255" cy="5215504"/>
          </a:xfrm>
        </p:spPr>
      </p:pic>
    </p:spTree>
    <p:extLst>
      <p:ext uri="{BB962C8B-B14F-4D97-AF65-F5344CB8AC3E}">
        <p14:creationId xmlns:p14="http://schemas.microsoft.com/office/powerpoint/2010/main" val="1206868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844C-BDD3-2843-B27F-019D03E46845}"/>
              </a:ext>
            </a:extLst>
          </p:cNvPr>
          <p:cNvSpPr>
            <a:spLocks noGrp="1"/>
          </p:cNvSpPr>
          <p:nvPr>
            <p:ph type="title"/>
          </p:nvPr>
        </p:nvSpPr>
        <p:spPr/>
        <p:txBody>
          <a:bodyPr/>
          <a:lstStyle/>
          <a:p>
            <a:r>
              <a:rPr lang="en-US" dirty="0"/>
              <a:t>Sample Labs</a:t>
            </a:r>
          </a:p>
        </p:txBody>
      </p:sp>
      <p:pic>
        <p:nvPicPr>
          <p:cNvPr id="5" name="Content Placeholder 4">
            <a:extLst>
              <a:ext uri="{FF2B5EF4-FFF2-40B4-BE49-F238E27FC236}">
                <a16:creationId xmlns:a16="http://schemas.microsoft.com/office/drawing/2014/main" id="{8CF82923-E0C2-E345-AE04-A0C6FDF7653D}"/>
              </a:ext>
            </a:extLst>
          </p:cNvPr>
          <p:cNvPicPr>
            <a:picLocks noGrp="1" noChangeAspect="1"/>
          </p:cNvPicPr>
          <p:nvPr>
            <p:ph idx="1"/>
          </p:nvPr>
        </p:nvPicPr>
        <p:blipFill>
          <a:blip r:embed="rId2"/>
          <a:stretch>
            <a:fillRect/>
          </a:stretch>
        </p:blipFill>
        <p:spPr>
          <a:xfrm>
            <a:off x="1240971" y="1207414"/>
            <a:ext cx="6988628" cy="5650586"/>
          </a:xfrm>
        </p:spPr>
      </p:pic>
    </p:spTree>
    <p:extLst>
      <p:ext uri="{BB962C8B-B14F-4D97-AF65-F5344CB8AC3E}">
        <p14:creationId xmlns:p14="http://schemas.microsoft.com/office/powerpoint/2010/main" val="3381827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3158-D1AE-0C49-A755-E5B3A3BDEB36}"/>
              </a:ext>
            </a:extLst>
          </p:cNvPr>
          <p:cNvSpPr>
            <a:spLocks noGrp="1"/>
          </p:cNvSpPr>
          <p:nvPr>
            <p:ph type="title"/>
          </p:nvPr>
        </p:nvSpPr>
        <p:spPr>
          <a:xfrm>
            <a:off x="457200" y="274638"/>
            <a:ext cx="8229600" cy="639762"/>
          </a:xfrm>
        </p:spPr>
        <p:txBody>
          <a:bodyPr>
            <a:normAutofit fontScale="90000"/>
          </a:bodyPr>
          <a:lstStyle/>
          <a:p>
            <a:r>
              <a:rPr lang="en-US" dirty="0"/>
              <a:t>5</a:t>
            </a:r>
            <a:r>
              <a:rPr lang="en-US" baseline="30000" dirty="0"/>
              <a:t>th</a:t>
            </a:r>
            <a:r>
              <a:rPr lang="en-US" dirty="0"/>
              <a:t> Grade CAD Project</a:t>
            </a:r>
          </a:p>
        </p:txBody>
      </p:sp>
      <p:pic>
        <p:nvPicPr>
          <p:cNvPr id="5" name="Content Placeholder 4">
            <a:extLst>
              <a:ext uri="{FF2B5EF4-FFF2-40B4-BE49-F238E27FC236}">
                <a16:creationId xmlns:a16="http://schemas.microsoft.com/office/drawing/2014/main" id="{9294510A-0B9F-6644-871D-86D1B40CBD2C}"/>
              </a:ext>
            </a:extLst>
          </p:cNvPr>
          <p:cNvPicPr>
            <a:picLocks noGrp="1" noChangeAspect="1"/>
          </p:cNvPicPr>
          <p:nvPr>
            <p:ph idx="1"/>
          </p:nvPr>
        </p:nvPicPr>
        <p:blipFill>
          <a:blip r:embed="rId2"/>
          <a:stretch>
            <a:fillRect/>
          </a:stretch>
        </p:blipFill>
        <p:spPr>
          <a:xfrm>
            <a:off x="839449" y="1063768"/>
            <a:ext cx="7495082" cy="5621312"/>
          </a:xfrm>
        </p:spPr>
      </p:pic>
    </p:spTree>
    <p:extLst>
      <p:ext uri="{BB962C8B-B14F-4D97-AF65-F5344CB8AC3E}">
        <p14:creationId xmlns:p14="http://schemas.microsoft.com/office/powerpoint/2010/main" val="1026774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8" y="4982549"/>
            <a:ext cx="6781800" cy="706056"/>
          </a:xfrm>
        </p:spPr>
        <p:txBody>
          <a:bodyPr>
            <a:normAutofit fontScale="90000"/>
          </a:bodyPr>
          <a:lstStyle/>
          <a:p>
            <a:r>
              <a:rPr lang="en-US" dirty="0"/>
              <a:t>EXSEED 2019 June 17-21</a:t>
            </a:r>
          </a:p>
        </p:txBody>
      </p:sp>
      <p:sp>
        <p:nvSpPr>
          <p:cNvPr id="3" name="Content Placeholder 2"/>
          <p:cNvSpPr>
            <a:spLocks noGrp="1"/>
          </p:cNvSpPr>
          <p:nvPr>
            <p:ph sz="half" idx="1"/>
          </p:nvPr>
        </p:nvSpPr>
        <p:spPr>
          <a:xfrm>
            <a:off x="312515" y="609601"/>
            <a:ext cx="4647412" cy="3767328"/>
          </a:xfrm>
        </p:spPr>
        <p:txBody>
          <a:bodyPr>
            <a:noAutofit/>
          </a:bodyPr>
          <a:lstStyle/>
          <a:p>
            <a:r>
              <a:rPr lang="en-US" sz="3600" dirty="0"/>
              <a:t>Douglas Havens</a:t>
            </a:r>
          </a:p>
          <a:p>
            <a:r>
              <a:rPr lang="en-US" sz="3600" dirty="0"/>
              <a:t>Director of EXSEED</a:t>
            </a:r>
          </a:p>
          <a:p>
            <a:r>
              <a:rPr lang="en-US" sz="3600" dirty="0"/>
              <a:t>Loma Linda University</a:t>
            </a:r>
          </a:p>
          <a:p>
            <a:r>
              <a:rPr lang="en-US" sz="3600" dirty="0">
                <a:hlinkClick r:id="rId2"/>
              </a:rPr>
              <a:t>dhavens@llu.edu</a:t>
            </a:r>
            <a:endParaRPr lang="en-US" sz="3600" dirty="0"/>
          </a:p>
          <a:p>
            <a:r>
              <a:rPr lang="en-US" sz="3600" dirty="0">
                <a:hlinkClick r:id="rId3"/>
              </a:rPr>
              <a:t>exseed@llu.edu</a:t>
            </a:r>
            <a:r>
              <a:rPr lang="en-US" sz="3600" dirty="0"/>
              <a:t> </a:t>
            </a:r>
          </a:p>
        </p:txBody>
      </p:sp>
      <p:pic>
        <p:nvPicPr>
          <p:cNvPr id="5" name="Content Placeholder 4" descr="2013-09-04 11.48.40[1].jpg"/>
          <p:cNvPicPr>
            <a:picLocks noGrp="1" noChangeAspect="1"/>
          </p:cNvPicPr>
          <p:nvPr>
            <p:ph sz="half" idx="2"/>
          </p:nvPr>
        </p:nvPicPr>
        <p:blipFill>
          <a:blip r:embed="rId4">
            <a:extLst>
              <a:ext uri="{28A0092B-C50C-407E-A947-70E740481C1C}">
                <a14:useLocalDpi xmlns:a14="http://schemas.microsoft.com/office/drawing/2010/main" val="0"/>
              </a:ext>
            </a:extLst>
          </a:blip>
          <a:srcRect l="1667" r="1667"/>
          <a:stretch>
            <a:fillRect/>
          </a:stretch>
        </p:blipFill>
        <p:spPr>
          <a:xfrm>
            <a:off x="5555289" y="609601"/>
            <a:ext cx="3086561" cy="3459036"/>
          </a:xfrm>
        </p:spPr>
      </p:pic>
      <p:sp>
        <p:nvSpPr>
          <p:cNvPr id="6" name="TextBox 5"/>
          <p:cNvSpPr txBox="1"/>
          <p:nvPr/>
        </p:nvSpPr>
        <p:spPr>
          <a:xfrm>
            <a:off x="1128158" y="5688605"/>
            <a:ext cx="7112261" cy="1046440"/>
          </a:xfrm>
          <a:prstGeom prst="rect">
            <a:avLst/>
          </a:prstGeom>
          <a:noFill/>
        </p:spPr>
        <p:txBody>
          <a:bodyPr wrap="square" rtlCol="0">
            <a:spAutoFit/>
          </a:bodyPr>
          <a:lstStyle/>
          <a:p>
            <a:r>
              <a:rPr lang="en-US" sz="4400" dirty="0">
                <a:solidFill>
                  <a:srgbClr val="000000"/>
                </a:solidFill>
                <a:hlinkClick r:id="rId5"/>
              </a:rPr>
              <a:t>www.llu.edu/exseed</a:t>
            </a:r>
            <a:endParaRPr lang="en-US" sz="4400" dirty="0">
              <a:solidFill>
                <a:srgbClr val="000000"/>
              </a:solidFill>
            </a:endParaRPr>
          </a:p>
          <a:p>
            <a:endParaRPr lang="en-US" dirty="0"/>
          </a:p>
        </p:txBody>
      </p:sp>
    </p:spTree>
    <p:extLst>
      <p:ext uri="{BB962C8B-B14F-4D97-AF65-F5344CB8AC3E}">
        <p14:creationId xmlns:p14="http://schemas.microsoft.com/office/powerpoint/2010/main" val="2090637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8894" y="249382"/>
            <a:ext cx="8820047" cy="2854885"/>
          </a:xfrm>
        </p:spPr>
        <p:txBody>
          <a:bodyPr>
            <a:normAutofit fontScale="90000"/>
          </a:bodyPr>
          <a:lstStyle/>
          <a:p>
            <a:r>
              <a:rPr lang="en-US" sz="9600" dirty="0"/>
              <a:t>EXSEED</a:t>
            </a:r>
            <a:br>
              <a:rPr lang="en-US" dirty="0"/>
            </a:br>
            <a:r>
              <a:rPr lang="en-US" sz="4000" u="sng" dirty="0"/>
              <a:t>EX</a:t>
            </a:r>
            <a:r>
              <a:rPr lang="en-US" sz="4000" dirty="0"/>
              <a:t>cellence in </a:t>
            </a:r>
            <a:r>
              <a:rPr lang="en-US" sz="4000" u="sng" dirty="0"/>
              <a:t>S</a:t>
            </a:r>
            <a:r>
              <a:rPr lang="en-US" sz="4000" dirty="0"/>
              <a:t>TEM </a:t>
            </a:r>
            <a:r>
              <a:rPr lang="en-US" sz="4000" u="sng" dirty="0"/>
              <a:t>E</a:t>
            </a:r>
            <a:r>
              <a:rPr lang="en-US" sz="4000" dirty="0"/>
              <a:t>xperiential </a:t>
            </a:r>
            <a:r>
              <a:rPr lang="en-US" sz="4000" u="sng" dirty="0"/>
              <a:t>ED</a:t>
            </a:r>
            <a:r>
              <a:rPr lang="en-US" sz="4000" dirty="0"/>
              <a:t>ucation</a:t>
            </a:r>
            <a:br>
              <a:rPr lang="en-US" sz="4000" dirty="0"/>
            </a:br>
            <a:br>
              <a:rPr lang="en-US" sz="4000" dirty="0"/>
            </a:br>
            <a:r>
              <a:rPr lang="en-US" sz="4000" u="sng" dirty="0"/>
              <a:t>EX</a:t>
            </a:r>
            <a:r>
              <a:rPr lang="en-US" sz="4000" dirty="0"/>
              <a:t>cellence en </a:t>
            </a:r>
            <a:r>
              <a:rPr lang="en-US" sz="4000" u="sng" dirty="0"/>
              <a:t>S</a:t>
            </a:r>
            <a:r>
              <a:rPr lang="en-US" sz="4000" dirty="0"/>
              <a:t>TEM </a:t>
            </a:r>
            <a:r>
              <a:rPr lang="en-US" sz="4000" u="sng" dirty="0"/>
              <a:t>E</a:t>
            </a:r>
            <a:r>
              <a:rPr lang="en-US" sz="4000" dirty="0"/>
              <a:t>xpérientiel </a:t>
            </a:r>
            <a:r>
              <a:rPr lang="en-US" sz="4000" u="sng" dirty="0"/>
              <a:t>ÉD</a:t>
            </a:r>
            <a:r>
              <a:rPr lang="en-US" sz="4000" dirty="0"/>
              <a:t>ucation</a:t>
            </a:r>
            <a:br>
              <a:rPr lang="en-US" sz="4000" dirty="0"/>
            </a:br>
            <a:r>
              <a:rPr lang="en-US" sz="4000" dirty="0"/>
              <a:t> </a:t>
            </a:r>
          </a:p>
        </p:txBody>
      </p:sp>
      <p:sp>
        <p:nvSpPr>
          <p:cNvPr id="3" name="Subtitle 2"/>
          <p:cNvSpPr>
            <a:spLocks noGrp="1"/>
          </p:cNvSpPr>
          <p:nvPr>
            <p:ph type="subTitle" idx="1"/>
          </p:nvPr>
        </p:nvSpPr>
        <p:spPr>
          <a:xfrm>
            <a:off x="419724" y="3104267"/>
            <a:ext cx="8139659" cy="2320781"/>
          </a:xfrm>
        </p:spPr>
        <p:txBody>
          <a:bodyPr>
            <a:normAutofit fontScale="25000" lnSpcReduction="20000"/>
          </a:bodyPr>
          <a:lstStyle/>
          <a:p>
            <a:endParaRPr lang="en-US" dirty="0"/>
          </a:p>
          <a:p>
            <a:r>
              <a:rPr lang="en-US" sz="16000" b="1" dirty="0">
                <a:solidFill>
                  <a:schemeClr val="tx1"/>
                </a:solidFill>
              </a:rPr>
              <a:t>S</a:t>
            </a:r>
            <a:r>
              <a:rPr lang="en-US" sz="16000" dirty="0">
                <a:solidFill>
                  <a:schemeClr val="tx1"/>
                </a:solidFill>
              </a:rPr>
              <a:t>cience </a:t>
            </a:r>
            <a:r>
              <a:rPr lang="en-US" sz="16000" b="1" dirty="0">
                <a:solidFill>
                  <a:schemeClr val="tx1"/>
                </a:solidFill>
              </a:rPr>
              <a:t>T</a:t>
            </a:r>
            <a:r>
              <a:rPr lang="en-US" sz="16000" dirty="0">
                <a:solidFill>
                  <a:schemeClr val="tx1"/>
                </a:solidFill>
              </a:rPr>
              <a:t>echnology </a:t>
            </a:r>
            <a:r>
              <a:rPr lang="en-US" sz="16000" b="1" dirty="0">
                <a:solidFill>
                  <a:schemeClr val="tx1"/>
                </a:solidFill>
              </a:rPr>
              <a:t>E</a:t>
            </a:r>
            <a:r>
              <a:rPr lang="en-US" sz="16000" dirty="0">
                <a:solidFill>
                  <a:schemeClr val="tx1"/>
                </a:solidFill>
              </a:rPr>
              <a:t>ngineering </a:t>
            </a:r>
            <a:r>
              <a:rPr lang="en-US" sz="16000" b="1" dirty="0">
                <a:solidFill>
                  <a:schemeClr val="tx1"/>
                </a:solidFill>
              </a:rPr>
              <a:t>M</a:t>
            </a:r>
            <a:r>
              <a:rPr lang="en-US" sz="16000" dirty="0">
                <a:solidFill>
                  <a:schemeClr val="tx1"/>
                </a:solidFill>
              </a:rPr>
              <a:t>ath</a:t>
            </a:r>
          </a:p>
          <a:p>
            <a:r>
              <a:rPr lang="en-US" sz="16000" dirty="0">
                <a:solidFill>
                  <a:schemeClr val="tx1"/>
                </a:solidFill>
              </a:rPr>
              <a:t> </a:t>
            </a:r>
          </a:p>
          <a:p>
            <a:r>
              <a:rPr lang="en-US" sz="16000" dirty="0">
                <a:solidFill>
                  <a:schemeClr val="tx1"/>
                </a:solidFill>
              </a:rPr>
              <a:t>STEM Inspiration and Excitement</a:t>
            </a:r>
          </a:p>
          <a:p>
            <a:endParaRPr lang="en-US" dirty="0"/>
          </a:p>
          <a:p>
            <a:endParaRPr lang="en-US" dirty="0"/>
          </a:p>
        </p:txBody>
      </p:sp>
      <p:sp>
        <p:nvSpPr>
          <p:cNvPr id="5" name="TextBox 4"/>
          <p:cNvSpPr txBox="1"/>
          <p:nvPr/>
        </p:nvSpPr>
        <p:spPr>
          <a:xfrm>
            <a:off x="3730102" y="5240382"/>
            <a:ext cx="184666" cy="369332"/>
          </a:xfrm>
          <a:prstGeom prst="rect">
            <a:avLst/>
          </a:prstGeom>
          <a:noFill/>
        </p:spPr>
        <p:txBody>
          <a:bodyPr wrap="none" rtlCol="0">
            <a:spAutoFit/>
          </a:bodyPr>
          <a:lstStyle/>
          <a:p>
            <a:endParaRPr lang="en-US" dirty="0"/>
          </a:p>
        </p:txBody>
      </p:sp>
      <p:pic>
        <p:nvPicPr>
          <p:cNvPr id="6" name="Picture 5" descr="llu_pref_gray-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4695" y="5240382"/>
            <a:ext cx="1671733" cy="1396954"/>
          </a:xfrm>
          <a:prstGeom prst="rect">
            <a:avLst/>
          </a:prstGeom>
        </p:spPr>
      </p:pic>
    </p:spTree>
    <p:extLst>
      <p:ext uri="{BB962C8B-B14F-4D97-AF65-F5344CB8AC3E}">
        <p14:creationId xmlns:p14="http://schemas.microsoft.com/office/powerpoint/2010/main" val="136433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674"/>
            <a:ext cx="8229600" cy="865908"/>
          </a:xfrm>
        </p:spPr>
        <p:txBody>
          <a:bodyPr>
            <a:normAutofit fontScale="90000"/>
          </a:bodyPr>
          <a:lstStyle/>
          <a:p>
            <a:r>
              <a:rPr lang="en-US" dirty="0"/>
              <a:t>Augmented Reality</a:t>
            </a:r>
            <a:br>
              <a:rPr lang="en-US" dirty="0"/>
            </a:br>
            <a:r>
              <a:rPr lang="en-US" dirty="0"/>
              <a:t>Réalité Augmentée</a:t>
            </a:r>
            <a:br>
              <a:rPr lang="en-US" dirty="0"/>
            </a:br>
            <a:endParaRPr lang="en-US" dirty="0"/>
          </a:p>
        </p:txBody>
      </p:sp>
      <p:sp>
        <p:nvSpPr>
          <p:cNvPr id="5" name="Content Placeholder 4"/>
          <p:cNvSpPr>
            <a:spLocks noGrp="1"/>
          </p:cNvSpPr>
          <p:nvPr>
            <p:ph idx="1"/>
          </p:nvPr>
        </p:nvSpPr>
        <p:spPr>
          <a:xfrm>
            <a:off x="457200" y="1600200"/>
            <a:ext cx="8229600" cy="4823749"/>
          </a:xfrm>
        </p:spPr>
        <p:txBody>
          <a:bodyPr>
            <a:noAutofit/>
          </a:bodyPr>
          <a:lstStyle/>
          <a:p>
            <a:r>
              <a:rPr lang="en-US" sz="2800" dirty="0"/>
              <a:t>Display Digital information while pointing your smartphone, tablet, or AR Glasses at a real (physical) object</a:t>
            </a:r>
          </a:p>
          <a:p>
            <a:r>
              <a:rPr lang="en-US" sz="2800" dirty="0"/>
              <a:t>Augment, or add to digitally,  what is real, that is, what you see</a:t>
            </a:r>
          </a:p>
          <a:p>
            <a:r>
              <a:rPr lang="en-US" sz="2800" dirty="0"/>
              <a:t>Example: hold your camera over a photo of a person and watch a video about that person</a:t>
            </a:r>
          </a:p>
          <a:p>
            <a:r>
              <a:rPr lang="en-US" sz="2800" dirty="0"/>
              <a:t>Example: point your camera at an item in a store and watch a video with the details of that item</a:t>
            </a:r>
          </a:p>
          <a:p>
            <a:r>
              <a:rPr lang="en-US" sz="2800" dirty="0"/>
              <a:t>Examples:</a:t>
            </a:r>
          </a:p>
        </p:txBody>
      </p:sp>
    </p:spTree>
    <p:extLst>
      <p:ext uri="{BB962C8B-B14F-4D97-AF65-F5344CB8AC3E}">
        <p14:creationId xmlns:p14="http://schemas.microsoft.com/office/powerpoint/2010/main" val="2043578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A4EFD-513D-8844-82DD-7891E68F34D1}"/>
              </a:ext>
            </a:extLst>
          </p:cNvPr>
          <p:cNvPicPr>
            <a:picLocks noChangeAspect="1"/>
          </p:cNvPicPr>
          <p:nvPr/>
        </p:nvPicPr>
        <p:blipFill>
          <a:blip r:embed="rId2"/>
          <a:stretch>
            <a:fillRect/>
          </a:stretch>
        </p:blipFill>
        <p:spPr>
          <a:xfrm>
            <a:off x="1981614" y="0"/>
            <a:ext cx="5180772" cy="6858000"/>
          </a:xfrm>
          <a:prstGeom prst="rect">
            <a:avLst/>
          </a:prstGeom>
        </p:spPr>
      </p:pic>
    </p:spTree>
    <p:extLst>
      <p:ext uri="{BB962C8B-B14F-4D97-AF65-F5344CB8AC3E}">
        <p14:creationId xmlns:p14="http://schemas.microsoft.com/office/powerpoint/2010/main" val="76730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3D4C-751B-1F41-9ED6-29B2485000D6}"/>
              </a:ext>
            </a:extLst>
          </p:cNvPr>
          <p:cNvSpPr>
            <a:spLocks noGrp="1"/>
          </p:cNvSpPr>
          <p:nvPr>
            <p:ph type="title"/>
          </p:nvPr>
        </p:nvSpPr>
        <p:spPr/>
        <p:txBody>
          <a:bodyPr/>
          <a:lstStyle/>
          <a:p>
            <a:r>
              <a:rPr lang="en-US" dirty="0"/>
              <a:t>Demos</a:t>
            </a:r>
          </a:p>
        </p:txBody>
      </p:sp>
      <p:sp>
        <p:nvSpPr>
          <p:cNvPr id="3" name="Content Placeholder 2">
            <a:extLst>
              <a:ext uri="{FF2B5EF4-FFF2-40B4-BE49-F238E27FC236}">
                <a16:creationId xmlns:a16="http://schemas.microsoft.com/office/drawing/2014/main" id="{9804832B-C9DE-0F4B-804A-282289DD4820}"/>
              </a:ext>
            </a:extLst>
          </p:cNvPr>
          <p:cNvSpPr>
            <a:spLocks noGrp="1"/>
          </p:cNvSpPr>
          <p:nvPr>
            <p:ph idx="1"/>
          </p:nvPr>
        </p:nvSpPr>
        <p:spPr/>
        <p:txBody>
          <a:bodyPr/>
          <a:lstStyle/>
          <a:p>
            <a:pPr marL="514350" indent="-514350">
              <a:buFont typeface="+mj-lt"/>
              <a:buAutoNum type="arabicPeriod"/>
            </a:pPr>
            <a:r>
              <a:rPr lang="en-US" dirty="0"/>
              <a:t>Doug’s Business Card</a:t>
            </a:r>
          </a:p>
          <a:p>
            <a:pPr marL="514350" indent="-514350">
              <a:buFont typeface="+mj-lt"/>
              <a:buAutoNum type="arabicPeriod"/>
            </a:pPr>
            <a:r>
              <a:rPr lang="en-US" dirty="0"/>
              <a:t>US $1 Bill</a:t>
            </a:r>
          </a:p>
          <a:p>
            <a:pPr marL="514350" indent="-514350">
              <a:buFont typeface="+mj-lt"/>
              <a:buAutoNum type="arabicPeriod"/>
            </a:pPr>
            <a:r>
              <a:rPr lang="en-US" dirty="0"/>
              <a:t>US $20 Bill</a:t>
            </a:r>
          </a:p>
          <a:p>
            <a:pPr marL="514350" indent="-514350">
              <a:buFont typeface="+mj-lt"/>
              <a:buAutoNum type="arabicPeriod"/>
            </a:pPr>
            <a:endParaRPr lang="en-US" dirty="0"/>
          </a:p>
        </p:txBody>
      </p:sp>
    </p:spTree>
    <p:extLst>
      <p:ext uri="{BB962C8B-B14F-4D97-AF65-F5344CB8AC3E}">
        <p14:creationId xmlns:p14="http://schemas.microsoft.com/office/powerpoint/2010/main" val="71436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0E1B16-D734-4645-8CE2-BEFFF3121C29}"/>
              </a:ext>
            </a:extLst>
          </p:cNvPr>
          <p:cNvSpPr txBox="1"/>
          <p:nvPr/>
        </p:nvSpPr>
        <p:spPr>
          <a:xfrm>
            <a:off x="439837" y="0"/>
            <a:ext cx="8704163" cy="6740307"/>
          </a:xfrm>
          <a:prstGeom prst="rect">
            <a:avLst/>
          </a:prstGeom>
          <a:noFill/>
        </p:spPr>
        <p:txBody>
          <a:bodyPr wrap="square" rtlCol="0">
            <a:spAutoFit/>
          </a:bodyPr>
          <a:lstStyle/>
          <a:p>
            <a:r>
              <a:rPr lang="en-US" sz="2800" dirty="0"/>
              <a:t>Augmented reality, a set of technologies that superimposes digital data and images on the physical world, promises to release untapped and uniquely human capabilities.</a:t>
            </a:r>
          </a:p>
          <a:p>
            <a:br>
              <a:rPr lang="en-US" sz="2800" dirty="0"/>
            </a:br>
            <a:r>
              <a:rPr lang="en-US" sz="2800" dirty="0"/>
              <a:t>Though still in its infancy, AR is poised to enter the mainstream; </a:t>
            </a:r>
            <a:r>
              <a:rPr lang="en-US" sz="2800" b="1" dirty="0"/>
              <a:t>according to one estimate, spending on AR technology will hit $60 billion in 2020.</a:t>
            </a:r>
            <a:r>
              <a:rPr lang="en-US" sz="4000" b="1" dirty="0"/>
              <a:t> </a:t>
            </a:r>
            <a:r>
              <a:rPr lang="en-US" sz="2800" dirty="0"/>
              <a:t>AR will</a:t>
            </a:r>
            <a:br>
              <a:rPr lang="en-US" sz="2800" dirty="0"/>
            </a:br>
            <a:r>
              <a:rPr lang="en-US" sz="2800" dirty="0"/>
              <a:t>affect companies in every industry and many other types of organizations, from universities to social enterprises. In the coming months and years, it will transform how we learn, make decisions, and interact with the physical world. It will also change how enterprises serve customers, train employees, design and create products, and manage their value chains, and, ultimately, how they compete. </a:t>
            </a:r>
          </a:p>
        </p:txBody>
      </p:sp>
    </p:spTree>
    <p:extLst>
      <p:ext uri="{BB962C8B-B14F-4D97-AF65-F5344CB8AC3E}">
        <p14:creationId xmlns:p14="http://schemas.microsoft.com/office/powerpoint/2010/main" val="3940330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814D-8A68-4B40-A980-AB265ED6DBC7}"/>
              </a:ext>
            </a:extLst>
          </p:cNvPr>
          <p:cNvSpPr>
            <a:spLocks noGrp="1"/>
          </p:cNvSpPr>
          <p:nvPr>
            <p:ph type="title"/>
          </p:nvPr>
        </p:nvSpPr>
        <p:spPr>
          <a:xfrm>
            <a:off x="456406" y="0"/>
            <a:ext cx="8229600" cy="563562"/>
          </a:xfrm>
        </p:spPr>
        <p:txBody>
          <a:bodyPr>
            <a:normAutofit fontScale="90000"/>
          </a:bodyPr>
          <a:lstStyle/>
          <a:p>
            <a:r>
              <a:rPr lang="en-US" dirty="0"/>
              <a:t>Augmented Reality for Industry</a:t>
            </a:r>
          </a:p>
        </p:txBody>
      </p:sp>
      <p:pic>
        <p:nvPicPr>
          <p:cNvPr id="8" name="Augmented Reality for Industry.m4v">
            <a:hlinkClick r:id="" action="ppaction://media"/>
            <a:extLst>
              <a:ext uri="{FF2B5EF4-FFF2-40B4-BE49-F238E27FC236}">
                <a16:creationId xmlns:a16="http://schemas.microsoft.com/office/drawing/2014/main" id="{44B6FB8E-83EB-EE49-A311-8977DD6250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7840" y="746760"/>
            <a:ext cx="5349239" cy="5219325"/>
          </a:xfrm>
        </p:spPr>
      </p:pic>
    </p:spTree>
    <p:extLst>
      <p:ext uri="{BB962C8B-B14F-4D97-AF65-F5344CB8AC3E}">
        <p14:creationId xmlns:p14="http://schemas.microsoft.com/office/powerpoint/2010/main" val="4059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6131-1420-ED48-A55C-B7A9ECAC979B}"/>
              </a:ext>
            </a:extLst>
          </p:cNvPr>
          <p:cNvSpPr>
            <a:spLocks noGrp="1"/>
          </p:cNvSpPr>
          <p:nvPr>
            <p:ph type="title"/>
          </p:nvPr>
        </p:nvSpPr>
        <p:spPr>
          <a:xfrm>
            <a:off x="457200" y="274637"/>
            <a:ext cx="8229600" cy="2440853"/>
          </a:xfrm>
        </p:spPr>
        <p:txBody>
          <a:bodyPr>
            <a:normAutofit fontScale="90000"/>
          </a:bodyPr>
          <a:lstStyle/>
          <a:p>
            <a:br>
              <a:rPr lang="en-US" dirty="0"/>
            </a:br>
            <a:r>
              <a:rPr lang="en-US" dirty="0"/>
              <a:t>Teaching with Augmented Reality</a:t>
            </a:r>
            <a:br>
              <a:rPr lang="en-US" dirty="0"/>
            </a:br>
            <a:br>
              <a:rPr lang="en-US" dirty="0"/>
            </a:br>
            <a:r>
              <a:rPr lang="en-US" dirty="0"/>
              <a:t>Enseignment avec Réalité Augmentée</a:t>
            </a:r>
            <a:br>
              <a:rPr lang="en-US" dirty="0"/>
            </a:br>
            <a:br>
              <a:rPr lang="en-US" dirty="0"/>
            </a:br>
            <a:endParaRPr lang="en-US" dirty="0"/>
          </a:p>
        </p:txBody>
      </p:sp>
      <p:sp>
        <p:nvSpPr>
          <p:cNvPr id="3" name="Content Placeholder 2">
            <a:extLst>
              <a:ext uri="{FF2B5EF4-FFF2-40B4-BE49-F238E27FC236}">
                <a16:creationId xmlns:a16="http://schemas.microsoft.com/office/drawing/2014/main" id="{E958E0FD-8592-8C4F-A28F-170AA96CA9A1}"/>
              </a:ext>
            </a:extLst>
          </p:cNvPr>
          <p:cNvSpPr>
            <a:spLocks noGrp="1"/>
          </p:cNvSpPr>
          <p:nvPr>
            <p:ph idx="1"/>
          </p:nvPr>
        </p:nvSpPr>
        <p:spPr>
          <a:xfrm>
            <a:off x="0" y="3158836"/>
            <a:ext cx="9144000" cy="2967327"/>
          </a:xfrm>
        </p:spPr>
        <p:txBody>
          <a:bodyPr>
            <a:normAutofit/>
          </a:bodyPr>
          <a:lstStyle/>
          <a:p>
            <a:r>
              <a:rPr lang="en-US" dirty="0"/>
              <a:t>Multidisciplinary    			Multidisciplinaire</a:t>
            </a:r>
          </a:p>
          <a:p>
            <a:r>
              <a:rPr lang="en-US" dirty="0"/>
              <a:t>Project Based Learning		l’ apprentissage par projet</a:t>
            </a:r>
          </a:p>
          <a:p>
            <a:r>
              <a:rPr lang="en-US" dirty="0"/>
              <a:t>Flipped Classroom 			Classe inversée</a:t>
            </a:r>
          </a:p>
          <a:p>
            <a:r>
              <a:rPr lang="en-US" dirty="0"/>
              <a:t>Algebra Demonstration 	Algèbre Démonstration</a:t>
            </a:r>
          </a:p>
        </p:txBody>
      </p:sp>
    </p:spTree>
    <p:extLst>
      <p:ext uri="{BB962C8B-B14F-4D97-AF65-F5344CB8AC3E}">
        <p14:creationId xmlns:p14="http://schemas.microsoft.com/office/powerpoint/2010/main" val="672985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{52E43E9A-8072-C445-9962-D26B19DF987A}tf10001069</Template>
  <TotalTime>21497</TotalTime>
  <Words>437</Words>
  <Application>Microsoft Macintosh PowerPoint</Application>
  <PresentationFormat>On-screen Show (4:3)</PresentationFormat>
  <Paragraphs>98</Paragraphs>
  <Slides>28</Slides>
  <Notes>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Augmented Reality Réalité Augmentée</vt:lpstr>
      <vt:lpstr>EXSEED EXcellence in STEM Experiential EDucation  EXcellence en STEM Expérientiel ÉDucation  </vt:lpstr>
      <vt:lpstr>Augmented Reality Réalité Augmentée </vt:lpstr>
      <vt:lpstr>PowerPoint Presentation</vt:lpstr>
      <vt:lpstr>Demos</vt:lpstr>
      <vt:lpstr>PowerPoint Presentation</vt:lpstr>
      <vt:lpstr>Augmented Reality for Industry</vt:lpstr>
      <vt:lpstr> Teaching with Augmented Reality  Enseignment avec Réalité Augmentée  </vt:lpstr>
      <vt:lpstr>PowerPoint Presentation</vt:lpstr>
      <vt:lpstr> https://www.khanacademy.org/math/pre-algebra/pre-algebra-arith-prop/pre-algebra-order-of-operations/v/more-complicated-order-of-operations-example </vt:lpstr>
      <vt:lpstr>Please Download this app now Télécharger l’ application maintenant HP Reveal Tablet or Smartphone Android or Apple </vt:lpstr>
      <vt:lpstr>Vocabulary </vt:lpstr>
      <vt:lpstr>Aura</vt:lpstr>
      <vt:lpstr>Two Parts</vt:lpstr>
      <vt:lpstr>Let your students be creative</vt:lpstr>
      <vt:lpstr>Virtual Reality   Réalité Virtuelle  </vt:lpstr>
      <vt:lpstr>QR Code for a Rwanda Newspaper</vt:lpstr>
      <vt:lpstr>Kindergarten (K/TK/PK) is the first stage</vt:lpstr>
      <vt:lpstr>  Elementary School</vt:lpstr>
      <vt:lpstr>ISHS Health Academy Lab</vt:lpstr>
      <vt:lpstr>Bing Wong Elementary School  Health Pathway iCARE Lab</vt:lpstr>
      <vt:lpstr>High School Machine Academy Lab</vt:lpstr>
      <vt:lpstr>Elementary School STEM Lab</vt:lpstr>
      <vt:lpstr>By Design: Elementary Science http://www.bydesignlabs.org/home/  </vt:lpstr>
      <vt:lpstr>Sample Labs</vt:lpstr>
      <vt:lpstr>5th Grade CAD Project</vt:lpstr>
      <vt:lpstr>EXSEED 2019 June 17-21</vt:lpstr>
    </vt:vector>
  </TitlesOfParts>
  <Company>Loma Linda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download 2 apps Android or iOS</dc:title>
  <dc:creator>Douglas Havens</dc:creator>
  <cp:lastModifiedBy>Havens, Douglas (LLU)</cp:lastModifiedBy>
  <cp:revision>125</cp:revision>
  <dcterms:created xsi:type="dcterms:W3CDTF">2015-02-25T16:12:12Z</dcterms:created>
  <dcterms:modified xsi:type="dcterms:W3CDTF">2018-12-14T15:38:37Z</dcterms:modified>
</cp:coreProperties>
</file>