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84" r:id="rId2"/>
    <p:sldId id="283" r:id="rId3"/>
    <p:sldId id="290" r:id="rId4"/>
    <p:sldId id="294" r:id="rId5"/>
    <p:sldId id="291" r:id="rId6"/>
    <p:sldId id="286" r:id="rId7"/>
    <p:sldId id="287" r:id="rId8"/>
    <p:sldId id="293" r:id="rId9"/>
    <p:sldId id="281" r:id="rId10"/>
    <p:sldId id="288" r:id="rId11"/>
    <p:sldId id="292" r:id="rId12"/>
    <p:sldId id="270" r:id="rId13"/>
    <p:sldId id="271" r:id="rId14"/>
    <p:sldId id="272" r:id="rId15"/>
    <p:sldId id="273" r:id="rId16"/>
    <p:sldId id="274" r:id="rId17"/>
    <p:sldId id="275" r:id="rId18"/>
    <p:sldId id="276" r:id="rId19"/>
    <p:sldId id="28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varScale="1">
        <p:scale>
          <a:sx n="66" d="100"/>
          <a:sy n="66" d="100"/>
        </p:scale>
        <p:origin x="84" y="3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414386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4020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312409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C72738-F868-4C84-A660-D6C973CDCE8A}"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702110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72738-F868-4C84-A660-D6C973CDCE8A}"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1115340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C72738-F868-4C84-A660-D6C973CDCE8A}"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401074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C72738-F868-4C84-A660-D6C973CDCE8A}"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234604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C72738-F868-4C84-A660-D6C973CDCE8A}"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306669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72738-F868-4C84-A660-D6C973CDCE8A}"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326287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72738-F868-4C84-A660-D6C973CDCE8A}"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542335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C72738-F868-4C84-A660-D6C973CDCE8A}"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0A155-B781-44A3-9D81-2EB055715D5A}" type="slidenum">
              <a:rPr lang="en-US" smtClean="0"/>
              <a:t>‹#›</a:t>
            </a:fld>
            <a:endParaRPr lang="en-US"/>
          </a:p>
        </p:txBody>
      </p:sp>
    </p:spTree>
    <p:extLst>
      <p:ext uri="{BB962C8B-B14F-4D97-AF65-F5344CB8AC3E}">
        <p14:creationId xmlns:p14="http://schemas.microsoft.com/office/powerpoint/2010/main" val="1489597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72738-F868-4C84-A660-D6C973CDCE8A}"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0A155-B781-44A3-9D81-2EB055715D5A}" type="slidenum">
              <a:rPr lang="en-US" smtClean="0"/>
              <a:t>‹#›</a:t>
            </a:fld>
            <a:endParaRPr lang="en-US"/>
          </a:p>
        </p:txBody>
      </p:sp>
    </p:spTree>
    <p:extLst>
      <p:ext uri="{BB962C8B-B14F-4D97-AF65-F5344CB8AC3E}">
        <p14:creationId xmlns:p14="http://schemas.microsoft.com/office/powerpoint/2010/main" val="2769564429"/>
      </p:ext>
    </p:extLst>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2109" y="1122363"/>
            <a:ext cx="9725891" cy="1523855"/>
          </a:xfrm>
        </p:spPr>
        <p:txBody>
          <a:bodyPr>
            <a:normAutofit/>
          </a:bodyPr>
          <a:lstStyle/>
          <a:p>
            <a:r>
              <a:rPr lang="en-US" sz="7200" dirty="0" smtClean="0"/>
              <a:t>Analyzing </a:t>
            </a:r>
            <a:r>
              <a:rPr lang="en-US" sz="7200" dirty="0" smtClean="0"/>
              <a:t>Arguments</a:t>
            </a:r>
            <a:endParaRPr lang="en-US" sz="7200" dirty="0"/>
          </a:p>
        </p:txBody>
      </p:sp>
      <p:sp>
        <p:nvSpPr>
          <p:cNvPr id="3" name="Subtitle 2"/>
          <p:cNvSpPr>
            <a:spLocks noGrp="1"/>
          </p:cNvSpPr>
          <p:nvPr>
            <p:ph type="subTitle" idx="1"/>
          </p:nvPr>
        </p:nvSpPr>
        <p:spPr>
          <a:xfrm>
            <a:off x="1524000" y="3755136"/>
            <a:ext cx="9144000" cy="1502663"/>
          </a:xfrm>
        </p:spPr>
        <p:txBody>
          <a:bodyPr>
            <a:normAutofit fontScale="92500" lnSpcReduction="10000"/>
          </a:bodyPr>
          <a:lstStyle/>
          <a:p>
            <a:r>
              <a:rPr lang="en-US" dirty="0" smtClean="0"/>
              <a:t> </a:t>
            </a:r>
            <a:r>
              <a:rPr lang="en-US" sz="4400" dirty="0" smtClean="0"/>
              <a:t>Suzanne </a:t>
            </a:r>
            <a:r>
              <a:rPr lang="en-US" sz="4400" dirty="0" smtClean="0"/>
              <a:t>Phillips</a:t>
            </a:r>
          </a:p>
          <a:p>
            <a:r>
              <a:rPr lang="en-US" sz="2800" dirty="0" smtClean="0"/>
              <a:t>Loma Linda University</a:t>
            </a:r>
          </a:p>
          <a:p>
            <a:r>
              <a:rPr lang="en-US" sz="2800" dirty="0" smtClean="0"/>
              <a:t>Loma Linda, CA</a:t>
            </a:r>
            <a:endParaRPr lang="en-US" sz="2800" dirty="0"/>
          </a:p>
        </p:txBody>
      </p:sp>
    </p:spTree>
    <p:extLst>
      <p:ext uri="{BB962C8B-B14F-4D97-AF65-F5344CB8AC3E}">
        <p14:creationId xmlns:p14="http://schemas.microsoft.com/office/powerpoint/2010/main" val="344746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of Pseudogenes</a:t>
            </a:r>
            <a:endParaRPr lang="en-US" dirty="0"/>
          </a:p>
        </p:txBody>
      </p:sp>
      <p:sp>
        <p:nvSpPr>
          <p:cNvPr id="3" name="Content Placeholder 2"/>
          <p:cNvSpPr>
            <a:spLocks noGrp="1"/>
          </p:cNvSpPr>
          <p:nvPr>
            <p:ph idx="1"/>
          </p:nvPr>
        </p:nvSpPr>
        <p:spPr/>
        <p:txBody>
          <a:bodyPr/>
          <a:lstStyle/>
          <a:p>
            <a:r>
              <a:rPr lang="en-US" dirty="0" smtClean="0"/>
              <a:t>Scientists discovered that some regions of DNA looked like genes, but did not make any protein products.  In some cases they looked like genes that had experienced harmful mutations.</a:t>
            </a:r>
          </a:p>
          <a:p>
            <a:r>
              <a:rPr lang="en-US" dirty="0" smtClean="0"/>
              <a:t>Chimpanzees have some of these same pseudogenes, with the same differences from the original gene as in humans.</a:t>
            </a:r>
          </a:p>
          <a:p>
            <a:r>
              <a:rPr lang="en-US" dirty="0" smtClean="0"/>
              <a:t>This led to the assertion that pseudogenes “proved” that humans and chimpanzees had a common ancestor.</a:t>
            </a:r>
          </a:p>
          <a:p>
            <a:r>
              <a:rPr lang="en-US" dirty="0" smtClean="0"/>
              <a:t>An Adventist, Gary Gilbert picked up on this and shared it widely in the Adventist community. It was the evidence that persuaded many to leave the Adventist faith.</a:t>
            </a:r>
            <a:endParaRPr lang="en-US" dirty="0"/>
          </a:p>
        </p:txBody>
      </p:sp>
      <p:sp>
        <p:nvSpPr>
          <p:cNvPr id="4" name="Title 1"/>
          <p:cNvSpPr txBox="1">
            <a:spLocks/>
          </p:cNvSpPr>
          <p:nvPr/>
        </p:nvSpPr>
        <p:spPr>
          <a:xfrm>
            <a:off x="602673" y="263525"/>
            <a:ext cx="10515600" cy="1058561"/>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smtClean="0">
                <a:solidFill>
                  <a:schemeClr val="bg1"/>
                </a:solidFill>
              </a:rPr>
              <a:t>The story of “Junk DNA” and “Pseudogenes”</a:t>
            </a:r>
            <a:endParaRPr lang="en-US" b="1" dirty="0">
              <a:solidFill>
                <a:schemeClr val="bg1"/>
              </a:solidFill>
            </a:endParaRPr>
          </a:p>
        </p:txBody>
      </p:sp>
    </p:spTree>
    <p:extLst>
      <p:ext uri="{BB962C8B-B14F-4D97-AF65-F5344CB8AC3E}">
        <p14:creationId xmlns:p14="http://schemas.microsoft.com/office/powerpoint/2010/main" val="3729112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People left their faith in Christ because they perceived that this evidence was persuasive and it was “scientific” and thus the Bible (God) must be wrong.</a:t>
            </a:r>
          </a:p>
          <a:p>
            <a:r>
              <a:rPr lang="en-US" dirty="0" smtClean="0"/>
              <a:t>Instead, as science learned more, the evidence turned out not to support the assertion. They were wrong.</a:t>
            </a:r>
          </a:p>
          <a:p>
            <a:r>
              <a:rPr lang="en-US" dirty="0" smtClean="0"/>
              <a:t>These people who left their faith over pseudogenes do not appear to have noticed.  They are not returning to the church insofar as I am aware.</a:t>
            </a:r>
          </a:p>
          <a:p>
            <a:r>
              <a:rPr lang="en-US" dirty="0" smtClean="0"/>
              <a:t>There is great danger in choosing to believe men, rather than God. Man will always be wrong, although we may never know the whole story.</a:t>
            </a:r>
          </a:p>
          <a:p>
            <a:endParaRPr lang="en-US" dirty="0"/>
          </a:p>
        </p:txBody>
      </p:sp>
      <p:sp>
        <p:nvSpPr>
          <p:cNvPr id="4" name="Title 1"/>
          <p:cNvSpPr>
            <a:spLocks noGrp="1"/>
          </p:cNvSpPr>
          <p:nvPr>
            <p:ph type="title"/>
          </p:nvPr>
        </p:nvSpPr>
        <p:spPr>
          <a:xfrm>
            <a:off x="838200" y="365125"/>
            <a:ext cx="10515600" cy="1325563"/>
          </a:xfrm>
        </p:spPr>
        <p:txBody>
          <a:bodyPr/>
          <a:lstStyle/>
          <a:p>
            <a:r>
              <a:rPr lang="en-US" dirty="0" smtClean="0"/>
              <a:t>The story of Pseudogenes</a:t>
            </a:r>
            <a:endParaRPr lang="en-US" dirty="0"/>
          </a:p>
        </p:txBody>
      </p:sp>
      <p:sp>
        <p:nvSpPr>
          <p:cNvPr id="5" name="Title 1"/>
          <p:cNvSpPr txBox="1">
            <a:spLocks/>
          </p:cNvSpPr>
          <p:nvPr/>
        </p:nvSpPr>
        <p:spPr>
          <a:xfrm>
            <a:off x="602673" y="263525"/>
            <a:ext cx="10515600" cy="1058561"/>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smtClean="0">
                <a:solidFill>
                  <a:schemeClr val="bg1"/>
                </a:solidFill>
              </a:rPr>
              <a:t>The story of “Junk DNA” and “Pseudogenes”</a:t>
            </a:r>
            <a:endParaRPr lang="en-US" b="1" dirty="0">
              <a:solidFill>
                <a:schemeClr val="bg1"/>
              </a:solidFill>
            </a:endParaRPr>
          </a:p>
        </p:txBody>
      </p:sp>
    </p:spTree>
    <p:extLst>
      <p:ext uri="{BB962C8B-B14F-4D97-AF65-F5344CB8AC3E}">
        <p14:creationId xmlns:p14="http://schemas.microsoft.com/office/powerpoint/2010/main" val="2838978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63386" y="214082"/>
            <a:ext cx="9806214" cy="1788889"/>
          </a:xfrm>
          <a:solidFill>
            <a:schemeClr val="tx1"/>
          </a:solidFill>
        </p:spPr>
        <p:txBody>
          <a:bodyPr>
            <a:noAutofit/>
          </a:bodyPr>
          <a:lstStyle/>
          <a:p>
            <a:pPr algn="ctr" eaLnBrk="1" hangingPunct="1"/>
            <a:r>
              <a:rPr lang="en-US" sz="3800" b="1" dirty="0" smtClean="0">
                <a:solidFill>
                  <a:schemeClr val="bg1"/>
                </a:solidFill>
              </a:rPr>
              <a:t>There </a:t>
            </a:r>
            <a:r>
              <a:rPr lang="en-US" sz="3800" b="1" dirty="0">
                <a:solidFill>
                  <a:schemeClr val="bg1"/>
                </a:solidFill>
              </a:rPr>
              <a:t>Are Issues That </a:t>
            </a:r>
            <a:r>
              <a:rPr lang="en-US" sz="3800" b="1" u="sng" dirty="0">
                <a:solidFill>
                  <a:srgbClr val="C00000"/>
                </a:solidFill>
              </a:rPr>
              <a:t>Challenge</a:t>
            </a:r>
            <a:r>
              <a:rPr lang="en-US" sz="3800" b="1" dirty="0">
                <a:solidFill>
                  <a:srgbClr val="C00000"/>
                </a:solidFill>
              </a:rPr>
              <a:t> </a:t>
            </a:r>
            <a:r>
              <a:rPr lang="en-US" sz="3800" b="1" dirty="0">
                <a:solidFill>
                  <a:schemeClr val="bg1"/>
                </a:solidFill>
              </a:rPr>
              <a:t>the concept of a </a:t>
            </a:r>
            <a:r>
              <a:rPr lang="en-US" sz="3800" b="1" dirty="0" smtClean="0">
                <a:solidFill>
                  <a:schemeClr val="bg1"/>
                </a:solidFill>
              </a:rPr>
              <a:t>Fiat </a:t>
            </a:r>
            <a:r>
              <a:rPr lang="en-US" sz="3800" b="1" dirty="0">
                <a:solidFill>
                  <a:schemeClr val="bg1"/>
                </a:solidFill>
              </a:rPr>
              <a:t>C</a:t>
            </a:r>
            <a:r>
              <a:rPr lang="en-US" sz="3800" b="1" dirty="0" smtClean="0">
                <a:solidFill>
                  <a:schemeClr val="bg1"/>
                </a:solidFill>
              </a:rPr>
              <a:t>reation</a:t>
            </a:r>
            <a:endParaRPr lang="en-US" sz="3800" b="1" dirty="0">
              <a:solidFill>
                <a:schemeClr val="bg1"/>
              </a:solidFill>
            </a:endParaRPr>
          </a:p>
        </p:txBody>
      </p:sp>
      <p:sp>
        <p:nvSpPr>
          <p:cNvPr id="6147" name="Rectangle 3"/>
          <p:cNvSpPr>
            <a:spLocks noGrp="1" noChangeArrowheads="1"/>
          </p:cNvSpPr>
          <p:nvPr>
            <p:ph idx="1"/>
          </p:nvPr>
        </p:nvSpPr>
        <p:spPr>
          <a:xfrm>
            <a:off x="3175002" y="2481261"/>
            <a:ext cx="8382000" cy="4525963"/>
          </a:xfrm>
        </p:spPr>
        <p:txBody>
          <a:bodyPr/>
          <a:lstStyle/>
          <a:p>
            <a:pPr eaLnBrk="1" hangingPunct="1">
              <a:buFont typeface="Wingdings" panose="05000000000000000000" pitchFamily="2" charset="2"/>
              <a:buChar char="Ø"/>
            </a:pPr>
            <a:r>
              <a:rPr lang="en-US" sz="3600" b="1" dirty="0">
                <a:latin typeface="Calibri Light" panose="020F0302020204030204" pitchFamily="34" charset="0"/>
              </a:rPr>
              <a:t>Radiometric dating</a:t>
            </a:r>
          </a:p>
          <a:p>
            <a:pPr eaLnBrk="1" hangingPunct="1">
              <a:buFont typeface="Wingdings" panose="05000000000000000000" pitchFamily="2" charset="2"/>
              <a:buChar char="Ø"/>
            </a:pPr>
            <a:r>
              <a:rPr lang="en-US" sz="3600" b="1" dirty="0">
                <a:latin typeface="Calibri Light" panose="020F0302020204030204" pitchFamily="34" charset="0"/>
              </a:rPr>
              <a:t>Other dating methods</a:t>
            </a:r>
          </a:p>
          <a:p>
            <a:pPr eaLnBrk="1" hangingPunct="1">
              <a:buFont typeface="Wingdings" panose="05000000000000000000" pitchFamily="2" charset="2"/>
              <a:buChar char="Ø"/>
            </a:pPr>
            <a:r>
              <a:rPr lang="en-US" sz="3600" b="1" dirty="0">
                <a:latin typeface="Calibri Light" panose="020F0302020204030204" pitchFamily="34" charset="0"/>
              </a:rPr>
              <a:t>Fossil record</a:t>
            </a:r>
          </a:p>
          <a:p>
            <a:pPr lvl="1" eaLnBrk="1" hangingPunct="1">
              <a:buFont typeface="Wingdings" panose="05000000000000000000" pitchFamily="2" charset="2"/>
              <a:buChar char="Ø"/>
            </a:pPr>
            <a:r>
              <a:rPr lang="en-US" sz="3200" b="1" dirty="0">
                <a:latin typeface="Calibri Light" panose="020F0302020204030204" pitchFamily="34" charset="0"/>
              </a:rPr>
              <a:t>Orderly fossil record</a:t>
            </a:r>
          </a:p>
          <a:p>
            <a:pPr lvl="1" eaLnBrk="1" hangingPunct="1">
              <a:buFont typeface="Wingdings" panose="05000000000000000000" pitchFamily="2" charset="2"/>
              <a:buChar char="Ø"/>
            </a:pPr>
            <a:r>
              <a:rPr lang="en-US" sz="3200" b="1" dirty="0">
                <a:latin typeface="Calibri Light" panose="020F0302020204030204" pitchFamily="34" charset="0"/>
              </a:rPr>
              <a:t>Hominid record</a:t>
            </a:r>
          </a:p>
          <a:p>
            <a:pPr lvl="1" eaLnBrk="1" hangingPunct="1">
              <a:buFont typeface="Wingdings" panose="05000000000000000000" pitchFamily="2" charset="2"/>
              <a:buChar char="Ø"/>
            </a:pPr>
            <a:r>
              <a:rPr lang="en-US" sz="3200" b="1" dirty="0">
                <a:latin typeface="Calibri Light" panose="020F0302020204030204" pitchFamily="34" charset="0"/>
              </a:rPr>
              <a:t>Etc.</a:t>
            </a:r>
          </a:p>
          <a:p>
            <a:pPr eaLnBrk="1" hangingPunct="1">
              <a:buFont typeface="Wingdings" panose="05000000000000000000" pitchFamily="2" charset="2"/>
              <a:buChar char="Ø"/>
            </a:pPr>
            <a:endParaRPr lang="en-US" sz="3600" b="1" dirty="0">
              <a:solidFill>
                <a:srgbClr val="FFFF00"/>
              </a:solidFill>
              <a:latin typeface="Calibri Light" panose="020F0302020204030204" pitchFamily="34" charset="0"/>
            </a:endParaRPr>
          </a:p>
          <a:p>
            <a:pPr eaLnBrk="1" hangingPunct="1">
              <a:buFont typeface="Wingdings" panose="05000000000000000000" pitchFamily="2" charset="2"/>
              <a:buChar char="Ø"/>
            </a:pPr>
            <a:endParaRPr lang="en-US" b="1" dirty="0" smtClean="0">
              <a:solidFill>
                <a:srgbClr val="FFFF00"/>
              </a:solidFill>
              <a:latin typeface="Calibri Light" panose="020F0302020204030204" pitchFamily="34" charset="0"/>
            </a:endParaRPr>
          </a:p>
          <a:p>
            <a:pPr eaLnBrk="1" hangingPunct="1">
              <a:buFont typeface="Wingdings" panose="05000000000000000000" pitchFamily="2" charset="2"/>
              <a:buChar char="Ø"/>
            </a:pPr>
            <a:endParaRPr lang="en-US" b="1" dirty="0" smtClean="0">
              <a:solidFill>
                <a:srgbClr val="FFFF00"/>
              </a:solidFill>
              <a:latin typeface="Calibri Light" panose="020F0302020204030204" pitchFamily="34" charset="0"/>
            </a:endParaRPr>
          </a:p>
        </p:txBody>
      </p:sp>
    </p:spTree>
    <p:extLst>
      <p:ext uri="{BB962C8B-B14F-4D97-AF65-F5344CB8AC3E}">
        <p14:creationId xmlns:p14="http://schemas.microsoft.com/office/powerpoint/2010/main" val="2678180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46742" y="174172"/>
            <a:ext cx="11756571" cy="1198501"/>
          </a:xfrm>
          <a:solidFill>
            <a:schemeClr val="tx1"/>
          </a:solidFill>
        </p:spPr>
        <p:txBody>
          <a:bodyPr>
            <a:noAutofit/>
          </a:bodyPr>
          <a:lstStyle/>
          <a:p>
            <a:pPr algn="ctr" eaLnBrk="1" hangingPunct="1"/>
            <a:r>
              <a:rPr lang="en-US" sz="3800" b="1" dirty="0">
                <a:solidFill>
                  <a:schemeClr val="bg1"/>
                </a:solidFill>
              </a:rPr>
              <a:t> </a:t>
            </a:r>
            <a:r>
              <a:rPr lang="en-US" sz="3800" b="1" dirty="0" smtClean="0">
                <a:solidFill>
                  <a:schemeClr val="bg1"/>
                </a:solidFill>
              </a:rPr>
              <a:t>There </a:t>
            </a:r>
            <a:r>
              <a:rPr lang="en-US" sz="3800" b="1" dirty="0">
                <a:solidFill>
                  <a:schemeClr val="bg1"/>
                </a:solidFill>
              </a:rPr>
              <a:t>Are Issues That </a:t>
            </a:r>
            <a:r>
              <a:rPr lang="en-US" sz="3800" b="1" u="sng" dirty="0">
                <a:solidFill>
                  <a:schemeClr val="accent6">
                    <a:lumMod val="75000"/>
                  </a:schemeClr>
                </a:solidFill>
              </a:rPr>
              <a:t>S</a:t>
            </a:r>
            <a:r>
              <a:rPr lang="en-US" sz="3800" b="1" u="sng" dirty="0" smtClean="0">
                <a:solidFill>
                  <a:schemeClr val="accent6">
                    <a:lumMod val="75000"/>
                  </a:schemeClr>
                </a:solidFill>
              </a:rPr>
              <a:t>upport</a:t>
            </a:r>
            <a:r>
              <a:rPr lang="en-US" sz="3800" b="1" dirty="0" smtClean="0">
                <a:solidFill>
                  <a:schemeClr val="accent6">
                    <a:lumMod val="75000"/>
                  </a:schemeClr>
                </a:solidFill>
              </a:rPr>
              <a:t> </a:t>
            </a:r>
            <a:r>
              <a:rPr lang="en-US" sz="3800" b="1" dirty="0">
                <a:solidFill>
                  <a:schemeClr val="bg1"/>
                </a:solidFill>
              </a:rPr>
              <a:t>the </a:t>
            </a:r>
            <a:r>
              <a:rPr lang="en-US" sz="3800" b="1" dirty="0" smtClean="0">
                <a:solidFill>
                  <a:schemeClr val="bg1"/>
                </a:solidFill>
              </a:rPr>
              <a:t>Concept </a:t>
            </a:r>
            <a:r>
              <a:rPr lang="en-US" sz="3800" b="1" dirty="0">
                <a:solidFill>
                  <a:schemeClr val="bg1"/>
                </a:solidFill>
              </a:rPr>
              <a:t>of a </a:t>
            </a:r>
            <a:r>
              <a:rPr lang="en-US" sz="3800" b="1" dirty="0" smtClean="0">
                <a:solidFill>
                  <a:schemeClr val="bg1"/>
                </a:solidFill>
              </a:rPr>
              <a:t>Fiat </a:t>
            </a:r>
            <a:r>
              <a:rPr lang="en-US" sz="3800" b="1" dirty="0">
                <a:solidFill>
                  <a:schemeClr val="bg1"/>
                </a:solidFill>
              </a:rPr>
              <a:t>C</a:t>
            </a:r>
            <a:r>
              <a:rPr lang="en-US" sz="3800" b="1" dirty="0" smtClean="0">
                <a:solidFill>
                  <a:schemeClr val="bg1"/>
                </a:solidFill>
              </a:rPr>
              <a:t>reation</a:t>
            </a:r>
            <a:endParaRPr lang="en-US" sz="3800" b="1" dirty="0">
              <a:solidFill>
                <a:schemeClr val="bg1"/>
              </a:solidFill>
            </a:endParaRPr>
          </a:p>
        </p:txBody>
      </p:sp>
      <p:sp>
        <p:nvSpPr>
          <p:cNvPr id="7171" name="Rectangle 3"/>
          <p:cNvSpPr>
            <a:spLocks noGrp="1" noChangeArrowheads="1"/>
          </p:cNvSpPr>
          <p:nvPr>
            <p:ph idx="1"/>
          </p:nvPr>
        </p:nvSpPr>
        <p:spPr>
          <a:xfrm>
            <a:off x="3222170" y="1372673"/>
            <a:ext cx="8534400" cy="5334000"/>
          </a:xfrm>
        </p:spPr>
        <p:txBody>
          <a:bodyPr>
            <a:normAutofit/>
          </a:bodyPr>
          <a:lstStyle/>
          <a:p>
            <a:pPr eaLnBrk="1" hangingPunct="1">
              <a:buFont typeface="Wingdings" panose="05000000000000000000" pitchFamily="2" charset="2"/>
              <a:buChar char="Ø"/>
            </a:pPr>
            <a:r>
              <a:rPr lang="en-US" sz="3600" b="1" dirty="0">
                <a:latin typeface="Calibri Light" panose="020F0302020204030204" pitchFamily="34" charset="0"/>
              </a:rPr>
              <a:t>Origin of life</a:t>
            </a:r>
          </a:p>
          <a:p>
            <a:pPr eaLnBrk="1" hangingPunct="1">
              <a:buFont typeface="Wingdings" panose="05000000000000000000" pitchFamily="2" charset="2"/>
              <a:buChar char="Ø"/>
            </a:pPr>
            <a:r>
              <a:rPr lang="en-US" sz="3600" b="1" dirty="0">
                <a:latin typeface="Calibri Light" panose="020F0302020204030204" pitchFamily="34" charset="0"/>
              </a:rPr>
              <a:t>Fossil record</a:t>
            </a:r>
          </a:p>
          <a:p>
            <a:pPr lvl="1" eaLnBrk="1" hangingPunct="1">
              <a:buFont typeface="Wingdings" panose="05000000000000000000" pitchFamily="2" charset="2"/>
              <a:buChar char="Ø"/>
            </a:pPr>
            <a:r>
              <a:rPr lang="en-US" sz="3200" b="1" dirty="0">
                <a:latin typeface="Calibri Light" panose="020F0302020204030204" pitchFamily="34" charset="0"/>
              </a:rPr>
              <a:t>Sudden appearances</a:t>
            </a:r>
          </a:p>
          <a:p>
            <a:pPr lvl="1" eaLnBrk="1" hangingPunct="1">
              <a:buFont typeface="Wingdings" panose="05000000000000000000" pitchFamily="2" charset="2"/>
              <a:buChar char="Ø"/>
            </a:pPr>
            <a:r>
              <a:rPr lang="en-US" sz="3200" b="1" dirty="0">
                <a:latin typeface="Calibri Light" panose="020F0302020204030204" pitchFamily="34" charset="0"/>
              </a:rPr>
              <a:t>General absence of intermediate forms</a:t>
            </a:r>
          </a:p>
          <a:p>
            <a:pPr eaLnBrk="1" hangingPunct="1">
              <a:buFont typeface="Wingdings" panose="05000000000000000000" pitchFamily="2" charset="2"/>
              <a:buChar char="Ø"/>
            </a:pPr>
            <a:r>
              <a:rPr lang="en-US" sz="3600" b="1" dirty="0">
                <a:latin typeface="Calibri Light" panose="020F0302020204030204" pitchFamily="34" charset="0"/>
              </a:rPr>
              <a:t>Sedimentology and Catastrophism</a:t>
            </a:r>
          </a:p>
          <a:p>
            <a:pPr lvl="1">
              <a:buFont typeface="Wingdings" panose="05000000000000000000" pitchFamily="2" charset="2"/>
              <a:buChar char="Ø"/>
            </a:pPr>
            <a:r>
              <a:rPr lang="en-US" sz="3200" b="1" dirty="0">
                <a:latin typeface="Calibri Light" panose="020F0302020204030204" pitchFamily="34" charset="0"/>
              </a:rPr>
              <a:t>Evidence of extraordinary events.</a:t>
            </a:r>
          </a:p>
          <a:p>
            <a:pPr lvl="1">
              <a:buFont typeface="Wingdings" panose="05000000000000000000" pitchFamily="2" charset="2"/>
              <a:buChar char="Ø"/>
            </a:pPr>
            <a:r>
              <a:rPr lang="en-US" sz="3200" b="1" dirty="0">
                <a:latin typeface="Calibri Light" panose="020F0302020204030204" pitchFamily="34" charset="0"/>
              </a:rPr>
              <a:t>General lack of evidence for time.</a:t>
            </a:r>
          </a:p>
          <a:p>
            <a:pPr eaLnBrk="1" hangingPunct="1">
              <a:buFont typeface="Wingdings" panose="05000000000000000000" pitchFamily="2" charset="2"/>
              <a:buChar char="Ø"/>
            </a:pPr>
            <a:r>
              <a:rPr lang="en-US" sz="3600" b="1" dirty="0">
                <a:latin typeface="Calibri Light" panose="020F0302020204030204" pitchFamily="34" charset="0"/>
              </a:rPr>
              <a:t>Molecular biology</a:t>
            </a:r>
          </a:p>
        </p:txBody>
      </p:sp>
    </p:spTree>
    <p:extLst>
      <p:ext uri="{BB962C8B-B14F-4D97-AF65-F5344CB8AC3E}">
        <p14:creationId xmlns:p14="http://schemas.microsoft.com/office/powerpoint/2010/main" val="2254835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cstate="print"/>
          <a:srcRect/>
          <a:stretch>
            <a:fillRect/>
          </a:stretch>
        </p:blipFill>
        <p:spPr bwMode="auto">
          <a:xfrm>
            <a:off x="4581500" y="1147466"/>
            <a:ext cx="5315068" cy="5710535"/>
          </a:xfrm>
          <a:prstGeom prst="rect">
            <a:avLst/>
          </a:prstGeom>
          <a:noFill/>
          <a:ln w="9525">
            <a:noFill/>
            <a:miter lim="800000"/>
            <a:headEnd/>
            <a:tailEnd/>
          </a:ln>
        </p:spPr>
      </p:pic>
      <p:sp>
        <p:nvSpPr>
          <p:cNvPr id="8" name="TextBox 7"/>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9" name="TextBox 8"/>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
        <p:nvSpPr>
          <p:cNvPr id="6" name="Rectangle 2"/>
          <p:cNvSpPr>
            <a:spLocks noGrp="1" noChangeArrowheads="1"/>
          </p:cNvSpPr>
          <p:nvPr>
            <p:ph type="title"/>
          </p:nvPr>
        </p:nvSpPr>
        <p:spPr>
          <a:xfrm>
            <a:off x="1300764" y="0"/>
            <a:ext cx="8176775" cy="838200"/>
          </a:xfrm>
        </p:spPr>
        <p:txBody>
          <a:bodyPr>
            <a:noAutofit/>
          </a:bodyPr>
          <a:lstStyle/>
          <a:p>
            <a:pPr eaLnBrk="1" hangingPunct="1"/>
            <a:r>
              <a:rPr lang="en-US" sz="3800" b="1" dirty="0"/>
              <a:t> </a:t>
            </a:r>
            <a:br>
              <a:rPr lang="en-US" sz="3800" b="1" dirty="0"/>
            </a:br>
            <a:r>
              <a:rPr lang="en-US" sz="3800" b="1" dirty="0" smtClean="0"/>
              <a:t>What Science </a:t>
            </a:r>
            <a:r>
              <a:rPr lang="en-US" sz="3800" b="1" dirty="0" smtClean="0"/>
              <a:t>Appears to Tell Us at this Period of Earth History:</a:t>
            </a:r>
            <a:endParaRPr lang="en-US" sz="3800" b="1" dirty="0"/>
          </a:p>
        </p:txBody>
      </p:sp>
    </p:spTree>
    <p:extLst>
      <p:ext uri="{BB962C8B-B14F-4D97-AF65-F5344CB8AC3E}">
        <p14:creationId xmlns:p14="http://schemas.microsoft.com/office/powerpoint/2010/main" val="3554051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p:cNvPicPr>
            <a:picLocks noChangeAspect="1" noChangeArrowheads="1"/>
          </p:cNvPicPr>
          <p:nvPr/>
        </p:nvPicPr>
        <p:blipFill>
          <a:blip r:embed="rId2" cstate="print"/>
          <a:srcRect/>
          <a:stretch>
            <a:fillRect/>
          </a:stretch>
        </p:blipFill>
        <p:spPr bwMode="auto">
          <a:xfrm>
            <a:off x="4510576" y="1143000"/>
            <a:ext cx="5319224" cy="5715000"/>
          </a:xfrm>
          <a:prstGeom prst="rect">
            <a:avLst/>
          </a:prstGeom>
          <a:noFill/>
          <a:ln w="9525">
            <a:noFill/>
            <a:miter lim="800000"/>
            <a:headEnd/>
            <a:tailEnd/>
          </a:ln>
        </p:spPr>
      </p:pic>
      <p:sp>
        <p:nvSpPr>
          <p:cNvPr id="8" name="TextBox 7"/>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9" name="TextBox 8"/>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
        <p:nvSpPr>
          <p:cNvPr id="7" name="Title 1"/>
          <p:cNvSpPr>
            <a:spLocks noGrp="1"/>
          </p:cNvSpPr>
          <p:nvPr>
            <p:ph type="title"/>
          </p:nvPr>
        </p:nvSpPr>
        <p:spPr>
          <a:xfrm>
            <a:off x="1828800" y="76200"/>
            <a:ext cx="8229600" cy="838200"/>
          </a:xfrm>
        </p:spPr>
        <p:txBody>
          <a:bodyPr>
            <a:normAutofit/>
          </a:bodyPr>
          <a:lstStyle/>
          <a:p>
            <a:r>
              <a:rPr lang="en-US" b="1" dirty="0" smtClean="0"/>
              <a:t>What we would like to  see: (?)</a:t>
            </a:r>
            <a:endParaRPr lang="en-US" b="1" dirty="0"/>
          </a:p>
        </p:txBody>
      </p:sp>
    </p:spTree>
    <p:extLst>
      <p:ext uri="{BB962C8B-B14F-4D97-AF65-F5344CB8AC3E}">
        <p14:creationId xmlns:p14="http://schemas.microsoft.com/office/powerpoint/2010/main" val="598768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
            <a:ext cx="8686800" cy="838200"/>
          </a:xfrm>
        </p:spPr>
        <p:txBody>
          <a:bodyPr/>
          <a:lstStyle/>
          <a:p>
            <a:r>
              <a:rPr lang="en-US" b="1" dirty="0" smtClean="0"/>
              <a:t>…or this:</a:t>
            </a:r>
            <a:endParaRPr lang="en-US" b="1" dirty="0"/>
          </a:p>
        </p:txBody>
      </p:sp>
      <p:pic>
        <p:nvPicPr>
          <p:cNvPr id="69634" name="Picture 2"/>
          <p:cNvPicPr>
            <a:picLocks noChangeAspect="1" noChangeArrowheads="1"/>
          </p:cNvPicPr>
          <p:nvPr/>
        </p:nvPicPr>
        <p:blipFill>
          <a:blip r:embed="rId2" cstate="print"/>
          <a:srcRect/>
          <a:stretch>
            <a:fillRect/>
          </a:stretch>
        </p:blipFill>
        <p:spPr bwMode="auto">
          <a:xfrm>
            <a:off x="4510576" y="1143000"/>
            <a:ext cx="5319224" cy="5715000"/>
          </a:xfrm>
          <a:prstGeom prst="rect">
            <a:avLst/>
          </a:prstGeom>
          <a:noFill/>
          <a:ln w="9525">
            <a:noFill/>
            <a:miter lim="800000"/>
            <a:headEnd/>
            <a:tailEnd/>
          </a:ln>
        </p:spPr>
      </p:pic>
      <p:sp>
        <p:nvSpPr>
          <p:cNvPr id="8" name="TextBox 7"/>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9" name="TextBox 8"/>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0576" y="1143000"/>
            <a:ext cx="5319224" cy="5722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76800" y="1153180"/>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10" name="TextBox 9"/>
          <p:cNvSpPr txBox="1"/>
          <p:nvPr/>
        </p:nvSpPr>
        <p:spPr>
          <a:xfrm>
            <a:off x="8153400" y="1143000"/>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Tree>
    <p:extLst>
      <p:ext uri="{BB962C8B-B14F-4D97-AF65-F5344CB8AC3E}">
        <p14:creationId xmlns:p14="http://schemas.microsoft.com/office/powerpoint/2010/main" val="1336599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2" cstate="print"/>
          <a:srcRect/>
          <a:stretch>
            <a:fillRect/>
          </a:stretch>
        </p:blipFill>
        <p:spPr bwMode="auto">
          <a:xfrm>
            <a:off x="4586776" y="1143000"/>
            <a:ext cx="5319224" cy="5715000"/>
          </a:xfrm>
          <a:prstGeom prst="rect">
            <a:avLst/>
          </a:prstGeom>
          <a:noFill/>
          <a:ln w="9525">
            <a:noFill/>
            <a:miter lim="800000"/>
            <a:headEnd/>
            <a:tailEnd/>
          </a:ln>
        </p:spPr>
      </p:pic>
      <p:sp>
        <p:nvSpPr>
          <p:cNvPr id="8" name="TextBox 7"/>
          <p:cNvSpPr txBox="1"/>
          <p:nvPr/>
        </p:nvSpPr>
        <p:spPr>
          <a:xfrm>
            <a:off x="8016883" y="1125015"/>
            <a:ext cx="1460656" cy="523220"/>
          </a:xfrm>
          <a:prstGeom prst="rect">
            <a:avLst/>
          </a:prstGeom>
          <a:noFill/>
        </p:spPr>
        <p:txBody>
          <a:bodyPr wrap="none" rtlCol="0">
            <a:spAutoFit/>
          </a:bodyPr>
          <a:lstStyle/>
          <a:p>
            <a:r>
              <a:rPr lang="en-US" sz="2800" b="1" dirty="0">
                <a:solidFill>
                  <a:prstClr val="black"/>
                </a:solidFill>
                <a:latin typeface="Franklin Gothic Book"/>
              </a:rPr>
              <a:t>Creation</a:t>
            </a:r>
          </a:p>
        </p:txBody>
      </p:sp>
      <p:sp>
        <p:nvSpPr>
          <p:cNvPr id="9" name="TextBox 8"/>
          <p:cNvSpPr txBox="1"/>
          <p:nvPr/>
        </p:nvSpPr>
        <p:spPr>
          <a:xfrm>
            <a:off x="4876800" y="1103244"/>
            <a:ext cx="1577420" cy="523220"/>
          </a:xfrm>
          <a:prstGeom prst="rect">
            <a:avLst/>
          </a:prstGeom>
          <a:noFill/>
        </p:spPr>
        <p:txBody>
          <a:bodyPr wrap="none" rtlCol="0">
            <a:spAutoFit/>
          </a:bodyPr>
          <a:lstStyle/>
          <a:p>
            <a:r>
              <a:rPr lang="en-US" sz="2800" b="1" dirty="0">
                <a:solidFill>
                  <a:prstClr val="black"/>
                </a:solidFill>
                <a:latin typeface="Franklin Gothic Book"/>
              </a:rPr>
              <a:t>Evolution</a:t>
            </a:r>
          </a:p>
        </p:txBody>
      </p:sp>
      <p:sp>
        <p:nvSpPr>
          <p:cNvPr id="6" name="Rectangle 2"/>
          <p:cNvSpPr>
            <a:spLocks noGrp="1" noChangeArrowheads="1"/>
          </p:cNvSpPr>
          <p:nvPr>
            <p:ph type="title"/>
          </p:nvPr>
        </p:nvSpPr>
        <p:spPr>
          <a:xfrm>
            <a:off x="1396999" y="381000"/>
            <a:ext cx="8394701" cy="838200"/>
          </a:xfrm>
        </p:spPr>
        <p:txBody>
          <a:bodyPr>
            <a:noAutofit/>
          </a:bodyPr>
          <a:lstStyle/>
          <a:p>
            <a:pPr eaLnBrk="1" hangingPunct="1"/>
            <a:r>
              <a:rPr lang="en-US" sz="3800" b="1" dirty="0" smtClean="0"/>
              <a:t>What we </a:t>
            </a:r>
            <a:r>
              <a:rPr lang="en-US" sz="3800" b="1" dirty="0" smtClean="0"/>
              <a:t>See Right Now:</a:t>
            </a:r>
            <a:endParaRPr lang="en-US" sz="3800" b="1" dirty="0"/>
          </a:p>
        </p:txBody>
      </p:sp>
    </p:spTree>
    <p:extLst>
      <p:ext uri="{BB962C8B-B14F-4D97-AF65-F5344CB8AC3E}">
        <p14:creationId xmlns:p14="http://schemas.microsoft.com/office/powerpoint/2010/main" val="2861357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8686800" cy="838200"/>
          </a:xfrm>
        </p:spPr>
        <p:txBody>
          <a:bodyPr>
            <a:normAutofit/>
          </a:bodyPr>
          <a:lstStyle/>
          <a:p>
            <a:r>
              <a:rPr lang="en-US" b="1" dirty="0" smtClean="0"/>
              <a:t>Conclusion:</a:t>
            </a:r>
            <a:endParaRPr lang="en-US" b="1" dirty="0"/>
          </a:p>
        </p:txBody>
      </p:sp>
      <p:sp>
        <p:nvSpPr>
          <p:cNvPr id="3" name="Content Placeholder 2"/>
          <p:cNvSpPr>
            <a:spLocks noGrp="1"/>
          </p:cNvSpPr>
          <p:nvPr>
            <p:ph idx="1"/>
          </p:nvPr>
        </p:nvSpPr>
        <p:spPr>
          <a:xfrm>
            <a:off x="1828800" y="1295400"/>
            <a:ext cx="8686800" cy="5562600"/>
          </a:xfrm>
        </p:spPr>
        <p:txBody>
          <a:bodyPr>
            <a:normAutofit/>
          </a:bodyPr>
          <a:lstStyle/>
          <a:p>
            <a:pPr marL="0" indent="0">
              <a:buNone/>
            </a:pPr>
            <a:r>
              <a:rPr lang="en-US" sz="5400" dirty="0">
                <a:solidFill>
                  <a:srgbClr val="FFFF00"/>
                </a:solidFill>
              </a:rPr>
              <a:t>		</a:t>
            </a:r>
            <a:r>
              <a:rPr lang="en-US" sz="5400" dirty="0"/>
              <a:t>		A = B</a:t>
            </a:r>
          </a:p>
          <a:p>
            <a:pPr marL="0" indent="0">
              <a:buNone/>
            </a:pPr>
            <a:r>
              <a:rPr lang="en-US" sz="5400" dirty="0"/>
              <a:t>				A = B</a:t>
            </a:r>
          </a:p>
          <a:p>
            <a:pPr marL="0" indent="0">
              <a:lnSpc>
                <a:spcPts val="5000"/>
              </a:lnSpc>
              <a:spcBef>
                <a:spcPts val="0"/>
              </a:spcBef>
              <a:buNone/>
            </a:pPr>
            <a:r>
              <a:rPr lang="en-US" sz="4000" b="1" dirty="0"/>
              <a:t>Therefore:  </a:t>
            </a:r>
          </a:p>
          <a:p>
            <a:pPr marL="0" indent="0">
              <a:lnSpc>
                <a:spcPts val="5000"/>
              </a:lnSpc>
              <a:spcBef>
                <a:spcPts val="0"/>
              </a:spcBef>
              <a:buNone/>
            </a:pPr>
            <a:r>
              <a:rPr lang="en-US" sz="4000" dirty="0"/>
              <a:t>For </a:t>
            </a:r>
            <a:r>
              <a:rPr lang="en-US" sz="4000" b="1" dirty="0"/>
              <a:t>those who know the science</a:t>
            </a:r>
            <a:r>
              <a:rPr lang="en-US" sz="4000" dirty="0"/>
              <a:t>, the decision about origins is always going to be </a:t>
            </a:r>
            <a:r>
              <a:rPr lang="en-US" sz="4000" b="1" u="sng" dirty="0"/>
              <a:t>based upon something other than science</a:t>
            </a:r>
            <a:r>
              <a:rPr lang="en-US" sz="6000" dirty="0"/>
              <a:t>.</a:t>
            </a:r>
          </a:p>
        </p:txBody>
      </p:sp>
      <p:cxnSp>
        <p:nvCxnSpPr>
          <p:cNvPr id="5" name="Straight Connector 4"/>
          <p:cNvCxnSpPr/>
          <p:nvPr/>
        </p:nvCxnSpPr>
        <p:spPr>
          <a:xfrm>
            <a:off x="5510784" y="2279904"/>
            <a:ext cx="533400" cy="60960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6571830" y="2279904"/>
            <a:ext cx="533400" cy="60960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31113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Giving up belief based on science has historically been an ill-advised path.</a:t>
            </a:r>
          </a:p>
          <a:p>
            <a:r>
              <a:rPr lang="en-US" dirty="0" smtClean="0"/>
              <a:t>Presently there are a lot of data that are </a:t>
            </a:r>
            <a:r>
              <a:rPr lang="en-US" b="1" i="1" u="sng" dirty="0" smtClean="0"/>
              <a:t>interpreted</a:t>
            </a:r>
            <a:r>
              <a:rPr lang="en-US" dirty="0" smtClean="0"/>
              <a:t> to support evolution and long ages for life on earth</a:t>
            </a:r>
          </a:p>
          <a:p>
            <a:r>
              <a:rPr lang="en-US" dirty="0" smtClean="0"/>
              <a:t>Presently there are also a lot of data that support design and the interaction of a supernatural being with the history and science of humanity.</a:t>
            </a:r>
          </a:p>
          <a:p>
            <a:r>
              <a:rPr lang="en-US" dirty="0" smtClean="0"/>
              <a:t>What you decide to believe will always be a belief choice.</a:t>
            </a:r>
            <a:endParaRPr lang="en-US" dirty="0"/>
          </a:p>
        </p:txBody>
      </p:sp>
    </p:spTree>
    <p:extLst>
      <p:ext uri="{BB962C8B-B14F-4D97-AF65-F5344CB8AC3E}">
        <p14:creationId xmlns:p14="http://schemas.microsoft.com/office/powerpoint/2010/main" val="2614882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2439" y="1205234"/>
            <a:ext cx="9495060" cy="4195481"/>
          </a:xfrm>
        </p:spPr>
        <p:txBody>
          <a:bodyPr>
            <a:normAutofit fontScale="77500" lnSpcReduction="20000"/>
          </a:bodyPr>
          <a:lstStyle/>
          <a:p>
            <a:pPr marL="0" indent="0">
              <a:lnSpc>
                <a:spcPct val="170000"/>
              </a:lnSpc>
              <a:buNone/>
            </a:pPr>
            <a:r>
              <a:rPr lang="en-US" sz="4600" b="1" dirty="0" smtClean="0">
                <a:latin typeface="Calibri Light" panose="020F0302020204030204" pitchFamily="34" charset="0"/>
              </a:rPr>
              <a:t>History </a:t>
            </a:r>
            <a:r>
              <a:rPr lang="en-US" sz="4600" b="1" dirty="0">
                <a:latin typeface="Calibri Light" panose="020F0302020204030204" pitchFamily="34" charset="0"/>
              </a:rPr>
              <a:t>of Individuals Challenged with Data that Contradicted the Word of </a:t>
            </a:r>
            <a:r>
              <a:rPr lang="en-US" sz="4600" b="1" dirty="0" smtClean="0">
                <a:latin typeface="Calibri Light" panose="020F0302020204030204" pitchFamily="34" charset="0"/>
              </a:rPr>
              <a:t>God</a:t>
            </a:r>
          </a:p>
          <a:p>
            <a:pPr>
              <a:buFont typeface="Wingdings" panose="05000000000000000000" pitchFamily="2" charset="2"/>
              <a:buChar char="Ø"/>
            </a:pPr>
            <a:endParaRPr lang="en-US" sz="3200" b="1" dirty="0" smtClean="0"/>
          </a:p>
          <a:p>
            <a:pPr lvl="6">
              <a:buFont typeface="Wingdings" panose="05000000000000000000" pitchFamily="2" charset="2"/>
              <a:buChar char="Ø"/>
            </a:pPr>
            <a:r>
              <a:rPr lang="en-US" sz="4300" b="1" dirty="0" smtClean="0"/>
              <a:t>Eve</a:t>
            </a:r>
          </a:p>
          <a:p>
            <a:pPr>
              <a:buFont typeface="Wingdings" panose="05000000000000000000" pitchFamily="2" charset="2"/>
              <a:buChar char="Ø"/>
            </a:pPr>
            <a:endParaRPr lang="en-US" sz="4300" b="1" dirty="0"/>
          </a:p>
          <a:p>
            <a:pPr>
              <a:buFont typeface="Wingdings" panose="05000000000000000000" pitchFamily="2" charset="2"/>
              <a:buChar char="Ø"/>
            </a:pPr>
            <a:endParaRPr lang="en-US" sz="4300" b="1" dirty="0"/>
          </a:p>
          <a:p>
            <a:pPr lvl="6">
              <a:buFont typeface="Wingdings" panose="05000000000000000000" pitchFamily="2" charset="2"/>
              <a:buChar char="Ø"/>
            </a:pPr>
            <a:r>
              <a:rPr lang="en-US" sz="4300" b="1" dirty="0" smtClean="0"/>
              <a:t>Noah</a:t>
            </a:r>
            <a:endParaRPr lang="en-US" sz="4300" b="1" dirty="0"/>
          </a:p>
        </p:txBody>
      </p:sp>
      <p:sp>
        <p:nvSpPr>
          <p:cNvPr id="4" name="Title 1"/>
          <p:cNvSpPr txBox="1">
            <a:spLocks/>
          </p:cNvSpPr>
          <p:nvPr/>
        </p:nvSpPr>
        <p:spPr>
          <a:xfrm>
            <a:off x="742324" y="261039"/>
            <a:ext cx="9792275" cy="1694119"/>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600" b="1" dirty="0" smtClean="0">
                <a:solidFill>
                  <a:schemeClr val="tx1"/>
                </a:solidFill>
              </a:rPr>
              <a:t>Bible “Scientists”</a:t>
            </a:r>
            <a:endParaRPr lang="en-US" sz="6600" b="1" dirty="0">
              <a:solidFill>
                <a:schemeClr val="tx1"/>
              </a:solidFill>
            </a:endParaRPr>
          </a:p>
        </p:txBody>
      </p:sp>
    </p:spTree>
    <p:extLst>
      <p:ext uri="{BB962C8B-B14F-4D97-AF65-F5344CB8AC3E}">
        <p14:creationId xmlns:p14="http://schemas.microsoft.com/office/powerpoint/2010/main" val="85991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394371" cy="1325563"/>
          </a:xfrm>
          <a:solidFill>
            <a:schemeClr val="accent6">
              <a:lumMod val="60000"/>
              <a:lumOff val="40000"/>
            </a:schemeClr>
          </a:solidFill>
        </p:spPr>
        <p:txBody>
          <a:bodyPr/>
          <a:lstStyle/>
          <a:p>
            <a:r>
              <a:rPr lang="en-US" b="1" dirty="0" smtClean="0">
                <a:solidFill>
                  <a:schemeClr val="bg1"/>
                </a:solidFill>
              </a:rPr>
              <a:t>The story of Yellowstone “Fossil Forests”</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t>Late 1800’s Fossil Forests of Yellowstone National Park were discovered and study began.</a:t>
            </a:r>
          </a:p>
          <a:p>
            <a:r>
              <a:rPr lang="en-US" dirty="0" smtClean="0"/>
              <a:t>Concluded many generations of forests grew and then were successively destroyed by volcanic catastrophes over many tens of  thousands of years.</a:t>
            </a:r>
          </a:p>
          <a:p>
            <a:r>
              <a:rPr lang="en-US" dirty="0" smtClean="0"/>
              <a:t>Recognized as a problem for the Adventist view of earth history.</a:t>
            </a:r>
          </a:p>
          <a:p>
            <a:r>
              <a:rPr lang="en-US" dirty="0" smtClean="0"/>
              <a:t>Caused many to lose their confidence in God’s word, and some left the Adventist Church.</a:t>
            </a:r>
          </a:p>
          <a:p>
            <a:r>
              <a:rPr lang="en-US" dirty="0" smtClean="0"/>
              <a:t>Some others began research on the Fossil trees to see what further research might reveal.</a:t>
            </a:r>
            <a:endParaRPr lang="en-US" dirty="0"/>
          </a:p>
        </p:txBody>
      </p:sp>
    </p:spTree>
    <p:extLst>
      <p:ext uri="{BB962C8B-B14F-4D97-AF65-F5344CB8AC3E}">
        <p14:creationId xmlns:p14="http://schemas.microsoft.com/office/powerpoint/2010/main" val="3488464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36369" y="0"/>
            <a:ext cx="5319261" cy="6858000"/>
          </a:xfrm>
          <a:prstGeom prst="rect">
            <a:avLst/>
          </a:prstGeom>
        </p:spPr>
      </p:pic>
    </p:spTree>
    <p:extLst>
      <p:ext uri="{BB962C8B-B14F-4D97-AF65-F5344CB8AC3E}">
        <p14:creationId xmlns:p14="http://schemas.microsoft.com/office/powerpoint/2010/main" val="834652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of Yellowstone “Fossil Forests”</a:t>
            </a:r>
            <a:endParaRPr lang="en-US" dirty="0"/>
          </a:p>
        </p:txBody>
      </p:sp>
      <p:sp>
        <p:nvSpPr>
          <p:cNvPr id="3" name="Content Placeholder 2"/>
          <p:cNvSpPr>
            <a:spLocks noGrp="1"/>
          </p:cNvSpPr>
          <p:nvPr>
            <p:ph idx="1"/>
          </p:nvPr>
        </p:nvSpPr>
        <p:spPr/>
        <p:txBody>
          <a:bodyPr>
            <a:normAutofit lnSpcReduction="10000"/>
          </a:bodyPr>
          <a:lstStyle/>
          <a:p>
            <a:r>
              <a:rPr lang="en-US" dirty="0" smtClean="0"/>
              <a:t>After decades of research, and special help from God, new interpretations appeared to contradict the earlier assertions about the trees.</a:t>
            </a:r>
          </a:p>
          <a:p>
            <a:r>
              <a:rPr lang="en-US" dirty="0" smtClean="0"/>
              <a:t>The new interpretations favored a catastrophic interpretation for the “Fossil Forests.”</a:t>
            </a:r>
          </a:p>
          <a:p>
            <a:r>
              <a:rPr lang="en-US" dirty="0" smtClean="0"/>
              <a:t>We will hear this story in a later talk.</a:t>
            </a:r>
          </a:p>
          <a:p>
            <a:r>
              <a:rPr lang="en-US" dirty="0" smtClean="0"/>
              <a:t>Those who left their faith because of the earlier interpretations have not chosen to return to their former faith after the recent work, insofar as we know.</a:t>
            </a:r>
          </a:p>
          <a:p>
            <a:r>
              <a:rPr lang="en-US" dirty="0" smtClean="0"/>
              <a:t>This is a warning for us.</a:t>
            </a:r>
            <a:endParaRPr lang="en-US" dirty="0"/>
          </a:p>
        </p:txBody>
      </p:sp>
      <p:sp>
        <p:nvSpPr>
          <p:cNvPr id="4" name="Title 1"/>
          <p:cNvSpPr txBox="1">
            <a:spLocks/>
          </p:cNvSpPr>
          <p:nvPr/>
        </p:nvSpPr>
        <p:spPr>
          <a:xfrm>
            <a:off x="838200" y="365125"/>
            <a:ext cx="9394371" cy="1325563"/>
          </a:xfrm>
          <a:prstGeom prst="rect">
            <a:avLst/>
          </a:prstGeom>
          <a:solidFill>
            <a:schemeClr val="accent6">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smtClean="0">
                <a:solidFill>
                  <a:schemeClr val="bg1"/>
                </a:solidFill>
              </a:rPr>
              <a:t>The story of Yellowstone “Fossil Forests”</a:t>
            </a:r>
            <a:endParaRPr lang="en-US" b="1" dirty="0">
              <a:solidFill>
                <a:schemeClr val="bg1"/>
              </a:solidFill>
            </a:endParaRPr>
          </a:p>
        </p:txBody>
      </p:sp>
    </p:spTree>
    <p:extLst>
      <p:ext uri="{BB962C8B-B14F-4D97-AF65-F5344CB8AC3E}">
        <p14:creationId xmlns:p14="http://schemas.microsoft.com/office/powerpoint/2010/main" val="448714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673" y="263525"/>
            <a:ext cx="10515600" cy="1058561"/>
          </a:xfrm>
          <a:solidFill>
            <a:schemeClr val="accent4">
              <a:lumMod val="40000"/>
              <a:lumOff val="60000"/>
            </a:schemeClr>
          </a:solidFill>
        </p:spPr>
        <p:txBody>
          <a:bodyPr/>
          <a:lstStyle/>
          <a:p>
            <a:r>
              <a:rPr lang="en-US" b="1" dirty="0" smtClean="0">
                <a:solidFill>
                  <a:schemeClr val="bg1"/>
                </a:solidFill>
              </a:rPr>
              <a:t>The story of “Junk DNA” and “Pseudogenes”</a:t>
            </a:r>
            <a:endParaRPr lang="en-US" b="1" dirty="0">
              <a:solidFill>
                <a:schemeClr val="bg1"/>
              </a:solidFill>
            </a:endParaRPr>
          </a:p>
        </p:txBody>
      </p:sp>
      <p:sp>
        <p:nvSpPr>
          <p:cNvPr id="3" name="Content Placeholder 2"/>
          <p:cNvSpPr>
            <a:spLocks noGrp="1"/>
          </p:cNvSpPr>
          <p:nvPr>
            <p:ph idx="1"/>
          </p:nvPr>
        </p:nvSpPr>
        <p:spPr>
          <a:xfrm>
            <a:off x="602673" y="1423687"/>
            <a:ext cx="10515600" cy="5060240"/>
          </a:xfrm>
        </p:spPr>
        <p:txBody>
          <a:bodyPr>
            <a:normAutofit/>
          </a:bodyPr>
          <a:lstStyle/>
          <a:p>
            <a:pPr marL="0" indent="0">
              <a:buNone/>
            </a:pPr>
            <a:r>
              <a:rPr lang="en-US" dirty="0" smtClean="0"/>
              <a:t>DNA was known half a century ago to be the source of information for making proteins, the active component of cellular functions. </a:t>
            </a:r>
          </a:p>
          <a:p>
            <a:pPr marL="0" indent="0">
              <a:buNone/>
            </a:pPr>
            <a:r>
              <a:rPr lang="en-US" dirty="0" smtClean="0"/>
              <a:t>We knew DNA </a:t>
            </a:r>
            <a:r>
              <a:rPr lang="en-US" dirty="0" smtClean="0">
                <a:sym typeface="Wingdings" panose="05000000000000000000" pitchFamily="2" charset="2"/>
              </a:rPr>
              <a:t> RNA  Protein, and this became the unassailable TRUTH of molecular biology.</a:t>
            </a:r>
          </a:p>
          <a:p>
            <a:pPr marL="0" indent="0">
              <a:buNone/>
            </a:pPr>
            <a:r>
              <a:rPr lang="en-US" dirty="0" smtClean="0"/>
              <a:t>In the early days of our understanding of DNA, it was assumed that all of the DNA was involved in making proteins.</a:t>
            </a:r>
          </a:p>
          <a:p>
            <a:pPr marL="0" indent="0">
              <a:buNone/>
            </a:pPr>
            <a:r>
              <a:rPr lang="en-US" dirty="0" smtClean="0"/>
              <a:t>As scientists began to unravel the structure of DNA, it became apparent that a great deal of the DNA was not involved in making proteins.</a:t>
            </a:r>
          </a:p>
          <a:p>
            <a:pPr marL="0" indent="0">
              <a:buNone/>
            </a:pPr>
            <a:r>
              <a:rPr lang="en-US" dirty="0" smtClean="0"/>
              <a:t>By the 1970’s, It was assumed that the rest of the DNA was not needed, and was remnants of evolutionary process, thus “Junk DNA”</a:t>
            </a:r>
            <a:endParaRPr lang="en-US" dirty="0"/>
          </a:p>
        </p:txBody>
      </p:sp>
    </p:spTree>
    <p:extLst>
      <p:ext uri="{BB962C8B-B14F-4D97-AF65-F5344CB8AC3E}">
        <p14:creationId xmlns:p14="http://schemas.microsoft.com/office/powerpoint/2010/main" val="1550692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64169"/>
            <a:ext cx="10515600" cy="4727575"/>
          </a:xfrm>
        </p:spPr>
        <p:txBody>
          <a:bodyPr/>
          <a:lstStyle/>
          <a:p>
            <a:r>
              <a:rPr lang="en-US" dirty="0" smtClean="0"/>
              <a:t>By the year 2000, when the Human Genome  Project has completed the first phase of its work, we came to realize that only a small part of the DNA was coding for proteins, about 1.5%.  What was the rest of the DNA doing? It seemed obvious that it could not be doing nothing, a conclusion that creationists had long since reached based on our understanding that the cell was the result of an intelligent design.</a:t>
            </a:r>
          </a:p>
          <a:p>
            <a:r>
              <a:rPr lang="en-US" dirty="0" smtClean="0"/>
              <a:t>The US Government launched a new project called the Encode Project to find out.</a:t>
            </a:r>
          </a:p>
          <a:p>
            <a:r>
              <a:rPr lang="en-US" dirty="0" smtClean="0"/>
              <a:t>Their conclusions after a decade of research were astonishing to some, but anticipated by others.</a:t>
            </a:r>
            <a:endParaRPr lang="en-US" dirty="0"/>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The story of “Junk DNA” and “Pseudogenes”</a:t>
            </a:r>
            <a:endParaRPr lang="en-US" dirty="0"/>
          </a:p>
        </p:txBody>
      </p:sp>
      <p:sp>
        <p:nvSpPr>
          <p:cNvPr id="5" name="Title 1"/>
          <p:cNvSpPr>
            <a:spLocks noGrp="1"/>
          </p:cNvSpPr>
          <p:nvPr>
            <p:ph type="title"/>
          </p:nvPr>
        </p:nvSpPr>
        <p:spPr>
          <a:xfrm>
            <a:off x="685800" y="396444"/>
            <a:ext cx="10515600" cy="1058561"/>
          </a:xfrm>
          <a:solidFill>
            <a:schemeClr val="accent4">
              <a:lumMod val="40000"/>
              <a:lumOff val="60000"/>
            </a:schemeClr>
          </a:solidFill>
        </p:spPr>
        <p:txBody>
          <a:bodyPr/>
          <a:lstStyle/>
          <a:p>
            <a:r>
              <a:rPr lang="en-US" b="1" dirty="0" smtClean="0">
                <a:solidFill>
                  <a:schemeClr val="bg1"/>
                </a:solidFill>
              </a:rPr>
              <a:t>The story of “Junk DNA” and “Pseudogenes”</a:t>
            </a:r>
            <a:endParaRPr lang="en-US" b="1" dirty="0">
              <a:solidFill>
                <a:schemeClr val="bg1"/>
              </a:solidFill>
            </a:endParaRPr>
          </a:p>
        </p:txBody>
      </p:sp>
    </p:spTree>
    <p:extLst>
      <p:ext uri="{BB962C8B-B14F-4D97-AF65-F5344CB8AC3E}">
        <p14:creationId xmlns:p14="http://schemas.microsoft.com/office/powerpoint/2010/main" val="866059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08985"/>
            <a:ext cx="10325100" cy="4727575"/>
          </a:xfrm>
          <a:solidFill>
            <a:schemeClr val="tx1"/>
          </a:solidFill>
        </p:spPr>
        <p:txBody>
          <a:bodyPr>
            <a:normAutofit/>
          </a:bodyPr>
          <a:lstStyle/>
          <a:p>
            <a:pPr marL="0" indent="0">
              <a:buNone/>
            </a:pPr>
            <a:r>
              <a:rPr lang="en-US" u="sng" dirty="0" smtClean="0">
                <a:solidFill>
                  <a:schemeClr val="bg1"/>
                </a:solidFill>
              </a:rPr>
              <a:t>JUNK DNA:</a:t>
            </a:r>
          </a:p>
          <a:p>
            <a:pPr marL="0" indent="0">
              <a:buNone/>
            </a:pPr>
            <a:r>
              <a:rPr lang="en-US" dirty="0" smtClean="0">
                <a:solidFill>
                  <a:schemeClr val="bg1"/>
                </a:solidFill>
              </a:rPr>
              <a:t>HAT                   ADVENTIST UNIVERSITY OF CENTRAL AFRICA</a:t>
            </a:r>
          </a:p>
          <a:p>
            <a:pPr marL="0" indent="0">
              <a:buNone/>
            </a:pPr>
            <a:r>
              <a:rPr lang="en-US" b="1" dirty="0" err="1" smtClean="0">
                <a:solidFill>
                  <a:srgbClr val="C00000"/>
                </a:solidFill>
              </a:rPr>
              <a:t>HAT</a:t>
            </a:r>
            <a:r>
              <a:rPr lang="en-US" dirty="0" err="1" smtClean="0">
                <a:solidFill>
                  <a:schemeClr val="bg1"/>
                </a:solidFill>
              </a:rPr>
              <a:t>ahdfoaehaj</a:t>
            </a:r>
            <a:r>
              <a:rPr lang="en-US" b="1" dirty="0" err="1" smtClean="0">
                <a:solidFill>
                  <a:srgbClr val="C00000"/>
                </a:solidFill>
              </a:rPr>
              <a:t>ADVENTIST</a:t>
            </a:r>
            <a:r>
              <a:rPr lang="en-US" dirty="0" err="1" smtClean="0">
                <a:solidFill>
                  <a:schemeClr val="bg1"/>
                </a:solidFill>
              </a:rPr>
              <a:t>j</a:t>
            </a:r>
            <a:r>
              <a:rPr lang="en-US" b="1" dirty="0" err="1" smtClean="0">
                <a:solidFill>
                  <a:srgbClr val="C00000"/>
                </a:solidFill>
              </a:rPr>
              <a:t>UNIVERSITY</a:t>
            </a:r>
            <a:r>
              <a:rPr lang="en-US" dirty="0" err="1" smtClean="0">
                <a:solidFill>
                  <a:schemeClr val="bg1"/>
                </a:solidFill>
              </a:rPr>
              <a:t>j</a:t>
            </a:r>
            <a:r>
              <a:rPr lang="en-US" dirty="0" err="1" smtClean="0">
                <a:solidFill>
                  <a:srgbClr val="C00000"/>
                </a:solidFill>
              </a:rPr>
              <a:t>OF</a:t>
            </a:r>
            <a:r>
              <a:rPr lang="en-US" dirty="0" err="1" smtClean="0">
                <a:solidFill>
                  <a:schemeClr val="bg1"/>
                </a:solidFill>
              </a:rPr>
              <a:t>i</a:t>
            </a:r>
            <a:r>
              <a:rPr lang="en-US" b="1" dirty="0" err="1" smtClean="0">
                <a:solidFill>
                  <a:srgbClr val="C00000"/>
                </a:solidFill>
              </a:rPr>
              <a:t>CENTRAL</a:t>
            </a:r>
            <a:r>
              <a:rPr lang="en-US" dirty="0" err="1" smtClean="0">
                <a:solidFill>
                  <a:schemeClr val="bg1"/>
                </a:solidFill>
              </a:rPr>
              <a:t>i</a:t>
            </a:r>
            <a:r>
              <a:rPr lang="en-US" b="1" dirty="0" err="1" smtClean="0">
                <a:solidFill>
                  <a:srgbClr val="C00000"/>
                </a:solidFill>
              </a:rPr>
              <a:t>AFRICA</a:t>
            </a:r>
            <a:r>
              <a:rPr lang="en-US" dirty="0" err="1" smtClean="0">
                <a:solidFill>
                  <a:schemeClr val="bg1"/>
                </a:solidFill>
              </a:rPr>
              <a:t>hdaiehdk</a:t>
            </a:r>
            <a:endParaRPr lang="en-US" dirty="0" smtClean="0">
              <a:solidFill>
                <a:schemeClr val="bg1"/>
              </a:solidFill>
            </a:endParaRPr>
          </a:p>
          <a:p>
            <a:pPr marL="0" indent="0">
              <a:buNone/>
            </a:pPr>
            <a:endParaRPr lang="en-US" dirty="0" smtClean="0">
              <a:solidFill>
                <a:schemeClr val="bg1"/>
              </a:solidFill>
            </a:endParaRPr>
          </a:p>
          <a:p>
            <a:pPr marL="0" indent="0">
              <a:buNone/>
            </a:pPr>
            <a:endParaRPr lang="en-US" dirty="0">
              <a:solidFill>
                <a:schemeClr val="bg1"/>
              </a:solidFill>
            </a:endParaRPr>
          </a:p>
          <a:p>
            <a:pPr marL="0" indent="0">
              <a:buNone/>
            </a:pPr>
            <a:r>
              <a:rPr lang="en-US" u="sng" dirty="0" smtClean="0">
                <a:solidFill>
                  <a:schemeClr val="bg1"/>
                </a:solidFill>
              </a:rPr>
              <a:t>Pseudogenes:</a:t>
            </a:r>
          </a:p>
          <a:p>
            <a:pPr marL="0" indent="0">
              <a:buNone/>
            </a:pPr>
            <a:r>
              <a:rPr lang="en-US" b="1" dirty="0" err="1" smtClean="0">
                <a:solidFill>
                  <a:srgbClr val="C00000"/>
                </a:solidFill>
              </a:rPr>
              <a:t>UNIVERSITY</a:t>
            </a:r>
            <a:r>
              <a:rPr lang="en-US" dirty="0" err="1" smtClean="0">
                <a:solidFill>
                  <a:schemeClr val="bg1"/>
                </a:solidFill>
              </a:rPr>
              <a:t>addfheadofieha</a:t>
            </a:r>
            <a:r>
              <a:rPr lang="en-US" b="1" dirty="0" err="1" smtClean="0">
                <a:solidFill>
                  <a:srgbClr val="C00000"/>
                </a:solidFill>
              </a:rPr>
              <a:t>UNIVERSITY</a:t>
            </a:r>
            <a:r>
              <a:rPr lang="en-US" dirty="0" err="1" smtClean="0">
                <a:solidFill>
                  <a:schemeClr val="bg1"/>
                </a:solidFill>
              </a:rPr>
              <a:t>ahdfheoaafhekldo</a:t>
            </a:r>
            <a:endParaRPr lang="en-US" dirty="0" smtClean="0">
              <a:solidFill>
                <a:schemeClr val="bg1"/>
              </a:solidFill>
            </a:endParaRPr>
          </a:p>
          <a:p>
            <a:pPr marL="0" indent="0">
              <a:buNone/>
            </a:pPr>
            <a:r>
              <a:rPr lang="en-US" b="1" dirty="0" err="1" smtClean="0">
                <a:solidFill>
                  <a:srgbClr val="C00000"/>
                </a:solidFill>
              </a:rPr>
              <a:t>UNIVRRSITY</a:t>
            </a:r>
            <a:r>
              <a:rPr lang="en-US" dirty="0" err="1" smtClean="0">
                <a:solidFill>
                  <a:schemeClr val="bg1"/>
                </a:solidFill>
              </a:rPr>
              <a:t>addfheadofieha</a:t>
            </a:r>
            <a:r>
              <a:rPr lang="en-US" b="1" dirty="0" err="1" smtClean="0">
                <a:solidFill>
                  <a:srgbClr val="C00000"/>
                </a:solidFill>
              </a:rPr>
              <a:t>UNIVERSITY</a:t>
            </a:r>
            <a:r>
              <a:rPr lang="en-US" dirty="0" err="1" smtClean="0">
                <a:solidFill>
                  <a:schemeClr val="bg1"/>
                </a:solidFill>
              </a:rPr>
              <a:t>ahdfheoaafhekldo</a:t>
            </a:r>
            <a:endParaRPr lang="en-US" dirty="0">
              <a:solidFill>
                <a:schemeClr val="bg1"/>
              </a:solidFill>
            </a:endParaRPr>
          </a:p>
          <a:p>
            <a:endParaRPr lang="en-US" dirty="0">
              <a:solidFill>
                <a:schemeClr val="bg1"/>
              </a:solidFill>
            </a:endParaRPr>
          </a:p>
          <a:p>
            <a:endParaRPr lang="en-US" dirty="0">
              <a:solidFill>
                <a:schemeClr val="bg1"/>
              </a:solidFill>
            </a:endParaRPr>
          </a:p>
        </p:txBody>
      </p:sp>
      <p:sp>
        <p:nvSpPr>
          <p:cNvPr id="5" name="7-Point Star 4"/>
          <p:cNvSpPr/>
          <p:nvPr/>
        </p:nvSpPr>
        <p:spPr>
          <a:xfrm>
            <a:off x="1538514" y="5239657"/>
            <a:ext cx="754743" cy="493486"/>
          </a:xfrm>
          <a:prstGeom prst="star7">
            <a:avLst/>
          </a:prstGeom>
          <a:noFill/>
          <a:ln w="762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The story of “Junk DNA” and “Pseudogenes”</a:t>
            </a:r>
            <a:endParaRPr lang="en-US" dirty="0"/>
          </a:p>
        </p:txBody>
      </p:sp>
      <p:sp>
        <p:nvSpPr>
          <p:cNvPr id="6" name="Title 1"/>
          <p:cNvSpPr>
            <a:spLocks noGrp="1"/>
          </p:cNvSpPr>
          <p:nvPr>
            <p:ph type="title"/>
          </p:nvPr>
        </p:nvSpPr>
        <p:spPr>
          <a:xfrm>
            <a:off x="602673" y="263525"/>
            <a:ext cx="10515600" cy="1058561"/>
          </a:xfrm>
          <a:solidFill>
            <a:schemeClr val="accent4">
              <a:lumMod val="40000"/>
              <a:lumOff val="60000"/>
            </a:schemeClr>
          </a:solidFill>
        </p:spPr>
        <p:txBody>
          <a:bodyPr/>
          <a:lstStyle/>
          <a:p>
            <a:r>
              <a:rPr lang="en-US" b="1" dirty="0" smtClean="0">
                <a:solidFill>
                  <a:schemeClr val="bg1"/>
                </a:solidFill>
              </a:rPr>
              <a:t>The story of “Junk DNA” and “Pseudogenes”</a:t>
            </a:r>
            <a:endParaRPr lang="en-US" b="1" dirty="0">
              <a:solidFill>
                <a:schemeClr val="bg1"/>
              </a:solidFill>
            </a:endParaRPr>
          </a:p>
        </p:txBody>
      </p:sp>
    </p:spTree>
    <p:extLst>
      <p:ext uri="{BB962C8B-B14F-4D97-AF65-F5344CB8AC3E}">
        <p14:creationId xmlns:p14="http://schemas.microsoft.com/office/powerpoint/2010/main" val="411781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332" y="6439"/>
            <a:ext cx="9144000" cy="1011462"/>
          </a:xfrm>
        </p:spPr>
        <p:txBody>
          <a:bodyPr>
            <a:normAutofit/>
          </a:bodyPr>
          <a:lstStyle/>
          <a:p>
            <a:r>
              <a:rPr lang="en-US" sz="4400" b="1" dirty="0" smtClean="0"/>
              <a:t>“Junk DNA” and “Pseudogenes”</a:t>
            </a:r>
            <a:endParaRPr lang="en-US" sz="4400" b="1" dirty="0"/>
          </a:p>
        </p:txBody>
      </p:sp>
      <p:sp>
        <p:nvSpPr>
          <p:cNvPr id="3" name="Subtitle 2"/>
          <p:cNvSpPr>
            <a:spLocks noGrp="1"/>
          </p:cNvSpPr>
          <p:nvPr>
            <p:ph type="subTitle" idx="1"/>
          </p:nvPr>
        </p:nvSpPr>
        <p:spPr>
          <a:xfrm>
            <a:off x="1060360" y="1040265"/>
            <a:ext cx="10324563" cy="5245746"/>
          </a:xfrm>
        </p:spPr>
        <p:txBody>
          <a:bodyPr>
            <a:noAutofit/>
          </a:bodyPr>
          <a:lstStyle/>
          <a:p>
            <a:pPr algn="just">
              <a:lnSpc>
                <a:spcPct val="120000"/>
              </a:lnSpc>
            </a:pPr>
            <a:r>
              <a:rPr lang="en-US" sz="2700" b="1" cap="none" dirty="0" smtClean="0">
                <a:solidFill>
                  <a:schemeClr val="tx1"/>
                </a:solidFill>
                <a:latin typeface="Calibri Light" panose="020F0302020204030204" pitchFamily="34" charset="0"/>
              </a:rPr>
              <a:t>The encyclopedia of DNA elements (ENCODE) is a public research project launched by the US national human genome research institute (NHGRI) in </a:t>
            </a:r>
            <a:r>
              <a:rPr lang="en-US" sz="2700" b="1" cap="none" dirty="0">
                <a:solidFill>
                  <a:schemeClr val="tx1"/>
                </a:solidFill>
                <a:latin typeface="Calibri Light" panose="020F0302020204030204" pitchFamily="34" charset="0"/>
              </a:rPr>
              <a:t>S</a:t>
            </a:r>
            <a:r>
              <a:rPr lang="en-US" sz="2700" b="1" cap="none" dirty="0" smtClean="0">
                <a:solidFill>
                  <a:schemeClr val="tx1"/>
                </a:solidFill>
                <a:latin typeface="Calibri Light" panose="020F0302020204030204" pitchFamily="34" charset="0"/>
              </a:rPr>
              <a:t>eptember 2003, (including over 400 scientists).  One main accomplishment described by the ENCODE consortium has been that 80% of the human genome is now "associated with at least one biochemical function.” (2012) Much of this functional non-coding DNA is involved in the regulation of the expression of coding genes.</a:t>
            </a:r>
            <a:r>
              <a:rPr lang="en-US" sz="2700" b="1" cap="none" baseline="30000" dirty="0" smtClean="0">
                <a:solidFill>
                  <a:schemeClr val="tx1"/>
                </a:solidFill>
                <a:latin typeface="Calibri Light" panose="020F0302020204030204" pitchFamily="34" charset="0"/>
              </a:rPr>
              <a:t> </a:t>
            </a:r>
            <a:r>
              <a:rPr lang="en-US" sz="2700" b="1" cap="none" dirty="0" smtClean="0">
                <a:solidFill>
                  <a:schemeClr val="tx1"/>
                </a:solidFill>
                <a:latin typeface="Calibri Light" panose="020F0302020204030204" pitchFamily="34" charset="0"/>
              </a:rPr>
              <a:t>furthermore the expression of each coding gene is controlled by multiple regulatory sites located both near and distant from the gene. these results demonstrate that gene regulation is far more complex than was previously believed.</a:t>
            </a:r>
            <a:endParaRPr lang="en-US" sz="2700" b="1" cap="none" dirty="0">
              <a:solidFill>
                <a:schemeClr val="tx1"/>
              </a:solidFill>
              <a:latin typeface="Calibri Light" panose="020F0302020204030204" pitchFamily="34" charset="0"/>
            </a:endParaRPr>
          </a:p>
        </p:txBody>
      </p:sp>
      <p:sp>
        <p:nvSpPr>
          <p:cNvPr id="4" name="Title 1"/>
          <p:cNvSpPr txBox="1">
            <a:spLocks/>
          </p:cNvSpPr>
          <p:nvPr/>
        </p:nvSpPr>
        <p:spPr>
          <a:xfrm>
            <a:off x="964841" y="-40660"/>
            <a:ext cx="10515600" cy="1058561"/>
          </a:xfrm>
          <a:prstGeom prst="rect">
            <a:avLst/>
          </a:prstGeom>
          <a:solidFill>
            <a:schemeClr val="accent4">
              <a:lumMod val="40000"/>
              <a:lumOff val="60000"/>
            </a:schemeClr>
          </a:solidFill>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smtClean="0">
                <a:solidFill>
                  <a:schemeClr val="bg1"/>
                </a:solidFill>
              </a:rPr>
              <a:t>The story of “Junk DNA” and “Pseudogenes”</a:t>
            </a:r>
            <a:endParaRPr lang="en-US" b="1" dirty="0">
              <a:solidFill>
                <a:schemeClr val="bg1"/>
              </a:solidFill>
            </a:endParaRPr>
          </a:p>
        </p:txBody>
      </p:sp>
    </p:spTree>
    <p:extLst>
      <p:ext uri="{BB962C8B-B14F-4D97-AF65-F5344CB8AC3E}">
        <p14:creationId xmlns:p14="http://schemas.microsoft.com/office/powerpoint/2010/main" val="3804688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451</TotalTime>
  <Words>1072</Words>
  <Application>Microsoft Office PowerPoint</Application>
  <PresentationFormat>Widescreen</PresentationFormat>
  <Paragraphs>101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Franklin Gothic Book</vt:lpstr>
      <vt:lpstr>Wingdings</vt:lpstr>
      <vt:lpstr>Office Theme</vt:lpstr>
      <vt:lpstr>Analyzing Arguments</vt:lpstr>
      <vt:lpstr>PowerPoint Presentation</vt:lpstr>
      <vt:lpstr>The story of Yellowstone “Fossil Forests”</vt:lpstr>
      <vt:lpstr>PowerPoint Presentation</vt:lpstr>
      <vt:lpstr>The story of Yellowstone “Fossil Forests”</vt:lpstr>
      <vt:lpstr>The story of “Junk DNA” and “Pseudogenes”</vt:lpstr>
      <vt:lpstr>The story of “Junk DNA” and “Pseudogenes”</vt:lpstr>
      <vt:lpstr>The story of “Junk DNA” and “Pseudogenes”</vt:lpstr>
      <vt:lpstr>“Junk DNA” and “Pseudogenes”</vt:lpstr>
      <vt:lpstr>The story of Pseudogenes</vt:lpstr>
      <vt:lpstr>The story of Pseudogenes</vt:lpstr>
      <vt:lpstr>There Are Issues That Challenge the concept of a Fiat Creation</vt:lpstr>
      <vt:lpstr> There Are Issues That Support the Concept of a Fiat Creation</vt:lpstr>
      <vt:lpstr>  What Science Appears to Tell Us at this Period of Earth History:</vt:lpstr>
      <vt:lpstr>What we would like to  see: (?)</vt:lpstr>
      <vt:lpstr>…or this:</vt:lpstr>
      <vt:lpstr>What we See Right Now:</vt:lpstr>
      <vt:lpstr>Conclusion:</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Phillips</dc:creator>
  <cp:lastModifiedBy>Suzanne Phillips</cp:lastModifiedBy>
  <cp:revision>40</cp:revision>
  <dcterms:created xsi:type="dcterms:W3CDTF">2014-08-15T00:34:44Z</dcterms:created>
  <dcterms:modified xsi:type="dcterms:W3CDTF">2018-12-14T06:33:38Z</dcterms:modified>
</cp:coreProperties>
</file>