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712" r:id="rId1"/>
    <p:sldMasterId id="2147483713" r:id="rId2"/>
    <p:sldMasterId id="2147483714" r:id="rId3"/>
    <p:sldMasterId id="2147483715" r:id="rId4"/>
    <p:sldMasterId id="2147483717" r:id="rId5"/>
    <p:sldMasterId id="2147483719" r:id="rId6"/>
  </p:sldMasterIdLst>
  <p:notesMasterIdLst>
    <p:notesMasterId r:id="rId40"/>
  </p:notesMasterIdLst>
  <p:sldIdLst>
    <p:sldId id="297" r:id="rId7"/>
    <p:sldId id="298" r:id="rId8"/>
    <p:sldId id="256" r:id="rId9"/>
    <p:sldId id="257" r:id="rId10"/>
    <p:sldId id="258" r:id="rId11"/>
    <p:sldId id="259" r:id="rId12"/>
    <p:sldId id="281" r:id="rId13"/>
    <p:sldId id="260" r:id="rId14"/>
    <p:sldId id="261" r:id="rId15"/>
    <p:sldId id="286" r:id="rId16"/>
    <p:sldId id="287" r:id="rId17"/>
    <p:sldId id="288" r:id="rId18"/>
    <p:sldId id="289" r:id="rId19"/>
    <p:sldId id="266" r:id="rId20"/>
    <p:sldId id="267" r:id="rId21"/>
    <p:sldId id="290" r:id="rId22"/>
    <p:sldId id="299" r:id="rId23"/>
    <p:sldId id="275" r:id="rId24"/>
    <p:sldId id="291" r:id="rId25"/>
    <p:sldId id="285" r:id="rId26"/>
    <p:sldId id="284" r:id="rId27"/>
    <p:sldId id="268" r:id="rId28"/>
    <p:sldId id="269" r:id="rId29"/>
    <p:sldId id="294" r:id="rId30"/>
    <p:sldId id="274" r:id="rId31"/>
    <p:sldId id="295" r:id="rId32"/>
    <p:sldId id="270" r:id="rId33"/>
    <p:sldId id="296" r:id="rId34"/>
    <p:sldId id="271" r:id="rId35"/>
    <p:sldId id="276" r:id="rId36"/>
    <p:sldId id="277" r:id="rId37"/>
    <p:sldId id="279" r:id="rId38"/>
    <p:sldId id="280" r:id="rId3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2077"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sorterViewPr>
    <p:cViewPr varScale="1">
      <p:scale>
        <a:sx n="1" d="1"/>
        <a:sy n="1" d="1"/>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25082295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Add your name</a:t>
            </a:r>
          </a:p>
        </p:txBody>
      </p:sp>
      <p:sp>
        <p:nvSpPr>
          <p:cNvPr id="389" name="Shape 389"/>
          <p:cNvSpPr txBox="1"/>
          <p:nvPr/>
        </p:nvSpPr>
        <p:spPr>
          <a:xfrm>
            <a:off x="3884612" y="8685211"/>
            <a:ext cx="2971799" cy="457200"/>
          </a:xfrm>
          <a:prstGeom prst="rect">
            <a:avLst/>
          </a:prstGeom>
          <a:noFill/>
          <a:ln>
            <a:noFill/>
          </a:ln>
        </p:spPr>
        <p:txBody>
          <a:bodyPr lIns="91425" tIns="45700" rIns="91425" bIns="4570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11735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Shape 1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b="1" dirty="0"/>
              <a:t>Add</a:t>
            </a:r>
            <a:r>
              <a:rPr lang="en-US" b="1" baseline="0" dirty="0"/>
              <a:t> the box to the next slide – gives it a warning emphasis – thanks (Done)</a:t>
            </a:r>
            <a:endParaRPr b="1" dirty="0"/>
          </a:p>
        </p:txBody>
      </p:sp>
      <p:sp>
        <p:nvSpPr>
          <p:cNvPr id="1425" name="Shape 1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4830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Shape 14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30" name="Shape 1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698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solidFill>
                  <a:srgbClr val="FFC000"/>
                </a:solidFill>
                <a:latin typeface="+mn-lt"/>
                <a:ea typeface="Arial"/>
                <a:cs typeface="Arial"/>
                <a:sym typeface="Arial"/>
              </a:rPr>
              <a:t>dissecting, conjecturing, reconstructing</a:t>
            </a: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Shape 14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80" name="Shape 1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5655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1" i="0" u="none" strike="noStrike" cap="none" baseline="0" dirty="0"/>
              <a:t>Nice – how do we get larger lettering?</a:t>
            </a:r>
          </a:p>
          <a:p>
            <a:pPr>
              <a:spcBef>
                <a:spcPts val="0"/>
              </a:spcBef>
              <a:buNone/>
            </a:pPr>
            <a:r>
              <a:rPr lang="en-US" sz="1800" b="1" i="0" u="none" strike="noStrike" cap="none" baseline="0" dirty="0"/>
              <a:t>This is one of David’s graphics, and all the pieces are together in one graphic.  You can make the entire graphic bigger (which would make it go beyond the square) but I cannot change any individual piece of it.</a:t>
            </a:r>
            <a:endParaRPr sz="1800" b="1"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Shape 1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6" name="Shape 1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Conservative contemporary biblical-critical studies assume a base within the natural world as the criterion for verifying reports of any divine activity. It is assumed that the Bible is to be studied as one would study any other book.</a:t>
            </a:r>
          </a:p>
          <a:p>
            <a:pPr marL="0" marR="0" lvl="0" indent="0" algn="l" rtl="0">
              <a:spcBef>
                <a:spcPts val="0"/>
              </a:spcBef>
              <a:buSzPct val="25000"/>
              <a:buFont typeface="Arial"/>
              <a:buNone/>
            </a:pPr>
            <a:r>
              <a:rPr lang="en-US" sz="1800" b="0" i="0" u="none" strike="noStrike" cap="none" baseline="0" dirty="0"/>
              <a:t>     Such an approach to the study of Scripture imposes an external authority upon Scripture. The Bible is no longer the normative, authoritative Word of God recording His will and purpose for mankind. Rather it is tested and criticized to determine its truth value in the same way in which all other literature is tested.</a:t>
            </a:r>
          </a:p>
          <a:p>
            <a:pPr>
              <a:spcBef>
                <a:spcPts val="0"/>
              </a:spcBef>
              <a:buNone/>
            </a:pPr>
            <a:endParaRPr sz="1800" b="0" i="0" u="none" strike="noStrike" cap="none" baseline="0" dirty="0"/>
          </a:p>
        </p:txBody>
      </p:sp>
      <p:sp>
        <p:nvSpPr>
          <p:cNvPr id="1437" name="Shape 143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405981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Shape 14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43" name="Shape 1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79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Contemporary method in biblical studies also grows out of the concept that there is natural continuity from the realm of nature to the world of religion. The historical-critical method and the related methods of literary criticism, form criticism, redaction criticism, and tradition criticism, etc. all move within and presuppose the natural world order.</a:t>
            </a:r>
          </a:p>
          <a:p>
            <a:pPr marL="0" marR="0" lvl="0" indent="0" algn="l" rtl="0">
              <a:spcBef>
                <a:spcPts val="0"/>
              </a:spcBef>
              <a:buSzPct val="25000"/>
              <a:buFont typeface="Arial"/>
              <a:buNone/>
            </a:pPr>
            <a:endParaRPr lang="en-US" sz="1800" b="0" i="0" u="none" strike="noStrike" cap="none" baseline="0" dirty="0"/>
          </a:p>
          <a:p>
            <a:pPr marL="0" marR="0" lvl="0" indent="0" algn="l" rtl="0">
              <a:spcBef>
                <a:spcPts val="0"/>
              </a:spcBef>
              <a:buSzPct val="25000"/>
              <a:buFont typeface="Arial"/>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Nice</a:t>
            </a:r>
            <a:r>
              <a:rPr lang="en-US" b="1" baseline="0" dirty="0"/>
              <a:t> job! </a:t>
            </a:r>
            <a:r>
              <a:rPr lang="en-US" b="1" dirty="0"/>
              <a:t>Good suggestion – got it.</a:t>
            </a: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98340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b="1" dirty="0"/>
          </a:p>
        </p:txBody>
      </p:sp>
      <p:sp>
        <p:nvSpPr>
          <p:cNvPr id="1474" name="Shape 1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560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b="1" dirty="0"/>
          </a:p>
        </p:txBody>
      </p:sp>
      <p:sp>
        <p:nvSpPr>
          <p:cNvPr id="1474" name="Shape 1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560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Shape 1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48" name="Shape 1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4484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Shape 14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Such a faith based upon some aspect of the natural world is not biblical faith, for it resides within mankind rather than within the</a:t>
            </a:r>
            <a:r>
              <a:rPr lang="en-US" baseline="0" dirty="0"/>
              <a:t> gift of God received through scripture under the power of the Holy Spirit.</a:t>
            </a:r>
            <a:endParaRPr dirty="0"/>
          </a:p>
        </p:txBody>
      </p:sp>
      <p:sp>
        <p:nvSpPr>
          <p:cNvPr id="1500" name="Shape 1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66490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4" name="Shape 1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At the basis of the systems which have been reviewed (with the exception of the Reformation) is the assumption that there is a basic continuity from the natural to the religious and that it is possible to start within  the framework of the natural world in the process of doing theology.</a:t>
            </a:r>
          </a:p>
          <a:p>
            <a:pPr marL="0" marR="0" lvl="0" indent="0" algn="l" rtl="0">
              <a:spcBef>
                <a:spcPts val="0"/>
              </a:spcBef>
              <a:buSzPct val="25000"/>
              <a:buFont typeface="Arial"/>
              <a:buNone/>
            </a:pPr>
            <a:r>
              <a:rPr lang="en-US" sz="1800" b="0" i="0" u="none" strike="noStrike" cap="none" baseline="0" dirty="0"/>
              <a:t>     These same methods by one means or another assume a predetermined notion of the nature of God and the way in which He can reveal Himself.</a:t>
            </a:r>
          </a:p>
          <a:p>
            <a:pPr>
              <a:spcBef>
                <a:spcPts val="0"/>
              </a:spcBef>
              <a:buNone/>
            </a:pPr>
            <a:endParaRPr sz="1800" b="0" i="0" u="none" strike="noStrike" cap="none" baseline="0" dirty="0"/>
          </a:p>
        </p:txBody>
      </p:sp>
      <p:sp>
        <p:nvSpPr>
          <p:cNvPr id="1455" name="Shape 14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41284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Shape 1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6" name="Shape 14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The nature and foundation of knowledge of the natural world is not to be determined by special revelation.  It is to be discovered by some aspect of humanity, primarily by naturalistic methods.</a:t>
            </a:r>
          </a:p>
          <a:p>
            <a:pPr>
              <a:spcBef>
                <a:spcPts val="0"/>
              </a:spcBef>
              <a:buNone/>
            </a:pPr>
            <a:endParaRPr sz="1800" b="0" i="0" u="none" strike="noStrike" cap="none" baseline="0" dirty="0"/>
          </a:p>
        </p:txBody>
      </p:sp>
      <p:sp>
        <p:nvSpPr>
          <p:cNvPr id="1487" name="Shape 14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149811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Shape 1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3" name="Shape 14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This method, which takes seriously the self-claim of Scripture to be the authoritative Word of God, starts with Scripture as the basis for approaching theology. To start at any other point would be to compromise the authority of scripture by placing authority in some other entity. </a:t>
            </a:r>
          </a:p>
        </p:txBody>
      </p:sp>
      <p:sp>
        <p:nvSpPr>
          <p:cNvPr id="1494" name="Shape 14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09158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Shape 1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06" name="Shape 15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a:t>
            </a:r>
            <a:r>
              <a:rPr lang="en-US" sz="1800" b="1" i="0" u="none" strike="noStrike" cap="none" baseline="0" dirty="0"/>
              <a:t> </a:t>
            </a:r>
            <a:r>
              <a:rPr lang="en-US" sz="1800" b="0" i="0" u="none" strike="noStrike" cap="none" baseline="0" dirty="0"/>
              <a:t>method which sincerely intends to be Biblical must start by asking Scripture what it has to say about its own nature and the principles by which it is to be interpreted. </a:t>
            </a:r>
          </a:p>
          <a:p>
            <a:pPr marL="0" marR="0" lvl="0" indent="0" algn="l" rtl="0">
              <a:spcBef>
                <a:spcPts val="0"/>
              </a:spcBef>
              <a:buSzPct val="25000"/>
              <a:buFont typeface="Arial"/>
              <a:buNone/>
            </a:pPr>
            <a:r>
              <a:rPr lang="en-US" sz="1800" b="1" i="0" u="none" strike="noStrike" cap="none" baseline="0" dirty="0"/>
              <a:t>See presentations by Dr. JoAnn Davidson</a:t>
            </a:r>
            <a:endParaRPr lang="en-US" sz="1800" b="0" i="0" u="none" strike="noStrike" cap="none" baseline="0" dirty="0"/>
          </a:p>
          <a:p>
            <a:pPr marL="0" marR="0" lvl="0" indent="0" algn="l" rtl="0">
              <a:spcBef>
                <a:spcPts val="0"/>
              </a:spcBef>
              <a:buSzPct val="25000"/>
              <a:buFont typeface="Arial"/>
              <a:buNone/>
            </a:pPr>
            <a:r>
              <a:rPr lang="en-US" sz="1800" b="1" i="0" u="none" strike="noStrike" cap="none" baseline="0" dirty="0"/>
              <a:t>See presentations by Dr. Richard Davidson</a:t>
            </a:r>
          </a:p>
        </p:txBody>
      </p:sp>
      <p:sp>
        <p:nvSpPr>
          <p:cNvPr id="1507" name="Shape 15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1851928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Shape 1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5" name="Shape 1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The Bible speaks about its own origin, and gives principles for its interpretation. (click) When the interpreter works within these parameters, rather than within contemporary world views, scripture can deliver its message to us rather than us delivering our message to it. (click)  Thus the Bible is its own interpreter</a:t>
            </a:r>
          </a:p>
          <a:p>
            <a:pPr marL="0" marR="0" lvl="0" indent="0" algn="l" rtl="0">
              <a:spcBef>
                <a:spcPts val="0"/>
              </a:spcBef>
              <a:buSzPct val="25000"/>
              <a:buFont typeface="Arial"/>
              <a:buNone/>
            </a:pPr>
            <a:endParaRPr lang="en-US" sz="1800" b="0" i="0" u="none" strike="noStrike" cap="none" baseline="0" dirty="0"/>
          </a:p>
          <a:p>
            <a:pPr marL="0" marR="0" lvl="0" indent="0" algn="l" rtl="0">
              <a:spcBef>
                <a:spcPts val="0"/>
              </a:spcBef>
              <a:buSzPct val="25000"/>
              <a:buFont typeface="Arial"/>
              <a:buNone/>
            </a:pPr>
            <a:r>
              <a:rPr lang="en-US" sz="1800" b="0" i="0" u="none" strike="noStrike" cap="none" baseline="0" dirty="0"/>
              <a:t>Having come to an understanding of the nature of scripture from Scripture itself, (click) the inquirer may then return to Scripture regarding such other topics relevant to method as the nature of God, man, knowledge, salvation, faith and reality itself.</a:t>
            </a:r>
          </a:p>
          <a:p>
            <a:pPr>
              <a:spcBef>
                <a:spcPts val="0"/>
              </a:spcBef>
              <a:buNone/>
            </a:pPr>
            <a:endParaRPr sz="1800" b="0" i="0" u="none" strike="noStrike" cap="none" baseline="0" dirty="0"/>
          </a:p>
        </p:txBody>
      </p:sp>
      <p:sp>
        <p:nvSpPr>
          <p:cNvPr id="1516" name="Shape 151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203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Shape 1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69" name="Shape 1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8943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Shape 1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76" name="Shape 1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24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82" name="Shape 1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824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7" name="Shape 1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dirty="0"/>
              <a:t>Criticism – the human mind is the authority – everything must pass by the scrutiny of the mind to determine its validity.</a:t>
            </a:r>
          </a:p>
          <a:p>
            <a:pPr>
              <a:spcBef>
                <a:spcPts val="0"/>
              </a:spcBef>
              <a:buNone/>
            </a:pPr>
            <a:r>
              <a:rPr lang="en-US" dirty="0"/>
              <a:t>Analogy – the present is the key to the past.  Whatever</a:t>
            </a:r>
            <a:r>
              <a:rPr lang="en-US" baseline="0" dirty="0"/>
              <a:t> does not take place in the present means that it did not happen in the past.</a:t>
            </a:r>
          </a:p>
          <a:p>
            <a:pPr>
              <a:spcBef>
                <a:spcPts val="0"/>
              </a:spcBef>
              <a:buNone/>
            </a:pPr>
            <a:r>
              <a:rPr lang="en-US" baseline="0" dirty="0"/>
              <a:t>If there are no resurrections today, there were none in the past. There is no special creation today –therefor there was none 6000 years ago.</a:t>
            </a:r>
          </a:p>
          <a:p>
            <a:pPr>
              <a:spcBef>
                <a:spcPts val="0"/>
              </a:spcBef>
              <a:buNone/>
            </a:pPr>
            <a:r>
              <a:rPr lang="en-US" baseline="0" dirty="0"/>
              <a:t>Correlation – everything is interrelated by cause and effect.  A cause from outside the system is not allowed.  Supernatural events are not allowed.</a:t>
            </a:r>
            <a:endParaRPr dirty="0"/>
          </a:p>
        </p:txBody>
      </p:sp>
      <p:sp>
        <p:nvSpPr>
          <p:cNvPr id="1388" name="Shape 138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80970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3" name="Shape 13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1394" name="Shape 13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58577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25"/>
        <p:cNvGrpSpPr/>
        <p:nvPr/>
      </p:nvGrpSpPr>
      <p:grpSpPr>
        <a:xfrm>
          <a:off x="0" y="0"/>
          <a:ext cx="0" cy="0"/>
          <a:chOff x="0" y="0"/>
          <a:chExt cx="0" cy="0"/>
        </a:xfrm>
      </p:grpSpPr>
      <p:sp>
        <p:nvSpPr>
          <p:cNvPr id="1326" name="Shape 1326"/>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27" name="Shape 1327"/>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37" name="Shape 133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45"/>
        <p:cNvGrpSpPr/>
        <p:nvPr/>
      </p:nvGrpSpPr>
      <p:grpSpPr>
        <a:xfrm>
          <a:off x="0" y="0"/>
          <a:ext cx="0" cy="0"/>
          <a:chOff x="0" y="0"/>
          <a:chExt cx="0" cy="0"/>
        </a:xfrm>
      </p:grpSpPr>
      <p:sp>
        <p:nvSpPr>
          <p:cNvPr id="1346" name="Shape 134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47" name="Shape 1347"/>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8" name="Shape 1348"/>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5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37" name="Shape 133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288600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1592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2059649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8"/>
        <p:cNvGrpSpPr/>
        <p:nvPr/>
      </p:nvGrpSpPr>
      <p:grpSpPr>
        <a:xfrm>
          <a:off x="0" y="0"/>
          <a:ext cx="0" cy="0"/>
          <a:chOff x="0" y="0"/>
          <a:chExt cx="0" cy="0"/>
        </a:xfrm>
      </p:grpSpPr>
      <p:sp>
        <p:nvSpPr>
          <p:cNvPr id="1319" name="Shape 131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20" name="Shape 132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21" name="Shape 132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22" name="Shape 132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23" name="Shape 132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24" name="Shape 132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9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8"/>
        <p:cNvGrpSpPr/>
        <p:nvPr/>
      </p:nvGrpSpPr>
      <p:grpSpPr>
        <a:xfrm>
          <a:off x="0" y="0"/>
          <a:ext cx="0" cy="0"/>
          <a:chOff x="0" y="0"/>
          <a:chExt cx="0" cy="0"/>
        </a:xfrm>
      </p:grpSpPr>
      <p:sp>
        <p:nvSpPr>
          <p:cNvPr id="1329" name="Shape 132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30" name="Shape 133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31" name="Shape 133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32" name="Shape 133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33" name="Shape 133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34" name="Shape 133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9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8"/>
        <p:cNvGrpSpPr/>
        <p:nvPr/>
      </p:nvGrpSpPr>
      <p:grpSpPr>
        <a:xfrm>
          <a:off x="0" y="0"/>
          <a:ext cx="0" cy="0"/>
          <a:chOff x="0" y="0"/>
          <a:chExt cx="0" cy="0"/>
        </a:xfrm>
      </p:grpSpPr>
      <p:sp>
        <p:nvSpPr>
          <p:cNvPr id="1339" name="Shape 133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40" name="Shape 134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41" name="Shape 134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42" name="Shape 134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43" name="Shape 134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44" name="Shape 134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70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9"/>
        <p:cNvGrpSpPr/>
        <p:nvPr/>
      </p:nvGrpSpPr>
      <p:grpSpPr>
        <a:xfrm>
          <a:off x="0" y="0"/>
          <a:ext cx="0" cy="0"/>
          <a:chOff x="0" y="0"/>
          <a:chExt cx="0" cy="0"/>
        </a:xfrm>
      </p:grpSpPr>
      <p:sp>
        <p:nvSpPr>
          <p:cNvPr id="1350" name="Shape 1350"/>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51" name="Shape 1351"/>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52" name="Shape 1352"/>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53" name="Shape 1353"/>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54" name="Shape 1354"/>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55" name="Shape 1355"/>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701" r:id="rId1"/>
    <p:sldLayoutId id="2147483716"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595861082"/>
      </p:ext>
    </p:extLst>
  </p:cSld>
  <p:clrMap bg1="lt1" tx1="dk1" bg2="dk2" tx2="lt2" accent1="accent1" accent2="accent2" accent3="accent3" accent4="accent4" accent5="accent5" accent6="accent6" hlink="hlink" folHlink="folHlink"/>
  <p:sldLayoutIdLst>
    <p:sldLayoutId id="214748371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544338885"/>
      </p:ext>
    </p:extLst>
  </p:cSld>
  <p:clrMap bg1="lt1" tx1="dk1" bg2="dk2" tx2="lt2" accent1="accent1" accent2="accent2" accent3="accent3" accent4="accent4" accent5="accent5" accent6="accent6" hlink="hlink" folHlink="folHlink"/>
  <p:sldLayoutIdLst>
    <p:sldLayoutId id="214748372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C19859"/>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a:solidFill>
                  <a:srgbClr val="EAEAEA"/>
                </a:solidFill>
              </a:rPr>
              <a:t>and </a:t>
            </a:r>
            <a:r>
              <a:rPr lang="en-US" dirty="0">
                <a:solidFill>
                  <a:srgbClr val="EAEAEA"/>
                </a:solidFill>
              </a:rPr>
              <a:t>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3992396559"/>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43573498"/>
              </p:ext>
            </p:extLst>
          </p:nvPr>
        </p:nvGraphicFramePr>
        <p:xfrm>
          <a:off x="915902" y="1143000"/>
          <a:ext cx="7682140" cy="4800600"/>
        </p:xfrm>
        <a:graphic>
          <a:graphicData uri="http://schemas.openxmlformats.org/presentationml/2006/ole">
            <mc:AlternateContent xmlns:mc="http://schemas.openxmlformats.org/markup-compatibility/2006">
              <mc:Choice xmlns:v="urn:schemas-microsoft-com:vml" Requires="v">
                <p:oleObj spid="_x0000_s4157" name="CorelDRAW" r:id="rId4" imgW="6195979" imgH="3871912" progId="CorelDraw.Graphic.16">
                  <p:embed/>
                </p:oleObj>
              </mc:Choice>
              <mc:Fallback>
                <p:oleObj name="CorelDRAW" r:id="rId4" imgW="6195979" imgH="3871912" progId="CorelDraw.Graphic.16">
                  <p:embed/>
                  <p:pic>
                    <p:nvPicPr>
                      <p:cNvPr id="0" name=""/>
                      <p:cNvPicPr/>
                      <p:nvPr/>
                    </p:nvPicPr>
                    <p:blipFill>
                      <a:blip r:embed="rId5"/>
                      <a:stretch>
                        <a:fillRect/>
                      </a:stretch>
                    </p:blipFill>
                    <p:spPr>
                      <a:xfrm>
                        <a:off x="915902" y="1143000"/>
                        <a:ext cx="7682140" cy="4800600"/>
                      </a:xfrm>
                      <a:prstGeom prst="rect">
                        <a:avLst/>
                      </a:prstGeom>
                    </p:spPr>
                  </p:pic>
                </p:oleObj>
              </mc:Fallback>
            </mc:AlternateContent>
          </a:graphicData>
        </a:graphic>
      </p:graphicFrame>
    </p:spTree>
    <p:extLst>
      <p:ext uri="{BB962C8B-B14F-4D97-AF65-F5344CB8AC3E}">
        <p14:creationId xmlns:p14="http://schemas.microsoft.com/office/powerpoint/2010/main" val="355494192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143289400"/>
              </p:ext>
            </p:extLst>
          </p:nvPr>
        </p:nvGraphicFramePr>
        <p:xfrm>
          <a:off x="990600" y="1202328"/>
          <a:ext cx="7258221" cy="4512671"/>
        </p:xfrm>
        <a:graphic>
          <a:graphicData uri="http://schemas.openxmlformats.org/presentationml/2006/ole">
            <mc:AlternateContent xmlns:mc="http://schemas.openxmlformats.org/markup-compatibility/2006">
              <mc:Choice xmlns:v="urn:schemas-microsoft-com:vml" Requires="v">
                <p:oleObj spid="_x0000_s5172" name="CorelDRAW" r:id="rId4" imgW="6194357" imgH="3850616" progId="CorelDraw.Graphic.16">
                  <p:embed/>
                </p:oleObj>
              </mc:Choice>
              <mc:Fallback>
                <p:oleObj name="CorelDRAW" r:id="rId4" imgW="6194357" imgH="3850616" progId="CorelDraw.Graphic.16">
                  <p:embed/>
                  <p:pic>
                    <p:nvPicPr>
                      <p:cNvPr id="0" name=""/>
                      <p:cNvPicPr/>
                      <p:nvPr/>
                    </p:nvPicPr>
                    <p:blipFill>
                      <a:blip r:embed="rId5"/>
                      <a:stretch>
                        <a:fillRect/>
                      </a:stretch>
                    </p:blipFill>
                    <p:spPr>
                      <a:xfrm>
                        <a:off x="990600" y="1202328"/>
                        <a:ext cx="7258221" cy="4512671"/>
                      </a:xfrm>
                      <a:prstGeom prst="rect">
                        <a:avLst/>
                      </a:prstGeom>
                    </p:spPr>
                  </p:pic>
                </p:oleObj>
              </mc:Fallback>
            </mc:AlternateContent>
          </a:graphicData>
        </a:graphic>
      </p:graphicFrame>
    </p:spTree>
    <p:extLst>
      <p:ext uri="{BB962C8B-B14F-4D97-AF65-F5344CB8AC3E}">
        <p14:creationId xmlns:p14="http://schemas.microsoft.com/office/powerpoint/2010/main" val="259856116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03351358"/>
              </p:ext>
            </p:extLst>
          </p:nvPr>
        </p:nvGraphicFramePr>
        <p:xfrm>
          <a:off x="905383" y="1143000"/>
          <a:ext cx="7333231" cy="4571999"/>
        </p:xfrm>
        <a:graphic>
          <a:graphicData uri="http://schemas.openxmlformats.org/presentationml/2006/ole">
            <mc:AlternateContent xmlns:mc="http://schemas.openxmlformats.org/markup-compatibility/2006">
              <mc:Choice xmlns:v="urn:schemas-microsoft-com:vml" Requires="v">
                <p:oleObj spid="_x0000_s6193" name="CorelDRAW" r:id="rId4" imgW="6197330" imgH="3864634" progId="CorelDraw.Graphic.16">
                  <p:embed/>
                </p:oleObj>
              </mc:Choice>
              <mc:Fallback>
                <p:oleObj name="CorelDRAW" r:id="rId4" imgW="6197330" imgH="3864634" progId="CorelDraw.Graphic.16">
                  <p:embed/>
                  <p:pic>
                    <p:nvPicPr>
                      <p:cNvPr id="0" name=""/>
                      <p:cNvPicPr/>
                      <p:nvPr/>
                    </p:nvPicPr>
                    <p:blipFill>
                      <a:blip r:embed="rId5"/>
                      <a:stretch>
                        <a:fillRect/>
                      </a:stretch>
                    </p:blipFill>
                    <p:spPr>
                      <a:xfrm>
                        <a:off x="905383" y="1143000"/>
                        <a:ext cx="7333231" cy="4571999"/>
                      </a:xfrm>
                      <a:prstGeom prst="rect">
                        <a:avLst/>
                      </a:prstGeom>
                    </p:spPr>
                  </p:pic>
                </p:oleObj>
              </mc:Fallback>
            </mc:AlternateContent>
          </a:graphicData>
        </a:graphic>
      </p:graphicFrame>
    </p:spTree>
    <p:extLst>
      <p:ext uri="{BB962C8B-B14F-4D97-AF65-F5344CB8AC3E}">
        <p14:creationId xmlns:p14="http://schemas.microsoft.com/office/powerpoint/2010/main" val="26061613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68508686"/>
              </p:ext>
            </p:extLst>
          </p:nvPr>
        </p:nvGraphicFramePr>
        <p:xfrm>
          <a:off x="835444" y="1219200"/>
          <a:ext cx="7474696" cy="4419599"/>
        </p:xfrm>
        <a:graphic>
          <a:graphicData uri="http://schemas.openxmlformats.org/presentationml/2006/ole">
            <mc:AlternateContent xmlns:mc="http://schemas.openxmlformats.org/markup-compatibility/2006">
              <mc:Choice xmlns:v="urn:schemas-microsoft-com:vml" Requires="v">
                <p:oleObj spid="_x0000_s7215" name="CorelDRAW" r:id="rId4" imgW="6514289" imgH="3850616" progId="CorelDraw.Graphic.16">
                  <p:embed/>
                </p:oleObj>
              </mc:Choice>
              <mc:Fallback>
                <p:oleObj name="CorelDRAW" r:id="rId4" imgW="6514289" imgH="3850616" progId="CorelDraw.Graphic.16">
                  <p:embed/>
                  <p:pic>
                    <p:nvPicPr>
                      <p:cNvPr id="0" name=""/>
                      <p:cNvPicPr/>
                      <p:nvPr/>
                    </p:nvPicPr>
                    <p:blipFill>
                      <a:blip r:embed="rId5"/>
                      <a:stretch>
                        <a:fillRect/>
                      </a:stretch>
                    </p:blipFill>
                    <p:spPr>
                      <a:xfrm>
                        <a:off x="835444" y="1219200"/>
                        <a:ext cx="7474696" cy="4419599"/>
                      </a:xfrm>
                      <a:prstGeom prst="rect">
                        <a:avLst/>
                      </a:prstGeom>
                    </p:spPr>
                  </p:pic>
                </p:oleObj>
              </mc:Fallback>
            </mc:AlternateContent>
          </a:graphicData>
        </a:graphic>
      </p:graphicFrame>
    </p:spTree>
    <p:extLst>
      <p:ext uri="{BB962C8B-B14F-4D97-AF65-F5344CB8AC3E}">
        <p14:creationId xmlns:p14="http://schemas.microsoft.com/office/powerpoint/2010/main" val="197402861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Shape 1420"/>
          <p:cNvSpPr txBox="1"/>
          <p:nvPr/>
        </p:nvSpPr>
        <p:spPr>
          <a:xfrm>
            <a:off x="914400" y="1371600"/>
            <a:ext cx="7204075" cy="4400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Truth is seen to be something apart from the bible. The task of the Biblical scholar is to use the tools of historical and literary study as the basis for determining what is of value and truth.</a:t>
            </a: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Those who intend to hold to a method which arises out of Scripture cannot safely apply the methods of contemporary biblical criticism, for in so doing they would place Scripture itself under an external criterion.</a:t>
            </a:r>
          </a:p>
        </p:txBody>
      </p:sp>
      <p:sp>
        <p:nvSpPr>
          <p:cNvPr id="1421" name="Shape 142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White on Higher Criticism</a:t>
            </a:r>
          </a:p>
        </p:txBody>
      </p:sp>
      <p:sp>
        <p:nvSpPr>
          <p:cNvPr id="1422" name="Shape 1422"/>
          <p:cNvSpPr txBox="1">
            <a:spLocks noGrp="1"/>
          </p:cNvSpPr>
          <p:nvPr>
            <p:ph type="body" idx="1"/>
          </p:nvPr>
        </p:nvSpPr>
        <p:spPr>
          <a:xfrm>
            <a:off x="763587" y="1981200"/>
            <a:ext cx="7618413" cy="3962399"/>
          </a:xfrm>
          <a:prstGeom prst="rect">
            <a:avLst/>
          </a:prstGeom>
          <a:noFill/>
          <a:ln w="9525" cap="flat">
            <a:solidFill>
              <a:srgbClr val="B05C05"/>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“The warnings of the word of God regarding the perils surrounding the Christian church belong to us today.  As in the days of the apostles men tried by tradition and philosophy to destroy faith in the Scriptures, so today, by the pleasing sentiments of higher criticism, evolution, spiritualism, theosophy, and pantheism, the enemy of righteousness is seeking to lead souls into forbidden paths.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Shape 1427"/>
          <p:cNvSpPr txBox="1"/>
          <p:nvPr/>
        </p:nvSpPr>
        <p:spPr>
          <a:xfrm>
            <a:off x="817562" y="1066800"/>
            <a:ext cx="7412037" cy="4781550"/>
          </a:xfrm>
          <a:prstGeom prst="rect">
            <a:avLst/>
          </a:prstGeom>
          <a:noFill/>
          <a:ln>
            <a:solidFill>
              <a:schemeClr val="accent1"/>
            </a:solid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000" b="0" i="0" u="none" strike="noStrike" cap="none" baseline="0" dirty="0">
                <a:solidFill>
                  <a:srgbClr val="FFFFFF"/>
                </a:solidFill>
                <a:latin typeface="Arial"/>
                <a:ea typeface="Arial"/>
                <a:cs typeface="Arial"/>
                <a:sym typeface="Arial"/>
              </a:rPr>
              <a:t>To many the Bible is as a lamp without oil, because they have turned their minds into channels of </a:t>
            </a:r>
            <a:r>
              <a:rPr lang="en-US" sz="3000" b="0" i="0" u="none" strike="noStrike" cap="none" baseline="0" dirty="0">
                <a:solidFill>
                  <a:srgbClr val="0070C0"/>
                </a:solidFill>
                <a:latin typeface="Arial"/>
                <a:ea typeface="Arial"/>
                <a:cs typeface="Arial"/>
                <a:sym typeface="Arial"/>
              </a:rPr>
              <a:t>speculative belief </a:t>
            </a:r>
            <a:r>
              <a:rPr lang="en-US" sz="3000" b="0" i="0" u="none" strike="noStrike" cap="none" baseline="0" dirty="0">
                <a:solidFill>
                  <a:srgbClr val="FFFFFF"/>
                </a:solidFill>
                <a:latin typeface="Arial"/>
                <a:ea typeface="Arial"/>
                <a:cs typeface="Arial"/>
                <a:sym typeface="Arial"/>
              </a:rPr>
              <a:t>that bring misunderstanding and confusion. The work of </a:t>
            </a:r>
            <a:r>
              <a:rPr lang="en-US" sz="3000" b="0" i="0" u="none" strike="noStrike" cap="none" baseline="0" dirty="0">
                <a:solidFill>
                  <a:srgbClr val="0070C0"/>
                </a:solidFill>
                <a:latin typeface="Arial"/>
                <a:ea typeface="Arial"/>
                <a:cs typeface="Arial"/>
                <a:sym typeface="Arial"/>
              </a:rPr>
              <a:t>higher criticism</a:t>
            </a:r>
            <a:r>
              <a:rPr lang="en-US" sz="3000" b="0" i="0" u="none" strike="noStrike" cap="none" baseline="0" dirty="0">
                <a:solidFill>
                  <a:srgbClr val="FFFFFF"/>
                </a:solidFill>
                <a:latin typeface="Arial"/>
                <a:ea typeface="Arial"/>
                <a:cs typeface="Arial"/>
                <a:sym typeface="Arial"/>
              </a:rPr>
              <a:t>, in </a:t>
            </a:r>
            <a:r>
              <a:rPr lang="en-US" sz="3000" b="0" i="0" u="none" strike="noStrike" cap="none" baseline="0" dirty="0">
                <a:solidFill>
                  <a:srgbClr val="0070C0"/>
                </a:solidFill>
                <a:latin typeface="Arial"/>
                <a:ea typeface="Arial"/>
                <a:cs typeface="Arial"/>
                <a:sym typeface="Arial"/>
              </a:rPr>
              <a:t>dissecting, conjecturing, reconstructing</a:t>
            </a:r>
            <a:r>
              <a:rPr lang="en-US" sz="3000" b="0" i="0" u="none" strike="noStrike" cap="none" baseline="0" dirty="0">
                <a:solidFill>
                  <a:srgbClr val="FFFFFF"/>
                </a:solidFill>
                <a:latin typeface="Arial"/>
                <a:ea typeface="Arial"/>
                <a:cs typeface="Arial"/>
                <a:sym typeface="Arial"/>
              </a:rPr>
              <a:t>, is destroying faith in the Bible as a divine revelation. It is robbing God's word of power to control, uplift, and inspire human lives.” {AA 474.1}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4428533"/>
              </p:ext>
            </p:extLst>
          </p:nvPr>
        </p:nvGraphicFramePr>
        <p:xfrm>
          <a:off x="905383" y="1143000"/>
          <a:ext cx="7333231" cy="4571999"/>
        </p:xfrm>
        <a:graphic>
          <a:graphicData uri="http://schemas.openxmlformats.org/presentationml/2006/ole">
            <mc:AlternateContent xmlns:mc="http://schemas.openxmlformats.org/markup-compatibility/2006">
              <mc:Choice xmlns:v="urn:schemas-microsoft-com:vml" Requires="v">
                <p:oleObj spid="_x0000_s8230" name="CorelDRAW" r:id="rId4" imgW="6197330" imgH="3864634" progId="CorelDraw.Graphic.16">
                  <p:embed/>
                </p:oleObj>
              </mc:Choice>
              <mc:Fallback>
                <p:oleObj name="CorelDRAW" r:id="rId4" imgW="6197330" imgH="3864634" progId="CorelDraw.Graphic.16">
                  <p:embed/>
                  <p:pic>
                    <p:nvPicPr>
                      <p:cNvPr id="0" name=""/>
                      <p:cNvPicPr/>
                      <p:nvPr/>
                    </p:nvPicPr>
                    <p:blipFill>
                      <a:blip r:embed="rId5"/>
                      <a:stretch>
                        <a:fillRect/>
                      </a:stretch>
                    </p:blipFill>
                    <p:spPr>
                      <a:xfrm>
                        <a:off x="905383" y="1143000"/>
                        <a:ext cx="7333231" cy="4571999"/>
                      </a:xfrm>
                      <a:prstGeom prst="rect">
                        <a:avLst/>
                      </a:prstGeom>
                    </p:spPr>
                  </p:pic>
                </p:oleObj>
              </mc:Fallback>
            </mc:AlternateContent>
          </a:graphicData>
        </a:graphic>
      </p:graphicFrame>
    </p:spTree>
    <p:extLst>
      <p:ext uri="{BB962C8B-B14F-4D97-AF65-F5344CB8AC3E}">
        <p14:creationId xmlns:p14="http://schemas.microsoft.com/office/powerpoint/2010/main" val="295532574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Critical Thinking</a:t>
            </a:r>
          </a:p>
        </p:txBody>
      </p:sp>
      <p:sp>
        <p:nvSpPr>
          <p:cNvPr id="3" name="Text Placeholder 2"/>
          <p:cNvSpPr>
            <a:spLocks noGrp="1"/>
          </p:cNvSpPr>
          <p:nvPr>
            <p:ph type="body" idx="1"/>
          </p:nvPr>
        </p:nvSpPr>
        <p:spPr/>
        <p:txBody>
          <a:bodyPr/>
          <a:lstStyle/>
          <a:p>
            <a:pPr marL="228600" indent="0">
              <a:buNone/>
            </a:pPr>
            <a:r>
              <a:rPr lang="en-US" sz="2400" dirty="0" err="1">
                <a:solidFill>
                  <a:schemeClr val="bg1"/>
                </a:solidFill>
              </a:rPr>
              <a:t>Hisotry</a:t>
            </a:r>
            <a:r>
              <a:rPr lang="en-US" sz="2400" dirty="0">
                <a:solidFill>
                  <a:schemeClr val="bg1"/>
                </a:solidFill>
              </a:rPr>
              <a:t>: Socrates, </a:t>
            </a:r>
            <a:r>
              <a:rPr lang="en-US" sz="2400" dirty="0" err="1">
                <a:solidFill>
                  <a:schemeClr val="bg1"/>
                </a:solidFill>
              </a:rPr>
              <a:t>Platoe</a:t>
            </a:r>
            <a:r>
              <a:rPr lang="en-US" sz="2400" dirty="0">
                <a:solidFill>
                  <a:schemeClr val="bg1"/>
                </a:solidFill>
              </a:rPr>
              <a:t>, Aristotle, Thomas Aquinas,  Francis Bacon, </a:t>
            </a:r>
            <a:r>
              <a:rPr lang="en-US" sz="2400" dirty="0" err="1">
                <a:solidFill>
                  <a:schemeClr val="bg1"/>
                </a:solidFill>
              </a:rPr>
              <a:t>Decart</a:t>
            </a:r>
            <a:r>
              <a:rPr lang="en-US" sz="2400" dirty="0">
                <a:solidFill>
                  <a:schemeClr val="bg1"/>
                </a:solidFill>
              </a:rPr>
              <a:t>, Darwin, </a:t>
            </a:r>
            <a:r>
              <a:rPr lang="en-US" sz="2400" dirty="0" err="1">
                <a:solidFill>
                  <a:schemeClr val="bg1"/>
                </a:solidFill>
              </a:rPr>
              <a:t>ect</a:t>
            </a:r>
            <a:r>
              <a:rPr lang="en-US" sz="2400" dirty="0">
                <a:solidFill>
                  <a:schemeClr val="bg1"/>
                </a:solidFill>
              </a:rPr>
              <a:t>.</a:t>
            </a:r>
          </a:p>
          <a:p>
            <a:pPr marL="228600" indent="0">
              <a:buNone/>
            </a:pPr>
            <a:r>
              <a:rPr lang="en-US" sz="2400" dirty="0">
                <a:solidFill>
                  <a:schemeClr val="bg1"/>
                </a:solidFill>
              </a:rPr>
              <a:t>Human Judgment is foundational</a:t>
            </a:r>
          </a:p>
          <a:p>
            <a:pPr marL="228600" indent="0">
              <a:buNone/>
            </a:pPr>
            <a:r>
              <a:rPr lang="en-US" sz="2400" dirty="0">
                <a:solidFill>
                  <a:schemeClr val="bg1"/>
                </a:solidFill>
              </a:rPr>
              <a:t>Autonomy of the human learner – self </a:t>
            </a:r>
            <a:r>
              <a:rPr lang="en-US" sz="2400">
                <a:solidFill>
                  <a:schemeClr val="bg1"/>
                </a:solidFill>
              </a:rPr>
              <a:t>guided self</a:t>
            </a:r>
            <a:endParaRPr lang="en-US" sz="2400" dirty="0">
              <a:solidFill>
                <a:schemeClr val="bg1"/>
              </a:solidFill>
            </a:endParaRPr>
          </a:p>
          <a:p>
            <a:pPr marL="228600" indent="0">
              <a:buNone/>
            </a:pPr>
            <a:r>
              <a:rPr lang="en-US" sz="2400" dirty="0" err="1">
                <a:solidFill>
                  <a:schemeClr val="bg1"/>
                </a:solidFill>
              </a:rPr>
              <a:t>Uiniversality</a:t>
            </a:r>
            <a:r>
              <a:rPr lang="en-US" sz="2400" dirty="0">
                <a:solidFill>
                  <a:schemeClr val="bg1"/>
                </a:solidFill>
              </a:rPr>
              <a:t> – applies to all disciplines</a:t>
            </a:r>
          </a:p>
          <a:p>
            <a:pPr marL="228600" indent="0">
              <a:buNone/>
            </a:pPr>
            <a:r>
              <a:rPr lang="en-US" sz="2400" dirty="0">
                <a:solidFill>
                  <a:schemeClr val="bg1"/>
                </a:solidFill>
              </a:rPr>
              <a:t>Foundation for belief</a:t>
            </a:r>
          </a:p>
          <a:p>
            <a:pPr marL="228600" indent="0">
              <a:buNone/>
            </a:pPr>
            <a:r>
              <a:rPr lang="en-US" sz="2400" dirty="0">
                <a:solidFill>
                  <a:schemeClr val="bg1"/>
                </a:solidFill>
              </a:rPr>
              <a:t>Foundation for moral decision making</a:t>
            </a:r>
          </a:p>
        </p:txBody>
      </p:sp>
    </p:spTree>
    <p:extLst>
      <p:ext uri="{BB962C8B-B14F-4D97-AF65-F5344CB8AC3E}">
        <p14:creationId xmlns:p14="http://schemas.microsoft.com/office/powerpoint/2010/main" val="376565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Shape 1476"/>
          <p:cNvSpPr txBox="1"/>
          <p:nvPr/>
        </p:nvSpPr>
        <p:spPr>
          <a:xfrm>
            <a:off x="228600" y="228600"/>
            <a:ext cx="8763000" cy="6324600"/>
          </a:xfrm>
          <a:prstGeom prst="rect">
            <a:avLst/>
          </a:prstGeom>
          <a:solidFill>
            <a:schemeClr val="lt1"/>
          </a:solidFill>
          <a:ln w="50800" cap="rnd">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477" name="Shape 1477"/>
          <p:cNvPicPr preferRelativeResize="0"/>
          <p:nvPr/>
        </p:nvPicPr>
        <p:blipFill rotWithShape="1">
          <a:blip r:embed="rId3"/>
          <a:srcRect/>
          <a:stretch/>
        </p:blipFill>
        <p:spPr>
          <a:xfrm>
            <a:off x="304800" y="465137"/>
            <a:ext cx="8610599" cy="59785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C19859"/>
                </a:solidFill>
              </a:rPr>
              <a:t>Reader Response Criticism</a:t>
            </a:r>
          </a:p>
        </p:txBody>
      </p:sp>
      <p:sp>
        <p:nvSpPr>
          <p:cNvPr id="3" name="Text Placeholder 2"/>
          <p:cNvSpPr>
            <a:spLocks noGrp="1"/>
          </p:cNvSpPr>
          <p:nvPr>
            <p:ph type="body" idx="1"/>
          </p:nvPr>
        </p:nvSpPr>
        <p:spPr/>
        <p:txBody>
          <a:bodyPr/>
          <a:lstStyle/>
          <a:p>
            <a:r>
              <a:rPr lang="en-US" sz="3200" dirty="0">
                <a:solidFill>
                  <a:schemeClr val="bg1"/>
                </a:solidFill>
              </a:rPr>
              <a:t>With a new philosophical system, there comes a new method of interpretation.</a:t>
            </a:r>
          </a:p>
          <a:p>
            <a:r>
              <a:rPr lang="en-US" sz="3200" dirty="0"/>
              <a:t> </a:t>
            </a:r>
            <a:r>
              <a:rPr lang="en-US" sz="3200" dirty="0">
                <a:solidFill>
                  <a:schemeClr val="bg1"/>
                </a:solidFill>
              </a:rPr>
              <a:t>Reader response theory harmonizes with post modern thinking.</a:t>
            </a:r>
          </a:p>
          <a:p>
            <a:r>
              <a:rPr lang="en-US" sz="3200" dirty="0">
                <a:solidFill>
                  <a:schemeClr val="bg1"/>
                </a:solidFill>
              </a:rPr>
              <a:t>The meaning of a text is determined by the reader.  There can be as many meanings as there are readers.</a:t>
            </a:r>
            <a:endParaRPr lang="en-US" sz="3200" dirty="0"/>
          </a:p>
        </p:txBody>
      </p:sp>
    </p:spTree>
    <p:extLst>
      <p:ext uri="{BB962C8B-B14F-4D97-AF65-F5344CB8AC3E}">
        <p14:creationId xmlns:p14="http://schemas.microsoft.com/office/powerpoint/2010/main" val="161352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i="1" dirty="0">
                <a:solidFill>
                  <a:srgbClr val="C19859"/>
                </a:solidFill>
              </a:rPr>
              <a:t>History of Method</a:t>
            </a:r>
            <a:br>
              <a:rPr lang="en-US" sz="4400" b="1" i="1" dirty="0">
                <a:solidFill>
                  <a:srgbClr val="C19859"/>
                </a:solidFill>
              </a:rPr>
            </a:br>
            <a:r>
              <a:rPr lang="en-US" sz="4400" b="1" i="1" dirty="0">
                <a:solidFill>
                  <a:srgbClr val="C19859"/>
                </a:solidFill>
              </a:rPr>
              <a:t>in Biblical Studies</a:t>
            </a:r>
          </a:p>
        </p:txBody>
      </p:sp>
      <p:sp>
        <p:nvSpPr>
          <p:cNvPr id="6" name="Subtitle 5"/>
          <p:cNvSpPr>
            <a:spLocks noGrp="1"/>
          </p:cNvSpPr>
          <p:nvPr>
            <p:ph type="subTitle" idx="1"/>
          </p:nvPr>
        </p:nvSpPr>
        <p:spPr/>
        <p:txBody>
          <a:bodyPr/>
          <a:lstStyle/>
          <a:p>
            <a:pPr>
              <a:spcBef>
                <a:spcPts val="0"/>
              </a:spcBef>
            </a:pPr>
            <a:endParaRPr lang="en-US" sz="3200" b="1" i="1" dirty="0">
              <a:solidFill>
                <a:srgbClr val="C19859"/>
              </a:solidFill>
            </a:endParaRPr>
          </a:p>
        </p:txBody>
      </p:sp>
    </p:spTree>
    <p:extLst>
      <p:ext uri="{BB962C8B-B14F-4D97-AF65-F5344CB8AC3E}">
        <p14:creationId xmlns:p14="http://schemas.microsoft.com/office/powerpoint/2010/main" val="384031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64874878"/>
              </p:ext>
            </p:extLst>
          </p:nvPr>
        </p:nvGraphicFramePr>
        <p:xfrm>
          <a:off x="228600" y="990600"/>
          <a:ext cx="8382000" cy="4206875"/>
        </p:xfrm>
        <a:graphic>
          <a:graphicData uri="http://schemas.openxmlformats.org/presentationml/2006/ole">
            <mc:AlternateContent xmlns:mc="http://schemas.openxmlformats.org/markup-compatibility/2006">
              <mc:Choice xmlns:v="urn:schemas-microsoft-com:vml" Requires="v">
                <p:oleObj spid="_x0000_s3129" name="CorelDRAW" r:id="rId4" imgW="13127736" imgH="6601968" progId="CorelDRAW.Graphic.14">
                  <p:embed/>
                </p:oleObj>
              </mc:Choice>
              <mc:Fallback>
                <p:oleObj name="CorelDRAW" r:id="rId4" imgW="13127736" imgH="6601968" progId="CorelDRAW.Graphic.1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8382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9615955"/>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24834275"/>
              </p:ext>
            </p:extLst>
          </p:nvPr>
        </p:nvGraphicFramePr>
        <p:xfrm>
          <a:off x="762000" y="1600200"/>
          <a:ext cx="7543800" cy="3767137"/>
        </p:xfrm>
        <a:graphic>
          <a:graphicData uri="http://schemas.openxmlformats.org/presentationml/2006/ole">
            <mc:AlternateContent xmlns:mc="http://schemas.openxmlformats.org/markup-compatibility/2006">
              <mc:Choice xmlns:v="urn:schemas-microsoft-com:vml" Requires="v">
                <p:oleObj spid="_x0000_s2104" name="CorelDRAW" r:id="rId4" imgW="15675500" imgH="7824083" progId="CorelDRAW.Graphic.14">
                  <p:embed/>
                </p:oleObj>
              </mc:Choice>
              <mc:Fallback>
                <p:oleObj name="CorelDRAW" r:id="rId4" imgW="15675500" imgH="7824083" progId="CorelDRAW.Graphic.1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7543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686746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Shape 1432"/>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Summary of Biblical-Critical Methods</a:t>
            </a:r>
          </a:p>
        </p:txBody>
      </p:sp>
      <p:sp>
        <p:nvSpPr>
          <p:cNvPr id="1433" name="Shape 1433"/>
          <p:cNvSpPr txBox="1">
            <a:spLocks noGrp="1"/>
          </p:cNvSpPr>
          <p:nvPr>
            <p:ph type="body" idx="1"/>
          </p:nvPr>
        </p:nvSpPr>
        <p:spPr>
          <a:xfrm>
            <a:off x="687387" y="2263775"/>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dirty="0">
                <a:solidFill>
                  <a:srgbClr val="EAEAEA"/>
                </a:solidFill>
              </a:rPr>
              <a:t>Historical</a:t>
            </a:r>
            <a:r>
              <a:rPr lang="en-US" sz="3600" b="0" i="0" u="none" strike="noStrike" cap="none" baseline="0" dirty="0">
                <a:solidFill>
                  <a:srgbClr val="EAEAEA"/>
                </a:solidFill>
                <a:latin typeface="Arial"/>
                <a:ea typeface="Arial"/>
                <a:cs typeface="Arial"/>
                <a:sym typeface="Arial"/>
              </a:rPr>
              <a:t> criteria are used to verify reports of divine activity</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Bible is studied like any other book</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External authority is considered normative instead of the Bible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1440" name="Shape 144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Truth is something apart from the Bible</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Tool of historical and literary study determine what in scripture is of value and contains</a:t>
            </a:r>
            <a:r>
              <a:rPr lang="en-US" sz="3600" b="0" i="0" u="none" strike="noStrike" cap="none" dirty="0">
                <a:solidFill>
                  <a:srgbClr val="EAEAEA"/>
                </a:solidFill>
                <a:latin typeface="Arial"/>
                <a:ea typeface="Arial"/>
                <a:cs typeface="Arial"/>
                <a:sym typeface="Arial"/>
              </a:rPr>
              <a:t> </a:t>
            </a:r>
            <a:r>
              <a:rPr lang="en-US" sz="3600" b="0" i="0" u="none" strike="noStrike" cap="none" baseline="0" dirty="0">
                <a:solidFill>
                  <a:srgbClr val="EAEAEA"/>
                </a:solidFill>
                <a:latin typeface="Arial"/>
                <a:ea typeface="Arial"/>
                <a:cs typeface="Arial"/>
                <a:sym typeface="Arial"/>
              </a:rPr>
              <a:t>truth</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C19859"/>
                </a:solidFill>
              </a:rPr>
              <a:t>Comparing Methods of Interpretation</a:t>
            </a:r>
          </a:p>
        </p:txBody>
      </p:sp>
      <p:graphicFrame>
        <p:nvGraphicFramePr>
          <p:cNvPr id="5" name="Table 4"/>
          <p:cNvGraphicFramePr>
            <a:graphicFrameLocks noGrp="1"/>
          </p:cNvGraphicFramePr>
          <p:nvPr>
            <p:extLst>
              <p:ext uri="{D42A27DB-BD31-4B8C-83A1-F6EECF244321}">
                <p14:modId xmlns:p14="http://schemas.microsoft.com/office/powerpoint/2010/main" val="133016088"/>
              </p:ext>
            </p:extLst>
          </p:nvPr>
        </p:nvGraphicFramePr>
        <p:xfrm>
          <a:off x="914400" y="1828800"/>
          <a:ext cx="7391400" cy="4036818"/>
        </p:xfrm>
        <a:graphic>
          <a:graphicData uri="http://schemas.openxmlformats.org/drawingml/2006/table">
            <a:tbl>
              <a:tblPr firstRow="1" bandRow="1"/>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549531">
                <a:tc>
                  <a:txBody>
                    <a:bodyPr/>
                    <a:lstStyle/>
                    <a:p>
                      <a:endParaRPr lang="en-US" sz="2000" b="1" dirty="0"/>
                    </a:p>
                  </a:txBody>
                  <a:tcPr>
                    <a:solidFill>
                      <a:schemeClr val="bg1"/>
                    </a:solidFill>
                  </a:tcPr>
                </a:tc>
                <a:tc>
                  <a:txBody>
                    <a:bodyPr/>
                    <a:lstStyle/>
                    <a:p>
                      <a:r>
                        <a:rPr lang="en-US" sz="2000" b="1" dirty="0"/>
                        <a:t>Philosophy</a:t>
                      </a:r>
                    </a:p>
                  </a:txBody>
                  <a:tcPr>
                    <a:solidFill>
                      <a:schemeClr val="bg1"/>
                    </a:solidFill>
                  </a:tcPr>
                </a:tc>
                <a:tc>
                  <a:txBody>
                    <a:bodyPr/>
                    <a:lstStyle/>
                    <a:p>
                      <a:r>
                        <a:rPr lang="en-US" sz="2000" b="1" dirty="0"/>
                        <a:t>Method</a:t>
                      </a:r>
                      <a:r>
                        <a:rPr lang="en-US" dirty="0"/>
                        <a:t> </a:t>
                      </a:r>
                    </a:p>
                  </a:txBody>
                  <a:tcPr>
                    <a:solidFill>
                      <a:schemeClr val="bg1"/>
                    </a:solidFill>
                  </a:tcPr>
                </a:tc>
                <a:extLst>
                  <a:ext uri="{0D108BD9-81ED-4DB2-BD59-A6C34878D82A}">
                    <a16:rowId xmlns:a16="http://schemas.microsoft.com/office/drawing/2014/main" val="10000"/>
                  </a:ext>
                </a:extLst>
              </a:tr>
              <a:tr h="549531">
                <a:tc>
                  <a:txBody>
                    <a:bodyPr/>
                    <a:lstStyle/>
                    <a:p>
                      <a:r>
                        <a:rPr lang="en-US" sz="2000" dirty="0"/>
                        <a:t>Origen</a:t>
                      </a:r>
                    </a:p>
                  </a:txBody>
                  <a:tcPr>
                    <a:solidFill>
                      <a:schemeClr val="bg1"/>
                    </a:solidFill>
                  </a:tcPr>
                </a:tc>
                <a:tc>
                  <a:txBody>
                    <a:bodyPr/>
                    <a:lstStyle/>
                    <a:p>
                      <a:r>
                        <a:rPr lang="en-US" sz="2000" dirty="0"/>
                        <a:t>Neo-Platonism</a:t>
                      </a:r>
                    </a:p>
                  </a:txBody>
                  <a:tcPr>
                    <a:solidFill>
                      <a:schemeClr val="bg1"/>
                    </a:solidFill>
                  </a:tcPr>
                </a:tc>
                <a:tc>
                  <a:txBody>
                    <a:bodyPr/>
                    <a:lstStyle/>
                    <a:p>
                      <a:r>
                        <a:rPr lang="en-US" sz="2000" dirty="0"/>
                        <a:t>Allegorical Method</a:t>
                      </a:r>
                    </a:p>
                  </a:txBody>
                  <a:tcPr>
                    <a:solidFill>
                      <a:schemeClr val="bg1"/>
                    </a:solidFill>
                  </a:tcPr>
                </a:tc>
                <a:extLst>
                  <a:ext uri="{0D108BD9-81ED-4DB2-BD59-A6C34878D82A}">
                    <a16:rowId xmlns:a16="http://schemas.microsoft.com/office/drawing/2014/main" val="10001"/>
                  </a:ext>
                </a:extLst>
              </a:tr>
              <a:tr h="767838">
                <a:tc>
                  <a:txBody>
                    <a:bodyPr/>
                    <a:lstStyle/>
                    <a:p>
                      <a:r>
                        <a:rPr lang="en-US" sz="2000" dirty="0"/>
                        <a:t>Aquinas</a:t>
                      </a:r>
                    </a:p>
                  </a:txBody>
                  <a:tcPr>
                    <a:solidFill>
                      <a:schemeClr val="bg1"/>
                    </a:solidFill>
                  </a:tcPr>
                </a:tc>
                <a:tc>
                  <a:txBody>
                    <a:bodyPr/>
                    <a:lstStyle/>
                    <a:p>
                      <a:r>
                        <a:rPr lang="en-US" sz="2000" dirty="0"/>
                        <a:t>Aristotelianism</a:t>
                      </a:r>
                    </a:p>
                  </a:txBody>
                  <a:tcPr>
                    <a:solidFill>
                      <a:schemeClr val="bg1"/>
                    </a:solidFill>
                  </a:tcPr>
                </a:tc>
                <a:tc>
                  <a:txBody>
                    <a:bodyPr/>
                    <a:lstStyle/>
                    <a:p>
                      <a:r>
                        <a:rPr lang="en-US" sz="2000" dirty="0"/>
                        <a:t>Aristotelian Epistemology</a:t>
                      </a:r>
                    </a:p>
                  </a:txBody>
                  <a:tcPr>
                    <a:solidFill>
                      <a:schemeClr val="bg1"/>
                    </a:solidFill>
                  </a:tcPr>
                </a:tc>
                <a:extLst>
                  <a:ext uri="{0D108BD9-81ED-4DB2-BD59-A6C34878D82A}">
                    <a16:rowId xmlns:a16="http://schemas.microsoft.com/office/drawing/2014/main" val="10002"/>
                  </a:ext>
                </a:extLst>
              </a:tr>
              <a:tr h="549531">
                <a:tc>
                  <a:txBody>
                    <a:bodyPr/>
                    <a:lstStyle/>
                    <a:p>
                      <a:r>
                        <a:rPr lang="en-US" sz="2000" dirty="0"/>
                        <a:t>Reformation</a:t>
                      </a:r>
                    </a:p>
                  </a:txBody>
                  <a:tcPr>
                    <a:solidFill>
                      <a:schemeClr val="bg1"/>
                    </a:solidFill>
                  </a:tcPr>
                </a:tc>
                <a:tc>
                  <a:txBody>
                    <a:bodyPr/>
                    <a:lstStyle/>
                    <a:p>
                      <a:r>
                        <a:rPr lang="en-US" sz="2000" dirty="0"/>
                        <a:t>Sola Scripture</a:t>
                      </a:r>
                    </a:p>
                  </a:txBody>
                  <a:tcPr>
                    <a:solidFill>
                      <a:schemeClr val="bg1"/>
                    </a:solidFill>
                  </a:tcPr>
                </a:tc>
                <a:tc>
                  <a:txBody>
                    <a:bodyPr/>
                    <a:lstStyle/>
                    <a:p>
                      <a:r>
                        <a:rPr lang="en-US" sz="2000" dirty="0"/>
                        <a:t>Bible Own Interpreter</a:t>
                      </a:r>
                    </a:p>
                  </a:txBody>
                  <a:tcPr>
                    <a:solidFill>
                      <a:schemeClr val="bg1"/>
                    </a:solidFill>
                  </a:tcPr>
                </a:tc>
                <a:extLst>
                  <a:ext uri="{0D108BD9-81ED-4DB2-BD59-A6C34878D82A}">
                    <a16:rowId xmlns:a16="http://schemas.microsoft.com/office/drawing/2014/main" val="10003"/>
                  </a:ext>
                </a:extLst>
              </a:tr>
              <a:tr h="767838">
                <a:tc>
                  <a:txBody>
                    <a:bodyPr/>
                    <a:lstStyle/>
                    <a:p>
                      <a:r>
                        <a:rPr lang="en-US" sz="2000" dirty="0"/>
                        <a:t>Historical Criticism</a:t>
                      </a:r>
                    </a:p>
                  </a:txBody>
                  <a:tcPr>
                    <a:solidFill>
                      <a:schemeClr val="bg1"/>
                    </a:solidFill>
                  </a:tcPr>
                </a:tc>
                <a:tc>
                  <a:txBody>
                    <a:bodyPr/>
                    <a:lstStyle/>
                    <a:p>
                      <a:r>
                        <a:rPr lang="en-US" sz="2000" dirty="0"/>
                        <a:t>Enlightenment</a:t>
                      </a:r>
                    </a:p>
                  </a:txBody>
                  <a:tcPr>
                    <a:solidFill>
                      <a:schemeClr val="bg1"/>
                    </a:solidFill>
                  </a:tcPr>
                </a:tc>
                <a:tc>
                  <a:txBody>
                    <a:bodyPr/>
                    <a:lstStyle/>
                    <a:p>
                      <a:r>
                        <a:rPr lang="en-US" sz="2000" dirty="0"/>
                        <a:t>Epistemological Autonomy</a:t>
                      </a:r>
                    </a:p>
                  </a:txBody>
                  <a:tcPr>
                    <a:solidFill>
                      <a:schemeClr val="bg1"/>
                    </a:solidFill>
                  </a:tcPr>
                </a:tc>
                <a:extLst>
                  <a:ext uri="{0D108BD9-81ED-4DB2-BD59-A6C34878D82A}">
                    <a16:rowId xmlns:a16="http://schemas.microsoft.com/office/drawing/2014/main" val="10004"/>
                  </a:ext>
                </a:extLst>
              </a:tr>
              <a:tr h="549531">
                <a:tc>
                  <a:txBody>
                    <a:bodyPr/>
                    <a:lstStyle/>
                    <a:p>
                      <a:r>
                        <a:rPr lang="en-US" sz="2000" dirty="0"/>
                        <a:t>Reader Response</a:t>
                      </a:r>
                    </a:p>
                  </a:txBody>
                  <a:tcPr>
                    <a:solidFill>
                      <a:schemeClr val="bg1"/>
                    </a:solidFill>
                  </a:tcPr>
                </a:tc>
                <a:tc>
                  <a:txBody>
                    <a:bodyPr/>
                    <a:lstStyle/>
                    <a:p>
                      <a:r>
                        <a:rPr lang="en-US" sz="2000" dirty="0"/>
                        <a:t>Post-Modernism</a:t>
                      </a:r>
                    </a:p>
                  </a:txBody>
                  <a:tcPr>
                    <a:solidFill>
                      <a:schemeClr val="bg1"/>
                    </a:solidFill>
                  </a:tcPr>
                </a:tc>
                <a:tc>
                  <a:txBody>
                    <a:bodyPr/>
                    <a:lstStyle/>
                    <a:p>
                      <a:r>
                        <a:rPr lang="en-US" sz="2000" dirty="0"/>
                        <a:t>Meaning Individualized</a:t>
                      </a: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232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Shape 1469"/>
          <p:cNvSpPr txBox="1"/>
          <p:nvPr/>
        </p:nvSpPr>
        <p:spPr>
          <a:xfrm>
            <a:off x="990600" y="1501775"/>
            <a:ext cx="22860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200" b="0" i="0" u="none" strike="noStrike" cap="none" baseline="0" dirty="0">
                <a:solidFill>
                  <a:srgbClr val="B26B02"/>
                </a:solidFill>
                <a:latin typeface="Arial"/>
                <a:ea typeface="Arial"/>
                <a:cs typeface="Arial"/>
                <a:sym typeface="Arial"/>
              </a:rPr>
              <a:t>Some…</a:t>
            </a:r>
          </a:p>
        </p:txBody>
      </p:sp>
      <p:pic>
        <p:nvPicPr>
          <p:cNvPr id="1470" name="Shape 1470"/>
          <p:cNvPicPr preferRelativeResize="0"/>
          <p:nvPr/>
        </p:nvPicPr>
        <p:blipFill rotWithShape="1">
          <a:blip r:embed="rId3"/>
          <a:srcRect t="3743" b="17770"/>
          <a:stretch/>
        </p:blipFill>
        <p:spPr>
          <a:xfrm>
            <a:off x="749300" y="976312"/>
            <a:ext cx="7694611" cy="5029199"/>
          </a:xfrm>
          <a:prstGeom prst="rect">
            <a:avLst/>
          </a:prstGeom>
          <a:noFill/>
          <a:ln>
            <a:noFill/>
          </a:ln>
        </p:spPr>
      </p:pic>
      <p:sp>
        <p:nvSpPr>
          <p:cNvPr id="1471" name="Shape 1471"/>
          <p:cNvSpPr txBox="1"/>
          <p:nvPr/>
        </p:nvSpPr>
        <p:spPr>
          <a:xfrm>
            <a:off x="1524000" y="4572000"/>
            <a:ext cx="31242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baseline="0" dirty="0">
                <a:solidFill>
                  <a:srgbClr val="000000"/>
                </a:solidFill>
                <a:latin typeface="Arial"/>
                <a:ea typeface="Arial"/>
                <a:cs typeface="Arial"/>
                <a:sym typeface="Arial"/>
              </a:rPr>
              <a:t>Historical Criticism</a:t>
            </a:r>
          </a:p>
        </p:txBody>
      </p:sp>
      <p:sp>
        <p:nvSpPr>
          <p:cNvPr id="5" name="Shape 1471"/>
          <p:cNvSpPr txBox="1"/>
          <p:nvPr/>
        </p:nvSpPr>
        <p:spPr>
          <a:xfrm>
            <a:off x="4343400" y="4572000"/>
            <a:ext cx="31242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dirty="0"/>
              <a:t>Philosophical</a:t>
            </a:r>
          </a:p>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baseline="0" dirty="0">
                <a:solidFill>
                  <a:srgbClr val="000000"/>
                </a:solidFill>
                <a:sym typeface="Arial"/>
              </a:rPr>
              <a:t>Theology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Shape 1469"/>
          <p:cNvSpPr txBox="1"/>
          <p:nvPr/>
        </p:nvSpPr>
        <p:spPr>
          <a:xfrm>
            <a:off x="990600" y="1501775"/>
            <a:ext cx="22860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200" b="0" i="0" u="none" strike="noStrike" cap="none" baseline="0" dirty="0">
                <a:solidFill>
                  <a:srgbClr val="B26B02"/>
                </a:solidFill>
                <a:latin typeface="Arial"/>
                <a:ea typeface="Arial"/>
                <a:cs typeface="Arial"/>
                <a:sym typeface="Arial"/>
              </a:rPr>
              <a:t>Some…</a:t>
            </a:r>
          </a:p>
        </p:txBody>
      </p:sp>
      <p:pic>
        <p:nvPicPr>
          <p:cNvPr id="1470" name="Shape 1470"/>
          <p:cNvPicPr preferRelativeResize="0"/>
          <p:nvPr/>
        </p:nvPicPr>
        <p:blipFill rotWithShape="1">
          <a:blip r:embed="rId3"/>
          <a:srcRect t="3743" b="17770"/>
          <a:stretch/>
        </p:blipFill>
        <p:spPr>
          <a:xfrm>
            <a:off x="749300" y="976312"/>
            <a:ext cx="7694611" cy="5029199"/>
          </a:xfrm>
          <a:prstGeom prst="rect">
            <a:avLst/>
          </a:prstGeom>
          <a:noFill/>
          <a:ln>
            <a:noFill/>
          </a:ln>
        </p:spPr>
      </p:pic>
      <p:sp>
        <p:nvSpPr>
          <p:cNvPr id="1471" name="Shape 1471"/>
          <p:cNvSpPr txBox="1"/>
          <p:nvPr/>
        </p:nvSpPr>
        <p:spPr>
          <a:xfrm>
            <a:off x="1295400" y="4343400"/>
            <a:ext cx="6629400" cy="15557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1" i="0" u="none" strike="noStrike" cap="none" baseline="0" dirty="0">
                <a:solidFill>
                  <a:srgbClr val="000000"/>
                </a:solidFill>
                <a:sym typeface="Arial"/>
              </a:rPr>
              <a:t>Bible Re-interpreted</a:t>
            </a:r>
          </a:p>
          <a:p>
            <a:pPr lvl="0" algn="ctr">
              <a:buClr>
                <a:srgbClr val="000000"/>
              </a:buClr>
              <a:buSzPct val="25000"/>
            </a:pPr>
            <a:r>
              <a:rPr lang="en-US" sz="4800" b="1" dirty="0"/>
              <a:t>On The Sand </a:t>
            </a:r>
            <a:r>
              <a:rPr lang="en-US" sz="4800" b="1" i="1" u="sng" dirty="0">
                <a:solidFill>
                  <a:srgbClr val="C00000"/>
                </a:solidFill>
              </a:rPr>
              <a:t>Alone</a:t>
            </a:r>
            <a:endParaRPr lang="en-US" sz="4800" b="1" i="1" u="sng" strike="noStrike" cap="none" baseline="0" dirty="0">
              <a:solidFill>
                <a:srgbClr val="C00000"/>
              </a:solidFill>
              <a:sym typeface="Arial"/>
            </a:endParaRPr>
          </a:p>
        </p:txBody>
      </p:sp>
    </p:spTree>
    <p:extLst>
      <p:ext uri="{BB962C8B-B14F-4D97-AF65-F5344CB8AC3E}">
        <p14:creationId xmlns:p14="http://schemas.microsoft.com/office/powerpoint/2010/main" val="2646763802"/>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Shape 1445"/>
          <p:cNvSpPr txBox="1">
            <a:spLocks noGrp="1"/>
          </p:cNvSpPr>
          <p:nvPr>
            <p:ph type="body" idx="1"/>
          </p:nvPr>
        </p:nvSpPr>
        <p:spPr>
          <a:xfrm>
            <a:off x="687387" y="1587500"/>
            <a:ext cx="7812086" cy="44322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Those who intend to hold to a method which arises out of Scripture cannot safely apply the methods of contemporary biblical criticism, for in so doing they would place Scripture itself under external criteria.</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Shape 149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endParaRPr lang="en-US" sz="5400" b="1" i="1" u="none" strike="noStrike" cap="none" baseline="0" dirty="0">
              <a:solidFill>
                <a:srgbClr val="C19859"/>
              </a:solidFill>
              <a:latin typeface="Arial"/>
              <a:ea typeface="Arial"/>
              <a:cs typeface="Arial"/>
              <a:sym typeface="Arial"/>
            </a:endParaRPr>
          </a:p>
        </p:txBody>
      </p:sp>
      <p:sp>
        <p:nvSpPr>
          <p:cNvPr id="1497" name="Shape 1497"/>
          <p:cNvSpPr txBox="1">
            <a:spLocks noGrp="1"/>
          </p:cNvSpPr>
          <p:nvPr>
            <p:ph type="body" idx="1"/>
          </p:nvPr>
        </p:nvSpPr>
        <p:spPr>
          <a:xfrm>
            <a:off x="687387" y="195421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Even if the conclusion of a scientific, historical, or philosophical argument were to affirm the authority of Scripture, the authority of Scripture would nonetheless rest upon the prior authority of the grounding principle.</a:t>
            </a:r>
          </a:p>
        </p:txBody>
      </p:sp>
    </p:spTree>
    <p:extLst>
      <p:ext uri="{BB962C8B-B14F-4D97-AF65-F5344CB8AC3E}">
        <p14:creationId xmlns:p14="http://schemas.microsoft.com/office/powerpoint/2010/main" val="158242680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Shape 1450"/>
          <p:cNvSpPr txBox="1">
            <a:spLocks noGrp="1"/>
          </p:cNvSpPr>
          <p:nvPr>
            <p:ph type="title"/>
          </p:nvPr>
        </p:nvSpPr>
        <p:spPr>
          <a:xfrm>
            <a:off x="685800" y="8842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Summary of</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Theological Systems</a:t>
            </a:r>
          </a:p>
        </p:txBody>
      </p:sp>
      <p:sp>
        <p:nvSpPr>
          <p:cNvPr id="1451" name="Shape 1451"/>
          <p:cNvSpPr txBox="1">
            <a:spLocks noGrp="1"/>
          </p:cNvSpPr>
          <p:nvPr>
            <p:ph type="body" idx="1"/>
          </p:nvPr>
        </p:nvSpPr>
        <p:spPr>
          <a:xfrm>
            <a:off x="687387" y="2133600"/>
            <a:ext cx="7812086" cy="40766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Basic continuity from the natural to the religious</a:t>
            </a:r>
          </a:p>
          <a:p>
            <a:pPr marL="342900" marR="0" lvl="0" indent="-342900" algn="l" rtl="0">
              <a:lnSpc>
                <a:spcPct val="100000"/>
              </a:lnSpc>
              <a:spcBef>
                <a:spcPts val="68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It is possible to start with the natural world in the process of doing theology</a:t>
            </a:r>
          </a:p>
          <a:p>
            <a:pPr marL="342900" marR="0" lvl="0" indent="-342900" algn="l" rtl="0">
              <a:lnSpc>
                <a:spcPct val="100000"/>
              </a:lnSpc>
              <a:spcBef>
                <a:spcPts val="68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Predetermined notion of the nature of God based upon contemporary world views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Shape 1358"/>
          <p:cNvSpPr txBox="1">
            <a:spLocks noGrp="1"/>
          </p:cNvSpPr>
          <p:nvPr>
            <p:ph type="title"/>
          </p:nvPr>
        </p:nvSpPr>
        <p:spPr>
          <a:xfrm>
            <a:off x="685800" y="10175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59" name="Shape 1359"/>
          <p:cNvSpPr txBox="1">
            <a:spLocks noGrp="1"/>
          </p:cNvSpPr>
          <p:nvPr>
            <p:ph type="body" idx="1"/>
          </p:nvPr>
        </p:nvSpPr>
        <p:spPr>
          <a:xfrm>
            <a:off x="687387" y="228600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Natural continuity from nature to world of religion</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Move within and presuppose the natural world order</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Historical-critical method</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Literary criticism</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Form criticism</a:t>
            </a:r>
          </a:p>
          <a:p>
            <a:pPr marL="742950" marR="0" lvl="1" indent="-285750" algn="l" rtl="0">
              <a:lnSpc>
                <a:spcPct val="100000"/>
              </a:lnSpc>
              <a:spcBef>
                <a:spcPts val="360"/>
              </a:spcBef>
              <a:spcAft>
                <a:spcPts val="0"/>
              </a:spcAft>
              <a:buClr>
                <a:srgbClr val="887952"/>
              </a:buClr>
              <a:buSzPct val="100000"/>
              <a:buFont typeface="Arial"/>
              <a:buChar char="–"/>
            </a:pPr>
            <a:r>
              <a:rPr lang="en-US" sz="1800" dirty="0">
                <a:solidFill>
                  <a:srgbClr val="EAEAEA"/>
                </a:solidFill>
              </a:rPr>
              <a:t>Reader Response</a:t>
            </a:r>
            <a:endParaRPr sz="1800" b="0" i="0" u="none" strike="noStrike" cap="none" baseline="0" dirty="0">
              <a:solidFill>
                <a:srgbClr val="EAEAEA"/>
              </a:solidFill>
              <a:latin typeface="Arial"/>
              <a:ea typeface="Arial"/>
              <a:cs typeface="Arial"/>
              <a:sym typeface="Arial"/>
            </a:endParaRPr>
          </a:p>
        </p:txBody>
      </p:sp>
      <p:sp>
        <p:nvSpPr>
          <p:cNvPr id="2" name="Rectangle 1"/>
          <p:cNvSpPr/>
          <p:nvPr/>
        </p:nvSpPr>
        <p:spPr>
          <a:xfrm>
            <a:off x="4343400" y="4038600"/>
            <a:ext cx="3124200" cy="1682512"/>
          </a:xfrm>
          <a:prstGeom prst="rect">
            <a:avLst/>
          </a:prstGeom>
        </p:spPr>
        <p:txBody>
          <a:bodyPr wrap="square">
            <a:spAutoFit/>
          </a:bodyPr>
          <a:lstStyle/>
          <a:p>
            <a:pPr marL="742950" lvl="1" indent="-285750">
              <a:spcBef>
                <a:spcPts val="360"/>
              </a:spcBef>
              <a:buClr>
                <a:srgbClr val="887952"/>
              </a:buClr>
              <a:buSzPct val="100000"/>
              <a:buFont typeface="Arial"/>
              <a:buChar char="–"/>
            </a:pPr>
            <a:endParaRPr lang="en-US" sz="1800" dirty="0">
              <a:solidFill>
                <a:srgbClr val="EAEAEA"/>
              </a:solidFill>
            </a:endParaRPr>
          </a:p>
          <a:p>
            <a:pPr marL="742950" lvl="1" indent="-285750">
              <a:spcBef>
                <a:spcPts val="360"/>
              </a:spcBef>
              <a:buClr>
                <a:srgbClr val="887952"/>
              </a:buClr>
              <a:buSzPct val="100000"/>
              <a:buFont typeface="Arial"/>
              <a:buChar char="–"/>
            </a:pPr>
            <a:r>
              <a:rPr lang="en-US" sz="1800" dirty="0">
                <a:solidFill>
                  <a:srgbClr val="EAEAEA"/>
                </a:solidFill>
              </a:rPr>
              <a:t>Redaction criticism</a:t>
            </a:r>
          </a:p>
          <a:p>
            <a:pPr marL="742950" lvl="1" indent="-285750">
              <a:spcBef>
                <a:spcPts val="360"/>
              </a:spcBef>
              <a:buClr>
                <a:srgbClr val="887952"/>
              </a:buClr>
              <a:buSzPct val="100000"/>
              <a:buFont typeface="Arial"/>
              <a:buChar char="–"/>
            </a:pPr>
            <a:r>
              <a:rPr lang="en-US" sz="1800" dirty="0">
                <a:solidFill>
                  <a:srgbClr val="EAEAEA"/>
                </a:solidFill>
              </a:rPr>
              <a:t>Tradition criticism</a:t>
            </a:r>
          </a:p>
          <a:p>
            <a:pPr marL="742950" lvl="1" indent="-285750">
              <a:spcBef>
                <a:spcPts val="360"/>
              </a:spcBef>
              <a:buClr>
                <a:srgbClr val="EAEAEA"/>
              </a:buClr>
              <a:buSzPct val="100000"/>
              <a:buFont typeface="Arial"/>
              <a:buChar char="–"/>
            </a:pPr>
            <a:r>
              <a:rPr lang="en-US" sz="1800" dirty="0">
                <a:solidFill>
                  <a:srgbClr val="EAEAEA"/>
                </a:solidFill>
              </a:rPr>
              <a:t>Redaction criticism</a:t>
            </a:r>
          </a:p>
          <a:p>
            <a:pPr marL="742950" lvl="1" indent="-285750">
              <a:spcBef>
                <a:spcPts val="360"/>
              </a:spcBef>
              <a:buClr>
                <a:srgbClr val="EAEAEA"/>
              </a:buClr>
              <a:buSzPct val="100000"/>
              <a:buFont typeface="Arial"/>
              <a:buChar char="–"/>
            </a:pPr>
            <a:r>
              <a:rPr lang="en-US" sz="1800" dirty="0">
                <a:solidFill>
                  <a:srgbClr val="EAEAEA"/>
                </a:solidFill>
              </a:rPr>
              <a:t>Etcetera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Shape 1482"/>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Results of the</a:t>
            </a:r>
            <a:br>
              <a:rPr lang="en-US" sz="4800" b="1" i="1" u="none" strike="noStrike" cap="none" baseline="0" dirty="0">
                <a:solidFill>
                  <a:srgbClr val="C19859"/>
                </a:solidFill>
                <a:latin typeface="Arial"/>
                <a:ea typeface="Arial"/>
                <a:cs typeface="Arial"/>
                <a:sym typeface="Arial"/>
              </a:rPr>
            </a:br>
            <a:r>
              <a:rPr lang="en-US" sz="4800" b="1" i="1" u="none" strike="noStrike" cap="none" baseline="0" dirty="0">
                <a:solidFill>
                  <a:srgbClr val="C19859"/>
                </a:solidFill>
                <a:latin typeface="Arial"/>
                <a:ea typeface="Arial"/>
                <a:cs typeface="Arial"/>
                <a:sym typeface="Arial"/>
              </a:rPr>
              <a:t>Era of Enlightenment</a:t>
            </a:r>
          </a:p>
        </p:txBody>
      </p:sp>
      <p:sp>
        <p:nvSpPr>
          <p:cNvPr id="1483" name="Shape 1483"/>
          <p:cNvSpPr txBox="1">
            <a:spLocks noGrp="1"/>
          </p:cNvSpPr>
          <p:nvPr>
            <p:ph type="body" idx="1"/>
          </p:nvPr>
        </p:nvSpPr>
        <p:spPr>
          <a:xfrm>
            <a:off x="687387" y="217805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Knowledge of the natural world is not to be determined by special revelation</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Knowledge of the natural world is discovered by naturalistic methods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Shape 148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C19859"/>
                </a:solidFill>
                <a:latin typeface="Arial"/>
                <a:ea typeface="Arial"/>
                <a:cs typeface="Arial"/>
                <a:sym typeface="Arial"/>
              </a:rPr>
              <a:t>Sola Scriptura</a:t>
            </a:r>
          </a:p>
        </p:txBody>
      </p:sp>
      <p:sp>
        <p:nvSpPr>
          <p:cNvPr id="1490" name="Shape 149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Takes seriously the self-claim of Scripture to be the authoritative word of God</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Starts with Scripture as the foundation for theology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Shape 1502"/>
          <p:cNvSpPr txBox="1">
            <a:spLocks noGrp="1"/>
          </p:cNvSpPr>
          <p:nvPr>
            <p:ph type="title"/>
          </p:nvPr>
        </p:nvSpPr>
        <p:spPr>
          <a:xfrm>
            <a:off x="685800" y="831850"/>
            <a:ext cx="7772400" cy="2520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000" b="1" i="1" u="none" strike="noStrike" cap="none" baseline="0" dirty="0">
                <a:solidFill>
                  <a:srgbClr val="C19859"/>
                </a:solidFill>
                <a:latin typeface="Arial"/>
                <a:ea typeface="Arial"/>
                <a:cs typeface="Arial"/>
                <a:sym typeface="Arial"/>
              </a:rPr>
              <a:t>What does Scripture</a:t>
            </a:r>
            <a:r>
              <a:rPr lang="en-US" sz="4000" b="1" i="1" u="none" strike="noStrike" cap="none" dirty="0">
                <a:solidFill>
                  <a:srgbClr val="C19859"/>
                </a:solidFill>
                <a:latin typeface="Arial"/>
                <a:ea typeface="Arial"/>
                <a:cs typeface="Arial"/>
                <a:sym typeface="Arial"/>
              </a:rPr>
              <a:t> have to say about its own nature and the principles by which it is to be interpreted?</a:t>
            </a:r>
            <a:endParaRPr sz="4000" b="1" i="1" u="none" strike="noStrike" cap="none" baseline="0" dirty="0">
              <a:solidFill>
                <a:srgbClr val="C19859"/>
              </a:solidFill>
              <a:latin typeface="Arial"/>
              <a:ea typeface="Arial"/>
              <a:cs typeface="Arial"/>
              <a:sym typeface="Arial"/>
            </a:endParaRPr>
          </a:p>
        </p:txBody>
      </p:sp>
      <p:sp>
        <p:nvSpPr>
          <p:cNvPr id="1503" name="Shape 1503"/>
          <p:cNvSpPr txBox="1">
            <a:spLocks noGrp="1"/>
          </p:cNvSpPr>
          <p:nvPr>
            <p:ph type="body" idx="1"/>
          </p:nvPr>
        </p:nvSpPr>
        <p:spPr>
          <a:xfrm>
            <a:off x="687387" y="342900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dirty="0">
                <a:solidFill>
                  <a:srgbClr val="EAEAEA"/>
                </a:solidFill>
              </a:rPr>
              <a:t>“All Scripture is given by inspiration of God, and is profitable . . .2 Tim 2:16.</a:t>
            </a:r>
          </a:p>
          <a:p>
            <a:pPr marL="342900" marR="0" lvl="0" indent="-342900" algn="l" rtl="0">
              <a:lnSpc>
                <a:spcPct val="100000"/>
              </a:lnSpc>
              <a:spcBef>
                <a:spcPts val="0"/>
              </a:spcBef>
              <a:spcAft>
                <a:spcPts val="0"/>
              </a:spcAft>
              <a:buClr>
                <a:srgbClr val="887952"/>
              </a:buClr>
              <a:buSzPct val="100000"/>
              <a:buFont typeface="Arial"/>
              <a:buChar char="▪"/>
            </a:pPr>
            <a:r>
              <a:rPr lang="en-US" sz="2800" dirty="0">
                <a:solidFill>
                  <a:srgbClr val="EAEAEA"/>
                </a:solidFill>
              </a:rPr>
              <a:t>Scripture did not come by the will of man, but by holy men of God who spoke as they were moved by the Holy Spirit.	2 Pet 1:21</a:t>
            </a:r>
          </a:p>
          <a:p>
            <a:pPr marL="342900" marR="0" lvl="0" indent="-342900" algn="l" rtl="0">
              <a:lnSpc>
                <a:spcPct val="100000"/>
              </a:lnSpc>
              <a:spcBef>
                <a:spcPts val="0"/>
              </a:spcBef>
              <a:spcAft>
                <a:spcPts val="0"/>
              </a:spcAft>
              <a:buClr>
                <a:srgbClr val="887952"/>
              </a:buClr>
              <a:buSzPct val="100000"/>
              <a:buFont typeface="Arial"/>
              <a:buChar char="▪"/>
            </a:pPr>
            <a:endParaRPr lang="en-US" sz="2800" b="0" i="0" u="none" strike="noStrike" cap="none" baseline="0" dirty="0">
              <a:solidFill>
                <a:srgbClr val="EAEAEA"/>
              </a:solidFil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pic>
        <p:nvPicPr>
          <p:cNvPr id="1509" name="Shape 1509"/>
          <p:cNvPicPr preferRelativeResize="0"/>
          <p:nvPr/>
        </p:nvPicPr>
        <p:blipFill rotWithShape="1">
          <a:blip r:embed="rId3"/>
          <a:srcRect/>
          <a:stretch/>
        </p:blipFill>
        <p:spPr>
          <a:xfrm>
            <a:off x="1135062" y="3492500"/>
            <a:ext cx="2546349" cy="1908174"/>
          </a:xfrm>
          <a:prstGeom prst="rect">
            <a:avLst/>
          </a:prstGeom>
          <a:noFill/>
          <a:ln>
            <a:noFill/>
          </a:ln>
        </p:spPr>
      </p:pic>
      <p:sp>
        <p:nvSpPr>
          <p:cNvPr id="1510" name="Shape 1510"/>
          <p:cNvSpPr txBox="1"/>
          <p:nvPr/>
        </p:nvSpPr>
        <p:spPr>
          <a:xfrm>
            <a:off x="4283075" y="3338512"/>
            <a:ext cx="4162425" cy="206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baseline="0" dirty="0">
                <a:solidFill>
                  <a:schemeClr val="lt1"/>
                </a:solidFill>
                <a:latin typeface="Arial"/>
                <a:ea typeface="Arial"/>
                <a:cs typeface="Arial"/>
                <a:sym typeface="Arial"/>
              </a:rPr>
              <a:t>Nature of Scripture</a:t>
            </a:r>
          </a:p>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baseline="0" dirty="0">
                <a:solidFill>
                  <a:schemeClr val="lt1"/>
                </a:solidFill>
                <a:latin typeface="Arial"/>
                <a:ea typeface="Arial"/>
                <a:cs typeface="Arial"/>
                <a:sym typeface="Arial"/>
              </a:rPr>
              <a:t>Principles for Interpretation</a:t>
            </a:r>
          </a:p>
          <a:p>
            <a:pPr marL="0" marR="0" lvl="0" indent="0" algn="ctr" rtl="0">
              <a:lnSpc>
                <a:spcPct val="100000"/>
              </a:lnSpc>
              <a:spcBef>
                <a:spcPts val="0"/>
              </a:spcBef>
              <a:spcAft>
                <a:spcPts val="0"/>
              </a:spcAft>
              <a:buClr>
                <a:schemeClr val="lt1"/>
              </a:buClr>
              <a:buSzPct val="25000"/>
              <a:buFont typeface="Arial"/>
              <a:buNone/>
            </a:pPr>
            <a:r>
              <a:rPr lang="en-US" sz="3200" dirty="0">
                <a:solidFill>
                  <a:schemeClr val="lt1"/>
                </a:solidFill>
              </a:rPr>
              <a:t>Biblical World View</a:t>
            </a:r>
            <a:endParaRPr lang="en-US" sz="3200" b="0" i="0" u="none" strike="noStrike" cap="none" baseline="0" dirty="0">
              <a:solidFill>
                <a:schemeClr val="lt1"/>
              </a:solidFill>
              <a:latin typeface="Arial"/>
              <a:ea typeface="Arial"/>
              <a:cs typeface="Arial"/>
              <a:sym typeface="Arial"/>
            </a:endParaRPr>
          </a:p>
        </p:txBody>
      </p:sp>
      <p:sp>
        <p:nvSpPr>
          <p:cNvPr id="1511" name="Shape 1511"/>
          <p:cNvSpPr/>
          <p:nvPr/>
        </p:nvSpPr>
        <p:spPr>
          <a:xfrm>
            <a:off x="4043362" y="4043362"/>
            <a:ext cx="817561" cy="403225"/>
          </a:xfrm>
          <a:prstGeom prst="rightArrow">
            <a:avLst>
              <a:gd name="adj1" fmla="val 16273"/>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512" name="Shape 1512"/>
          <p:cNvSpPr/>
          <p:nvPr/>
        </p:nvSpPr>
        <p:spPr>
          <a:xfrm rot="5400000">
            <a:off x="3569493" y="-34130"/>
            <a:ext cx="1725612" cy="4537074"/>
          </a:xfrm>
          <a:prstGeom prst="curvedRightArrow">
            <a:avLst>
              <a:gd name="adj1" fmla="val 17492"/>
              <a:gd name="adj2" fmla="val 20573"/>
              <a:gd name="adj3" fmla="val 162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6" name="4-Point Star 5"/>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1"/>
                                        </p:tgtEl>
                                        <p:attrNameLst>
                                          <p:attrName>style.visibility</p:attrName>
                                        </p:attrNameLst>
                                      </p:cBhvr>
                                      <p:to>
                                        <p:strVal val="visible"/>
                                      </p:to>
                                    </p:set>
                                    <p:animEffect transition="in" filter="fade">
                                      <p:cBhvr>
                                        <p:cTn id="7" dur="500"/>
                                        <p:tgtEl>
                                          <p:spTgt spid="15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10"/>
                                        </p:tgtEl>
                                        <p:attrNameLst>
                                          <p:attrName>style.visibility</p:attrName>
                                        </p:attrNameLst>
                                      </p:cBhvr>
                                      <p:to>
                                        <p:strVal val="visible"/>
                                      </p:to>
                                    </p:set>
                                    <p:animEffect transition="in" filter="fade">
                                      <p:cBhvr>
                                        <p:cTn id="11" dur="500"/>
                                        <p:tgtEl>
                                          <p:spTgt spid="15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12"/>
                                        </p:tgtEl>
                                        <p:attrNameLst>
                                          <p:attrName>style.visibility</p:attrName>
                                        </p:attrNameLst>
                                      </p:cBhvr>
                                      <p:to>
                                        <p:strVal val="visible"/>
                                      </p:to>
                                    </p:set>
                                    <p:animEffect transition="in" filter="fade">
                                      <p:cBhvr>
                                        <p:cTn id="16" dur="500"/>
                                        <p:tgtEl>
                                          <p:spTgt spid="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 grpId="0"/>
      <p:bldP spid="1511" grpId="0" animBg="1"/>
      <p:bldP spid="15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Shape 1365"/>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66" name="Shape 1366"/>
          <p:cNvSpPr txBox="1">
            <a:spLocks noGrp="1"/>
          </p:cNvSpPr>
          <p:nvPr>
            <p:ph type="body" idx="1"/>
          </p:nvPr>
        </p:nvSpPr>
        <p:spPr>
          <a:xfrm>
            <a:off x="687387" y="2263775"/>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Accepts the norms of contemporary historical science as a means for studying Scripture</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It is a new “metaphysic” – a new</a:t>
            </a:r>
            <a:r>
              <a:rPr lang="en-US" sz="3600" b="0" i="0" u="none" strike="noStrike" cap="none" dirty="0">
                <a:solidFill>
                  <a:srgbClr val="EAEAEA"/>
                </a:solidFill>
                <a:latin typeface="Arial"/>
                <a:ea typeface="Arial"/>
                <a:cs typeface="Arial"/>
                <a:sym typeface="Arial"/>
              </a:rPr>
              <a:t> way to understand the world</a:t>
            </a:r>
            <a:endParaRPr lang="en-US"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Shape 13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1372" name="Shape 1372"/>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Old metaphysic</a:t>
            </a:r>
          </a:p>
          <a:p>
            <a:pPr marL="0" marR="0" lvl="0" indent="0" algn="ctr" rtl="0">
              <a:lnSpc>
                <a:spcPct val="100000"/>
              </a:lnSpc>
              <a:spcBef>
                <a:spcPts val="0"/>
              </a:spcBef>
              <a:spcAft>
                <a:spcPts val="0"/>
              </a:spcAft>
              <a:buClr>
                <a:srgbClr val="EAEAEA"/>
              </a:buClr>
              <a:buSzPct val="25000"/>
              <a:buFont typeface="Arial"/>
              <a:buNone/>
            </a:pPr>
            <a:r>
              <a:rPr lang="en-US" sz="2800" dirty="0">
                <a:solidFill>
                  <a:srgbClr val="EAEAEA"/>
                </a:solidFill>
              </a:rPr>
              <a:t>scholasticism</a:t>
            </a:r>
            <a:endParaRPr lang="en-US" sz="2800" b="0" i="0" u="none" strike="noStrike" cap="none" baseline="0" dirty="0">
              <a:solidFill>
                <a:srgbClr val="EAEAEA"/>
              </a:solidFill>
              <a:latin typeface="Arial"/>
              <a:ea typeface="Arial"/>
              <a:cs typeface="Arial"/>
              <a:sym typeface="Arial"/>
            </a:endParaRPr>
          </a:p>
          <a:p>
            <a:pPr marL="0" marR="0" lvl="0" indent="1778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“What is rational is real”</a:t>
            </a:r>
          </a:p>
        </p:txBody>
      </p:sp>
      <p:sp>
        <p:nvSpPr>
          <p:cNvPr id="1373" name="Shape 1373"/>
          <p:cNvSpPr txBox="1">
            <a:spLocks noGrp="1"/>
          </p:cNvSpPr>
          <p:nvPr>
            <p:ph type="body" idx="2"/>
          </p:nvPr>
        </p:nvSpPr>
        <p:spPr>
          <a:xfrm>
            <a:off x="4668837" y="2057400"/>
            <a:ext cx="3830636" cy="396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New metaphysic</a:t>
            </a:r>
          </a:p>
          <a:p>
            <a:pPr marL="0" marR="0" lvl="0" indent="177800" algn="l" rtl="0">
              <a:lnSpc>
                <a:spcPct val="100000"/>
              </a:lnSpc>
              <a:spcBef>
                <a:spcPts val="560"/>
              </a:spcBef>
              <a:spcAft>
                <a:spcPts val="0"/>
              </a:spcAft>
              <a:buClr>
                <a:srgbClr val="887952"/>
              </a:buClr>
              <a:buFont typeface="Arial"/>
              <a:buNone/>
            </a:pPr>
            <a:endParaRPr lang="en-US" sz="2800" b="0" i="0" u="none" strike="noStrike" cap="none" baseline="0" dirty="0">
              <a:solidFill>
                <a:srgbClr val="EAEAEA"/>
              </a:solidFill>
              <a:latin typeface="Arial"/>
              <a:ea typeface="Arial"/>
              <a:cs typeface="Arial"/>
              <a:sym typeface="Arial"/>
            </a:endParaRPr>
          </a:p>
          <a:p>
            <a:pPr marL="0" marR="0" lvl="0" indent="1778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“Only that which can be studied within the flow of history can be accepted as real”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Shape 1378"/>
          <p:cNvSpPr txBox="1">
            <a:spLocks noGrp="1"/>
          </p:cNvSpPr>
          <p:nvPr>
            <p:ph type="title"/>
          </p:nvPr>
        </p:nvSpPr>
        <p:spPr>
          <a:xfrm>
            <a:off x="685800" y="10937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79" name="Shape 1379"/>
          <p:cNvSpPr txBox="1">
            <a:spLocks noGrp="1"/>
          </p:cNvSpPr>
          <p:nvPr>
            <p:ph type="body" idx="1"/>
          </p:nvPr>
        </p:nvSpPr>
        <p:spPr>
          <a:xfrm>
            <a:off x="687387" y="2362201"/>
            <a:ext cx="7812086" cy="419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sym typeface="Arial"/>
              </a:rPr>
              <a:t>The norms of history and science are employed to determine the nature of the Bible and to test all of its truth claims.</a:t>
            </a:r>
          </a:p>
          <a:p>
            <a:pPr marL="342900" marR="0" lvl="0" indent="-342900" algn="l" rtl="0">
              <a:lnSpc>
                <a:spcPct val="100000"/>
              </a:lnSpc>
              <a:spcBef>
                <a:spcPts val="0"/>
              </a:spcBef>
              <a:spcAft>
                <a:spcPts val="0"/>
              </a:spcAft>
              <a:buClr>
                <a:srgbClr val="887952"/>
              </a:buClr>
              <a:buSzPct val="100000"/>
              <a:buFont typeface="Arial"/>
              <a:buChar char="▪"/>
            </a:pPr>
            <a:r>
              <a:rPr lang="en-US" sz="3200" dirty="0">
                <a:solidFill>
                  <a:srgbClr val="EAEAEA"/>
                </a:solidFill>
              </a:rPr>
              <a:t>The method pre-supposes that the Bible is not the inspired Word of God.</a:t>
            </a:r>
            <a:r>
              <a:rPr lang="en-US" sz="3200" b="0" i="0" u="none" strike="noStrike" cap="none" baseline="0" dirty="0">
                <a:solidFill>
                  <a:srgbClr val="EAEAEA"/>
                </a:solidFill>
                <a:sym typeface="Arial"/>
              </a:rPr>
              <a:t>. Or</a:t>
            </a:r>
          </a:p>
          <a:p>
            <a:pPr marL="342900" marR="0" lvl="0" indent="-342900" algn="l" rtl="0">
              <a:lnSpc>
                <a:spcPct val="100000"/>
              </a:lnSpc>
              <a:spcBef>
                <a:spcPts val="0"/>
              </a:spcBef>
              <a:spcAft>
                <a:spcPts val="0"/>
              </a:spcAft>
              <a:buClr>
                <a:srgbClr val="887952"/>
              </a:buClr>
              <a:buSzPct val="100000"/>
              <a:buFont typeface="Arial"/>
              <a:buChar char="▪"/>
            </a:pPr>
            <a:r>
              <a:rPr lang="en-US" sz="3200" dirty="0">
                <a:solidFill>
                  <a:srgbClr val="EAEAEA"/>
                </a:solidFill>
              </a:rPr>
              <a:t>If the Bible is the Word of God, that will be determined by the method.</a:t>
            </a:r>
            <a:endParaRPr lang="en-US" sz="3200" b="0" i="0" u="none" strike="noStrike" cap="none" baseline="0" dirty="0">
              <a:solidFill>
                <a:srgbClr val="EAEAEA"/>
              </a:solidFil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914400"/>
            <a:ext cx="7812086" cy="5105399"/>
          </a:xfrm>
        </p:spPr>
        <p:txBody>
          <a:bodyPr/>
          <a:lstStyle/>
          <a:p>
            <a:pPr marL="228600" lvl="0" indent="0">
              <a:buNone/>
            </a:pPr>
            <a:r>
              <a:rPr lang="en-US" sz="2800" dirty="0">
                <a:solidFill>
                  <a:srgbClr val="EAEAEA"/>
                </a:solidFill>
              </a:rPr>
              <a:t>Contrary to the claims of the Bible, in general, the historical critical method and its attendant methods:</a:t>
            </a:r>
          </a:p>
          <a:p>
            <a:pPr lvl="1">
              <a:buFont typeface="Arial" panose="020B0604020202020204" pitchFamily="34" charset="0"/>
              <a:buChar char="•"/>
            </a:pPr>
            <a:r>
              <a:rPr lang="en-US" sz="2800" dirty="0">
                <a:solidFill>
                  <a:srgbClr val="EAEAEA"/>
                </a:solidFill>
              </a:rPr>
              <a:t>pre-suppose that the Bible is not the inspired Word of God.</a:t>
            </a:r>
          </a:p>
          <a:p>
            <a:pPr lvl="1">
              <a:buFont typeface="Arial" panose="020B0604020202020204" pitchFamily="34" charset="0"/>
              <a:buChar char="•"/>
            </a:pPr>
            <a:r>
              <a:rPr lang="en-US" sz="2800" dirty="0">
                <a:solidFill>
                  <a:schemeClr val="bg1"/>
                </a:solidFill>
              </a:rPr>
              <a:t>assume that the Bible came by the will of man rather than by the will of God</a:t>
            </a:r>
          </a:p>
          <a:p>
            <a:pPr marL="228600" indent="0">
              <a:buNone/>
            </a:pPr>
            <a:r>
              <a:rPr lang="en-US" sz="2800" dirty="0">
                <a:solidFill>
                  <a:schemeClr val="bg1"/>
                </a:solidFill>
              </a:rPr>
              <a:t>As such, the Bible must be studied by the same methods as are applied to any other piece of literature.</a:t>
            </a:r>
          </a:p>
        </p:txBody>
      </p:sp>
    </p:spTree>
    <p:extLst>
      <p:ext uri="{BB962C8B-B14F-4D97-AF65-F5344CB8AC3E}">
        <p14:creationId xmlns:p14="http://schemas.microsoft.com/office/powerpoint/2010/main" val="144350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pic>
        <p:nvPicPr>
          <p:cNvPr id="1384" name="Shape 1384"/>
          <p:cNvPicPr preferRelativeResize="0"/>
          <p:nvPr/>
        </p:nvPicPr>
        <p:blipFill rotWithShape="1">
          <a:blip r:embed="rId3"/>
          <a:srcRect/>
          <a:stretch/>
        </p:blipFill>
        <p:spPr>
          <a:xfrm>
            <a:off x="269875" y="0"/>
            <a:ext cx="8604249"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pic>
        <p:nvPicPr>
          <p:cNvPr id="1390" name="Shape 1390"/>
          <p:cNvPicPr preferRelativeResize="0"/>
          <p:nvPr/>
        </p:nvPicPr>
        <p:blipFill rotWithShape="1">
          <a:blip r:embed="rId3"/>
          <a:srcRect/>
          <a:stretch/>
        </p:blipFill>
        <p:spPr>
          <a:xfrm>
            <a:off x="111125" y="7937"/>
            <a:ext cx="8924925" cy="684371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2836</TotalTime>
  <Words>1641</Words>
  <Application>Microsoft Office PowerPoint</Application>
  <PresentationFormat>On-screen Show (4:3)</PresentationFormat>
  <Paragraphs>150</Paragraphs>
  <Slides>33</Slides>
  <Notes>29</Notes>
  <HiddenSlides>0</HiddenSlides>
  <MMClips>0</MMClips>
  <ScaleCrop>false</ScaleCrop>
  <HeadingPairs>
    <vt:vector size="8" baseType="variant">
      <vt:variant>
        <vt:lpstr>Fonts Used</vt:lpstr>
      </vt:variant>
      <vt:variant>
        <vt:i4>1</vt:i4>
      </vt:variant>
      <vt:variant>
        <vt:lpstr>Theme</vt:lpstr>
      </vt:variant>
      <vt:variant>
        <vt:i4>6</vt:i4>
      </vt:variant>
      <vt:variant>
        <vt:lpstr>Embedded OLE Servers</vt:lpstr>
      </vt:variant>
      <vt:variant>
        <vt:i4>1</vt:i4>
      </vt:variant>
      <vt:variant>
        <vt:lpstr>Slide Titles</vt:lpstr>
      </vt:variant>
      <vt:variant>
        <vt:i4>33</vt:i4>
      </vt:variant>
    </vt:vector>
  </HeadingPairs>
  <TitlesOfParts>
    <vt:vector size="41" baseType="lpstr">
      <vt:lpstr>Arial</vt:lpstr>
      <vt:lpstr>11_Presentation_-_Yes_Creation_1.0[1]</vt:lpstr>
      <vt:lpstr>12_Presentation_-_Yes_Creation_1.0[1]</vt:lpstr>
      <vt:lpstr>14_Presentation_-_Yes_Creation_1.0[1]</vt:lpstr>
      <vt:lpstr>17_Presentation_-_Yes_Creation_1.0[1]</vt:lpstr>
      <vt:lpstr>18_Presentation_-_Yes_Creation_1.0[1]</vt:lpstr>
      <vt:lpstr>13_Presentation_-_Yes_Creation_1.0[1]</vt:lpstr>
      <vt:lpstr>CorelDRAW</vt:lpstr>
      <vt:lpstr>The Biblical Foundation for Adventist Education</vt:lpstr>
      <vt:lpstr>History of Method in Biblical Studies</vt:lpstr>
      <vt:lpstr>Historical-Critical Biblical Interpretation</vt:lpstr>
      <vt:lpstr>Historical-Critical Biblical Interpretation</vt:lpstr>
      <vt:lpstr>PowerPoint Presentation</vt:lpstr>
      <vt:lpstr>Historical-Critical Biblical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on Higher Criticism</vt:lpstr>
      <vt:lpstr>PowerPoint Presentation</vt:lpstr>
      <vt:lpstr>PowerPoint Presentation</vt:lpstr>
      <vt:lpstr>Critical Thinking</vt:lpstr>
      <vt:lpstr>PowerPoint Presentation</vt:lpstr>
      <vt:lpstr>Reader Response Criticism</vt:lpstr>
      <vt:lpstr>PowerPoint Presentation</vt:lpstr>
      <vt:lpstr>PowerPoint Presentation</vt:lpstr>
      <vt:lpstr>Summary of Biblical-Critical Methods</vt:lpstr>
      <vt:lpstr>PowerPoint Presentation</vt:lpstr>
      <vt:lpstr>Comparing Methods of Interpretation</vt:lpstr>
      <vt:lpstr>PowerPoint Presentation</vt:lpstr>
      <vt:lpstr>PowerPoint Presentation</vt:lpstr>
      <vt:lpstr>PowerPoint Presentation</vt:lpstr>
      <vt:lpstr>PowerPoint Presentation</vt:lpstr>
      <vt:lpstr>Summary of Theological Systems</vt:lpstr>
      <vt:lpstr>Results of the Era of Enlightenment</vt:lpstr>
      <vt:lpstr>Sola Scriptura</vt:lpstr>
      <vt:lpstr>What does Scripture have to say about its own nature and the principles by which it is to be interpreted?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Historical-Critical Biblical Interpretation</dc:title>
  <dc:creator>Trader</dc:creator>
  <cp:lastModifiedBy>Ed Zinke</cp:lastModifiedBy>
  <cp:revision>50</cp:revision>
  <dcterms:modified xsi:type="dcterms:W3CDTF">2018-12-17T07:19:04Z</dcterms:modified>
</cp:coreProperties>
</file>