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57" r:id="rId1"/>
  </p:sldMasterIdLst>
  <p:notesMasterIdLst>
    <p:notesMasterId r:id="rId27"/>
  </p:notesMasterIdLst>
  <p:handoutMasterIdLst>
    <p:handoutMasterId r:id="rId28"/>
  </p:handoutMasterIdLst>
  <p:sldIdLst>
    <p:sldId id="342" r:id="rId2"/>
    <p:sldId id="437" r:id="rId3"/>
    <p:sldId id="475" r:id="rId4"/>
    <p:sldId id="476" r:id="rId5"/>
    <p:sldId id="477" r:id="rId6"/>
    <p:sldId id="383" r:id="rId7"/>
    <p:sldId id="384" r:id="rId8"/>
    <p:sldId id="385" r:id="rId9"/>
    <p:sldId id="386" r:id="rId10"/>
    <p:sldId id="438" r:id="rId11"/>
    <p:sldId id="479" r:id="rId12"/>
    <p:sldId id="430" r:id="rId13"/>
    <p:sldId id="324" r:id="rId14"/>
    <p:sldId id="445" r:id="rId15"/>
    <p:sldId id="480" r:id="rId16"/>
    <p:sldId id="473" r:id="rId17"/>
    <p:sldId id="484" r:id="rId18"/>
    <p:sldId id="387" r:id="rId19"/>
    <p:sldId id="482" r:id="rId20"/>
    <p:sldId id="481" r:id="rId21"/>
    <p:sldId id="389" r:id="rId22"/>
    <p:sldId id="486" r:id="rId23"/>
    <p:sldId id="440" r:id="rId24"/>
    <p:sldId id="487" r:id="rId25"/>
    <p:sldId id="488" r:id="rId26"/>
  </p:sldIdLst>
  <p:sldSz cx="16256000" cy="9144000"/>
  <p:notesSz cx="6858000" cy="9144000"/>
  <p:defaultTextStyle>
    <a:defPPr>
      <a:defRPr lang="en-US"/>
    </a:defPPr>
    <a:lvl1pPr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5pPr>
    <a:lvl6pPr marL="2286000" algn="l" defTabSz="914400" rtl="0" eaLnBrk="1" latinLnBrk="0" hangingPunct="1">
      <a:defRPr sz="3600" kern="1200">
        <a:solidFill>
          <a:srgbClr val="FFFFFF"/>
        </a:solidFill>
        <a:latin typeface="Gill Sans" charset="0"/>
        <a:ea typeface="ヒラギノ角ゴ ProN W3" charset="-128"/>
        <a:cs typeface="+mn-cs"/>
        <a:sym typeface="Gill Sans" charset="0"/>
      </a:defRPr>
    </a:lvl6pPr>
    <a:lvl7pPr marL="2743200" algn="l" defTabSz="914400" rtl="0" eaLnBrk="1" latinLnBrk="0" hangingPunct="1">
      <a:defRPr sz="3600" kern="1200">
        <a:solidFill>
          <a:srgbClr val="FFFFFF"/>
        </a:solidFill>
        <a:latin typeface="Gill Sans" charset="0"/>
        <a:ea typeface="ヒラギノ角ゴ ProN W3" charset="-128"/>
        <a:cs typeface="+mn-cs"/>
        <a:sym typeface="Gill Sans" charset="0"/>
      </a:defRPr>
    </a:lvl7pPr>
    <a:lvl8pPr marL="3200400" algn="l" defTabSz="914400" rtl="0" eaLnBrk="1" latinLnBrk="0" hangingPunct="1">
      <a:defRPr sz="3600" kern="1200">
        <a:solidFill>
          <a:srgbClr val="FFFFFF"/>
        </a:solidFill>
        <a:latin typeface="Gill Sans" charset="0"/>
        <a:ea typeface="ヒラギノ角ゴ ProN W3" charset="-128"/>
        <a:cs typeface="+mn-cs"/>
        <a:sym typeface="Gill Sans" charset="0"/>
      </a:defRPr>
    </a:lvl8pPr>
    <a:lvl9pPr marL="3657600" algn="l" defTabSz="914400" rtl="0" eaLnBrk="1" latinLnBrk="0" hangingPunct="1">
      <a:defRPr sz="3600" kern="1200">
        <a:solidFill>
          <a:srgbClr val="FFFFFF"/>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84"/>
    <p:restoredTop sz="94737"/>
  </p:normalViewPr>
  <p:slideViewPr>
    <p:cSldViewPr>
      <p:cViewPr varScale="1">
        <p:scale>
          <a:sx n="48" d="100"/>
          <a:sy n="48" d="100"/>
        </p:scale>
        <p:origin x="76" y="84"/>
      </p:cViewPr>
      <p:guideLst>
        <p:guide orient="horz" pos="2880"/>
        <p:guide pos="5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trimd:Desktop:Trim-Home:General%20Conference:Future%20Planning:Ouray%20materials:Ouray%20report%20Workboo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trimd:Desktop:Trim-Home:General%20Conference:Future%20Planning:Ouray%20materials:Ouray%20report%20Workbook.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petrcincala:Documents:Vyzkum:GCSP%202012:data%20for%20charts%20for%20the%20world%20repor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file:///\\var\folders\67\sfrqd6_163718x7rdq9ggrk0rz5v2x\T\com.microsoft.Outlook\Outlook%20Temp\LEAD%20Student%20Teacher%20Numbers.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var\folders\67\sfrqd6_163718x7rdq9ggrk0rz5v2x\T\com.microsoft.Outlook\Outlook%20Temp\LEAD%20Student%20Teacher%20Numbe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cat>
            <c:strRef>
              <c:f>Charts!$B$13:$C$13</c:f>
              <c:strCache>
                <c:ptCount val="2"/>
                <c:pt idx="0">
                  <c:v>None</c:v>
                </c:pt>
                <c:pt idx="1">
                  <c:v>Some</c:v>
                </c:pt>
              </c:strCache>
            </c:strRef>
          </c:cat>
          <c:val>
            <c:numRef>
              <c:f>Charts!$B$14:$C$14</c:f>
              <c:numCache>
                <c:formatCode>#,##0</c:formatCode>
                <c:ptCount val="2"/>
                <c:pt idx="0">
                  <c:v>13798.57</c:v>
                </c:pt>
                <c:pt idx="1">
                  <c:v>12443.83</c:v>
                </c:pt>
              </c:numCache>
            </c:numRef>
          </c:val>
          <c:extLst>
            <c:ext xmlns:c16="http://schemas.microsoft.com/office/drawing/2014/chart" uri="{C3380CC4-5D6E-409C-BE32-E72D297353CC}">
              <c16:uniqueId val="{00000000-1F18-480A-8627-0642AC7322CA}"/>
            </c:ext>
          </c:extLst>
        </c:ser>
        <c:dLbls>
          <c:showLegendKey val="0"/>
          <c:showVal val="0"/>
          <c:showCatName val="0"/>
          <c:showSerName val="0"/>
          <c:showPercent val="0"/>
          <c:showBubbleSize val="0"/>
          <c:showLeaderLines val="1"/>
        </c:dLbls>
        <c:firstSliceAng val="0"/>
      </c:pieChart>
    </c:plotArea>
    <c:legend>
      <c:legendPos val="r"/>
      <c:overlay val="1"/>
    </c:legend>
    <c:plotVisOnly val="1"/>
    <c:dispBlanksAs val="gap"/>
    <c:showDLblsOverMax val="0"/>
  </c:chart>
  <c:txPr>
    <a:bodyPr/>
    <a:lstStyle/>
    <a:p>
      <a:pPr>
        <a:defRPr b="1"/>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Charts!$V$1</c:f>
              <c:strCache>
                <c:ptCount val="1"/>
                <c:pt idx="0">
                  <c:v>No SDA education</c:v>
                </c:pt>
              </c:strCache>
            </c:strRef>
          </c:tx>
          <c:invertIfNegative val="0"/>
          <c:cat>
            <c:strRef>
              <c:f>Charts!$U$2:$U$10</c:f>
              <c:strCache>
                <c:ptCount val="9"/>
                <c:pt idx="0">
                  <c:v>ECD</c:v>
                </c:pt>
                <c:pt idx="1">
                  <c:v>IAD</c:v>
                </c:pt>
                <c:pt idx="2">
                  <c:v>NAD</c:v>
                </c:pt>
                <c:pt idx="3">
                  <c:v>SAD</c:v>
                </c:pt>
                <c:pt idx="4">
                  <c:v>SID</c:v>
                </c:pt>
                <c:pt idx="5">
                  <c:v>SPD</c:v>
                </c:pt>
                <c:pt idx="6">
                  <c:v>SSD</c:v>
                </c:pt>
                <c:pt idx="7">
                  <c:v>TED</c:v>
                </c:pt>
                <c:pt idx="8">
                  <c:v>WAD</c:v>
                </c:pt>
              </c:strCache>
            </c:strRef>
          </c:cat>
          <c:val>
            <c:numRef>
              <c:f>Charts!$V$2:$V$10</c:f>
              <c:numCache>
                <c:formatCode>0.00%</c:formatCode>
                <c:ptCount val="9"/>
                <c:pt idx="0">
                  <c:v>0.52221141374837898</c:v>
                </c:pt>
                <c:pt idx="1">
                  <c:v>0.66</c:v>
                </c:pt>
                <c:pt idx="2">
                  <c:v>0.28999999999999998</c:v>
                </c:pt>
                <c:pt idx="3">
                  <c:v>0.60299999999999998</c:v>
                </c:pt>
                <c:pt idx="4">
                  <c:v>0.76</c:v>
                </c:pt>
                <c:pt idx="5">
                  <c:v>0.483920367534456</c:v>
                </c:pt>
                <c:pt idx="6">
                  <c:v>0.55867859098375605</c:v>
                </c:pt>
                <c:pt idx="7">
                  <c:v>0.47506561679789999</c:v>
                </c:pt>
                <c:pt idx="8">
                  <c:v>0.65510597302504803</c:v>
                </c:pt>
              </c:numCache>
            </c:numRef>
          </c:val>
          <c:extLst>
            <c:ext xmlns:c16="http://schemas.microsoft.com/office/drawing/2014/chart" uri="{C3380CC4-5D6E-409C-BE32-E72D297353CC}">
              <c16:uniqueId val="{00000000-3F1E-4F53-914B-B2359E568914}"/>
            </c:ext>
          </c:extLst>
        </c:ser>
        <c:dLbls>
          <c:showLegendKey val="0"/>
          <c:showVal val="0"/>
          <c:showCatName val="0"/>
          <c:showSerName val="0"/>
          <c:showPercent val="0"/>
          <c:showBubbleSize val="0"/>
        </c:dLbls>
        <c:gapWidth val="150"/>
        <c:axId val="2049027520"/>
        <c:axId val="1994060128"/>
      </c:barChart>
      <c:catAx>
        <c:axId val="2049027520"/>
        <c:scaling>
          <c:orientation val="minMax"/>
        </c:scaling>
        <c:delete val="0"/>
        <c:axPos val="b"/>
        <c:numFmt formatCode="General" sourceLinked="0"/>
        <c:majorTickMark val="out"/>
        <c:minorTickMark val="none"/>
        <c:tickLblPos val="nextTo"/>
        <c:txPr>
          <a:bodyPr rot="0" vert="horz"/>
          <a:lstStyle/>
          <a:p>
            <a:pPr>
              <a:defRPr sz="2400">
                <a:latin typeface="+mj-lt"/>
              </a:defRPr>
            </a:pPr>
            <a:endParaRPr lang="en-US"/>
          </a:p>
        </c:txPr>
        <c:crossAx val="1994060128"/>
        <c:crosses val="autoZero"/>
        <c:auto val="1"/>
        <c:lblAlgn val="ctr"/>
        <c:lblOffset val="100"/>
        <c:noMultiLvlLbl val="0"/>
      </c:catAx>
      <c:valAx>
        <c:axId val="1994060128"/>
        <c:scaling>
          <c:orientation val="minMax"/>
          <c:max val="1"/>
        </c:scaling>
        <c:delete val="0"/>
        <c:axPos val="l"/>
        <c:majorGridlines/>
        <c:numFmt formatCode="0%" sourceLinked="0"/>
        <c:majorTickMark val="out"/>
        <c:minorTickMark val="none"/>
        <c:tickLblPos val="nextTo"/>
        <c:txPr>
          <a:bodyPr/>
          <a:lstStyle/>
          <a:p>
            <a:pPr>
              <a:defRPr sz="2400" b="1">
                <a:latin typeface="+mj-lt"/>
              </a:defRPr>
            </a:pPr>
            <a:endParaRPr lang="en-US"/>
          </a:p>
        </c:txPr>
        <c:crossAx val="204902752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9.8611111111111094E-2"/>
          <c:y val="0.44126130067074898"/>
          <c:w val="0.80277777777777803"/>
          <c:h val="0.535069991251094"/>
        </c:manualLayout>
      </c:layout>
      <c:pie3DChart>
        <c:varyColors val="1"/>
        <c:ser>
          <c:idx val="0"/>
          <c:order val="0"/>
          <c:tx>
            <c:strRef>
              <c:f>Sheet1!$B$25</c:f>
              <c:strCache>
                <c:ptCount val="1"/>
                <c:pt idx="0">
                  <c:v>Years of Education in Adventist Schools</c:v>
                </c:pt>
              </c:strCache>
            </c:strRef>
          </c:tx>
          <c:dLbls>
            <c:dLbl>
              <c:idx val="0"/>
              <c:layout>
                <c:manualLayout>
                  <c:x val="-3.7791848284589397E-2"/>
                  <c:y val="-3.2045713741962897E-2"/>
                </c:manualLayout>
              </c:layout>
              <c:tx>
                <c:rich>
                  <a:bodyPr/>
                  <a:lstStyle/>
                  <a:p>
                    <a:pPr>
                      <a:defRPr sz="2800" b="1" i="0">
                        <a:latin typeface="+mj-lt"/>
                      </a:defRPr>
                    </a:pPr>
                    <a:r>
                      <a:rPr lang="en-US" sz="2800" b="1" i="0">
                        <a:latin typeface="+mj-lt"/>
                      </a:rPr>
                      <a:t>None</a:t>
                    </a:r>
                    <a:r>
                      <a:rPr lang="en-US" sz="2800" b="1" i="0" baseline="0">
                        <a:latin typeface="+mj-lt"/>
                      </a:rPr>
                      <a:t> </a:t>
                    </a:r>
                    <a:r>
                      <a:rPr lang="en-US" sz="2800" b="1" i="0">
                        <a:latin typeface="+mj-lt"/>
                      </a:rPr>
                      <a:t>8%</a:t>
                    </a:r>
                    <a:endParaRPr lang="en-US" sz="2800" b="1"/>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11848214285714299"/>
                      <c:h val="0.110065083268993"/>
                    </c:manualLayout>
                  </c15:layout>
                </c:ext>
                <c:ext xmlns:c16="http://schemas.microsoft.com/office/drawing/2014/chart" uri="{C3380CC4-5D6E-409C-BE32-E72D297353CC}">
                  <c16:uniqueId val="{00000000-B446-4828-B5E7-E88B1D64F858}"/>
                </c:ext>
              </c:extLst>
            </c:dLbl>
            <c:dLbl>
              <c:idx val="1"/>
              <c:layout>
                <c:manualLayout>
                  <c:x val="-3.4247310883014602E-2"/>
                  <c:y val="-6.0553678858159897E-2"/>
                </c:manualLayout>
              </c:layout>
              <c:tx>
                <c:rich>
                  <a:bodyPr/>
                  <a:lstStyle/>
                  <a:p>
                    <a:pPr>
                      <a:defRPr sz="2800" b="1" i="0">
                        <a:latin typeface="+mj-lt"/>
                      </a:defRPr>
                    </a:pPr>
                    <a:r>
                      <a:rPr lang="en-US" sz="2800">
                        <a:latin typeface="+mj-lt"/>
                      </a:rPr>
                      <a:t>1 to 4 years 26%</a:t>
                    </a:r>
                    <a:endParaRPr lang="en-US" sz="2800"/>
                  </a:p>
                </c:rich>
              </c:tx>
              <c:spPr>
                <a:noFill/>
                <a:ln>
                  <a:noFill/>
                </a:ln>
                <a:effectLst/>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46-4828-B5E7-E88B1D64F858}"/>
                </c:ext>
              </c:extLst>
            </c:dLbl>
            <c:dLbl>
              <c:idx val="2"/>
              <c:layout>
                <c:manualLayout>
                  <c:x val="-0.27666136459505097"/>
                  <c:y val="0"/>
                </c:manualLayout>
              </c:layout>
              <c:tx>
                <c:rich>
                  <a:bodyPr/>
                  <a:lstStyle/>
                  <a:p>
                    <a:pPr>
                      <a:defRPr sz="2800" b="1" i="0">
                        <a:latin typeface="+mj-lt"/>
                      </a:defRPr>
                    </a:pPr>
                    <a:r>
                      <a:rPr lang="en-US" sz="2800" b="1" dirty="0">
                        <a:latin typeface="+mj-lt"/>
                      </a:rPr>
                      <a:t>5 to 8 years 36%</a:t>
                    </a:r>
                    <a:endParaRPr lang="en-US" sz="2800" b="1"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0077571358267701"/>
                      <c:h val="0.106729777715387"/>
                    </c:manualLayout>
                  </c15:layout>
                </c:ext>
                <c:ext xmlns:c16="http://schemas.microsoft.com/office/drawing/2014/chart" uri="{C3380CC4-5D6E-409C-BE32-E72D297353CC}">
                  <c16:uniqueId val="{00000000-BA71-422F-85F1-E1E873BB53EB}"/>
                </c:ext>
              </c:extLst>
            </c:dLbl>
            <c:dLbl>
              <c:idx val="3"/>
              <c:layout>
                <c:manualLayout>
                  <c:x val="-2.0716746344206999E-3"/>
                  <c:y val="-1.6984255369864299E-2"/>
                </c:manualLayout>
              </c:layout>
              <c:tx>
                <c:rich>
                  <a:bodyPr/>
                  <a:lstStyle/>
                  <a:p>
                    <a:pPr>
                      <a:defRPr sz="2800" b="1" i="0">
                        <a:latin typeface="+mj-lt"/>
                      </a:defRPr>
                    </a:pPr>
                    <a:r>
                      <a:rPr lang="en-US" sz="2800" b="1" i="0" dirty="0">
                        <a:latin typeface="+mj-lt"/>
                      </a:rPr>
                      <a:t>9 to 12 years </a:t>
                    </a:r>
                  </a:p>
                  <a:p>
                    <a:pPr>
                      <a:defRPr sz="2800" b="1" i="0">
                        <a:latin typeface="+mj-lt"/>
                      </a:defRPr>
                    </a:pPr>
                    <a:r>
                      <a:rPr lang="en-US" sz="2800" b="1" i="0" dirty="0">
                        <a:latin typeface="+mj-lt"/>
                      </a:rPr>
                      <a:t>16%</a:t>
                    </a:r>
                    <a:endParaRPr lang="en-US" sz="2800" b="1"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16750553641732299"/>
                      <c:h val="0.14412109558092301"/>
                    </c:manualLayout>
                  </c15:layout>
                </c:ext>
                <c:ext xmlns:c16="http://schemas.microsoft.com/office/drawing/2014/chart" uri="{C3380CC4-5D6E-409C-BE32-E72D297353CC}">
                  <c16:uniqueId val="{00000003-B446-4828-B5E7-E88B1D64F858}"/>
                </c:ext>
              </c:extLst>
            </c:dLbl>
            <c:dLbl>
              <c:idx val="4"/>
              <c:layout>
                <c:manualLayout>
                  <c:x val="4.3526785714285698E-2"/>
                  <c:y val="-3.2499473577351598E-2"/>
                </c:manualLayout>
              </c:layout>
              <c:tx>
                <c:rich>
                  <a:bodyPr/>
                  <a:lstStyle/>
                  <a:p>
                    <a:pPr>
                      <a:defRPr sz="2800" b="1" i="0">
                        <a:latin typeface="+mj-lt"/>
                      </a:defRPr>
                    </a:pPr>
                    <a:r>
                      <a:rPr lang="en-US" sz="2800" b="1" i="0" dirty="0">
                        <a:latin typeface="+mj-lt"/>
                      </a:rPr>
                      <a:t>13 or More Years 14%</a:t>
                    </a:r>
                    <a:endParaRPr lang="en-US" sz="2800" b="1"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17410714285714299"/>
                      <c:h val="0.15853918774987399"/>
                    </c:manualLayout>
                  </c15:layout>
                </c:ext>
                <c:ext xmlns:c16="http://schemas.microsoft.com/office/drawing/2014/chart" uri="{C3380CC4-5D6E-409C-BE32-E72D297353CC}">
                  <c16:uniqueId val="{00000004-B446-4828-B5E7-E88B1D64F858}"/>
                </c:ext>
              </c:extLst>
            </c:dLbl>
            <c:spPr>
              <a:noFill/>
              <a:ln>
                <a:noFill/>
              </a:ln>
              <a:effectLst/>
            </c:spPr>
            <c:txPr>
              <a:bodyPr/>
              <a:lstStyle/>
              <a:p>
                <a:pPr>
                  <a:defRPr sz="3200" b="1" i="0">
                    <a:latin typeface="+mj-lt"/>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Sheet1!$A$26:$A$30</c:f>
              <c:strCache>
                <c:ptCount val="5"/>
                <c:pt idx="0">
                  <c:v>None</c:v>
                </c:pt>
                <c:pt idx="1">
                  <c:v>1 to 4 years</c:v>
                </c:pt>
                <c:pt idx="2">
                  <c:v>5 to 8 years</c:v>
                </c:pt>
                <c:pt idx="3">
                  <c:v>9 to 12 years</c:v>
                </c:pt>
                <c:pt idx="4">
                  <c:v>13 or more years</c:v>
                </c:pt>
              </c:strCache>
            </c:strRef>
          </c:cat>
          <c:val>
            <c:numRef>
              <c:f>Sheet1!$B$26:$B$30</c:f>
              <c:numCache>
                <c:formatCode>0%</c:formatCode>
                <c:ptCount val="5"/>
                <c:pt idx="0">
                  <c:v>0.08</c:v>
                </c:pt>
                <c:pt idx="1">
                  <c:v>0.26</c:v>
                </c:pt>
                <c:pt idx="2">
                  <c:v>0.36</c:v>
                </c:pt>
                <c:pt idx="3">
                  <c:v>0.16</c:v>
                </c:pt>
                <c:pt idx="4">
                  <c:v>0.14000000000000001</c:v>
                </c:pt>
              </c:numCache>
            </c:numRef>
          </c:val>
          <c:extLst>
            <c:ext xmlns:c16="http://schemas.microsoft.com/office/drawing/2014/chart" uri="{C3380CC4-5D6E-409C-BE32-E72D297353CC}">
              <c16:uniqueId val="{00000005-B446-4828-B5E7-E88B1D64F858}"/>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Teachers!$B$4</c:f>
              <c:strCache>
                <c:ptCount val="1"/>
                <c:pt idx="0">
                  <c:v>Primary</c:v>
                </c:pt>
              </c:strCache>
            </c:strRef>
          </c:tx>
          <c:spPr>
            <a:solidFill>
              <a:schemeClr val="accent1"/>
            </a:solidFill>
            <a:ln>
              <a:noFill/>
            </a:ln>
            <a:effectLst/>
          </c:spPr>
          <c:invertIfNegative val="0"/>
          <c:cat>
            <c:strRef>
              <c:f>Teachers!$C$2:$F$3</c:f>
              <c:strCache>
                <c:ptCount val="4"/>
                <c:pt idx="0">
                  <c:v>2000</c:v>
                </c:pt>
                <c:pt idx="1">
                  <c:v>2005</c:v>
                </c:pt>
                <c:pt idx="2">
                  <c:v>2010</c:v>
                </c:pt>
                <c:pt idx="3">
                  <c:v>2014</c:v>
                </c:pt>
              </c:strCache>
            </c:strRef>
          </c:cat>
          <c:val>
            <c:numRef>
              <c:f>Teachers!$C$4:$F$4</c:f>
              <c:numCache>
                <c:formatCode>0.0%</c:formatCode>
                <c:ptCount val="4"/>
                <c:pt idx="0">
                  <c:v>0.83201966014325501</c:v>
                </c:pt>
                <c:pt idx="1">
                  <c:v>0.78576464208242902</c:v>
                </c:pt>
                <c:pt idx="2">
                  <c:v>0.75447715459518305</c:v>
                </c:pt>
                <c:pt idx="3">
                  <c:v>0.74979137691237796</c:v>
                </c:pt>
              </c:numCache>
            </c:numRef>
          </c:val>
          <c:extLst>
            <c:ext xmlns:c16="http://schemas.microsoft.com/office/drawing/2014/chart" uri="{C3380CC4-5D6E-409C-BE32-E72D297353CC}">
              <c16:uniqueId val="{00000000-F37C-4FAD-965D-29DF2F8C62D0}"/>
            </c:ext>
          </c:extLst>
        </c:ser>
        <c:ser>
          <c:idx val="1"/>
          <c:order val="1"/>
          <c:tx>
            <c:strRef>
              <c:f>Teachers!$B$5</c:f>
              <c:strCache>
                <c:ptCount val="1"/>
                <c:pt idx="0">
                  <c:v>Secondary</c:v>
                </c:pt>
              </c:strCache>
            </c:strRef>
          </c:tx>
          <c:spPr>
            <a:solidFill>
              <a:schemeClr val="accent2"/>
            </a:solidFill>
            <a:ln>
              <a:noFill/>
            </a:ln>
            <a:effectLst/>
          </c:spPr>
          <c:invertIfNegative val="0"/>
          <c:cat>
            <c:strRef>
              <c:f>Teachers!$C$2:$F$3</c:f>
              <c:strCache>
                <c:ptCount val="4"/>
                <c:pt idx="0">
                  <c:v>2000</c:v>
                </c:pt>
                <c:pt idx="1">
                  <c:v>2005</c:v>
                </c:pt>
                <c:pt idx="2">
                  <c:v>2010</c:v>
                </c:pt>
                <c:pt idx="3">
                  <c:v>2014</c:v>
                </c:pt>
              </c:strCache>
            </c:strRef>
          </c:cat>
          <c:val>
            <c:numRef>
              <c:f>Teachers!$C$5:$F$5</c:f>
              <c:numCache>
                <c:formatCode>0.0%</c:formatCode>
                <c:ptCount val="4"/>
                <c:pt idx="0">
                  <c:v>0.792754120879121</c:v>
                </c:pt>
                <c:pt idx="1">
                  <c:v>0.76323529411764701</c:v>
                </c:pt>
                <c:pt idx="2">
                  <c:v>0.67586430774224904</c:v>
                </c:pt>
                <c:pt idx="3">
                  <c:v>0.65113813532896803</c:v>
                </c:pt>
              </c:numCache>
            </c:numRef>
          </c:val>
          <c:extLst>
            <c:ext xmlns:c16="http://schemas.microsoft.com/office/drawing/2014/chart" uri="{C3380CC4-5D6E-409C-BE32-E72D297353CC}">
              <c16:uniqueId val="{00000001-F37C-4FAD-965D-29DF2F8C62D0}"/>
            </c:ext>
          </c:extLst>
        </c:ser>
        <c:ser>
          <c:idx val="2"/>
          <c:order val="2"/>
          <c:tx>
            <c:strRef>
              <c:f>Teachers!$B$6</c:f>
              <c:strCache>
                <c:ptCount val="1"/>
                <c:pt idx="0">
                  <c:v>Worker</c:v>
                </c:pt>
              </c:strCache>
            </c:strRef>
          </c:tx>
          <c:spPr>
            <a:solidFill>
              <a:schemeClr val="accent3"/>
            </a:solidFill>
            <a:ln>
              <a:noFill/>
            </a:ln>
            <a:effectLst/>
          </c:spPr>
          <c:invertIfNegative val="0"/>
          <c:cat>
            <c:strRef>
              <c:f>Teachers!$C$2:$F$3</c:f>
              <c:strCache>
                <c:ptCount val="4"/>
                <c:pt idx="0">
                  <c:v>2000</c:v>
                </c:pt>
                <c:pt idx="1">
                  <c:v>2005</c:v>
                </c:pt>
                <c:pt idx="2">
                  <c:v>2010</c:v>
                </c:pt>
                <c:pt idx="3">
                  <c:v>2014</c:v>
                </c:pt>
              </c:strCache>
            </c:strRef>
          </c:cat>
          <c:val>
            <c:numRef>
              <c:f>Teachers!$C$6:$F$6</c:f>
              <c:numCache>
                <c:formatCode>0.0%</c:formatCode>
                <c:ptCount val="4"/>
                <c:pt idx="0">
                  <c:v>0.85202863961813802</c:v>
                </c:pt>
                <c:pt idx="1">
                  <c:v>0.72621809744779597</c:v>
                </c:pt>
                <c:pt idx="2">
                  <c:v>0.71037463976945203</c:v>
                </c:pt>
                <c:pt idx="3">
                  <c:v>0.67600000000000005</c:v>
                </c:pt>
              </c:numCache>
            </c:numRef>
          </c:val>
          <c:extLst>
            <c:ext xmlns:c16="http://schemas.microsoft.com/office/drawing/2014/chart" uri="{C3380CC4-5D6E-409C-BE32-E72D297353CC}">
              <c16:uniqueId val="{00000002-F37C-4FAD-965D-29DF2F8C62D0}"/>
            </c:ext>
          </c:extLst>
        </c:ser>
        <c:ser>
          <c:idx val="3"/>
          <c:order val="3"/>
          <c:tx>
            <c:strRef>
              <c:f>Teachers!$B$7</c:f>
              <c:strCache>
                <c:ptCount val="1"/>
                <c:pt idx="0">
                  <c:v>Tertiary</c:v>
                </c:pt>
              </c:strCache>
            </c:strRef>
          </c:tx>
          <c:spPr>
            <a:solidFill>
              <a:schemeClr val="accent4"/>
            </a:solidFill>
            <a:ln>
              <a:noFill/>
            </a:ln>
            <a:effectLst/>
          </c:spPr>
          <c:invertIfNegative val="0"/>
          <c:cat>
            <c:strRef>
              <c:f>Teachers!$C$2:$F$3</c:f>
              <c:strCache>
                <c:ptCount val="4"/>
                <c:pt idx="0">
                  <c:v>2000</c:v>
                </c:pt>
                <c:pt idx="1">
                  <c:v>2005</c:v>
                </c:pt>
                <c:pt idx="2">
                  <c:v>2010</c:v>
                </c:pt>
                <c:pt idx="3">
                  <c:v>2014</c:v>
                </c:pt>
              </c:strCache>
            </c:strRef>
          </c:cat>
          <c:val>
            <c:numRef>
              <c:f>Teachers!$C$7:$F$7</c:f>
              <c:numCache>
                <c:formatCode>0.0%</c:formatCode>
                <c:ptCount val="4"/>
                <c:pt idx="0">
                  <c:v>0.77990533562822695</c:v>
                </c:pt>
                <c:pt idx="1">
                  <c:v>0.75613600540418802</c:v>
                </c:pt>
                <c:pt idx="2">
                  <c:v>0.72672513065816302</c:v>
                </c:pt>
                <c:pt idx="3">
                  <c:v>0.71119246047199902</c:v>
                </c:pt>
              </c:numCache>
            </c:numRef>
          </c:val>
          <c:extLst>
            <c:ext xmlns:c16="http://schemas.microsoft.com/office/drawing/2014/chart" uri="{C3380CC4-5D6E-409C-BE32-E72D297353CC}">
              <c16:uniqueId val="{00000003-F37C-4FAD-965D-29DF2F8C62D0}"/>
            </c:ext>
          </c:extLst>
        </c:ser>
        <c:dLbls>
          <c:showLegendKey val="0"/>
          <c:showVal val="0"/>
          <c:showCatName val="0"/>
          <c:showSerName val="0"/>
          <c:showPercent val="0"/>
          <c:showBubbleSize val="0"/>
        </c:dLbls>
        <c:gapWidth val="219"/>
        <c:overlap val="-27"/>
        <c:axId val="1993025824"/>
        <c:axId val="1993027600"/>
      </c:barChart>
      <c:lineChart>
        <c:grouping val="standard"/>
        <c:varyColors val="0"/>
        <c:ser>
          <c:idx val="4"/>
          <c:order val="4"/>
          <c:tx>
            <c:strRef>
              <c:f>Teachers!$B$8</c:f>
              <c:strCache>
                <c:ptCount val="1"/>
                <c:pt idx="0">
                  <c:v>Trend</c:v>
                </c:pt>
              </c:strCache>
            </c:strRef>
          </c:tx>
          <c:spPr>
            <a:ln w="28575" cap="rnd">
              <a:solidFill>
                <a:schemeClr val="accent5"/>
              </a:solidFill>
              <a:round/>
            </a:ln>
            <a:effectLst/>
          </c:spPr>
          <c:marker>
            <c:symbol val="none"/>
          </c:marker>
          <c:cat>
            <c:strRef>
              <c:f>Teachers!$C$2:$F$3</c:f>
              <c:strCache>
                <c:ptCount val="4"/>
                <c:pt idx="0">
                  <c:v>2000</c:v>
                </c:pt>
                <c:pt idx="1">
                  <c:v>2005</c:v>
                </c:pt>
                <c:pt idx="2">
                  <c:v>2010</c:v>
                </c:pt>
                <c:pt idx="3">
                  <c:v>2014</c:v>
                </c:pt>
              </c:strCache>
            </c:strRef>
          </c:cat>
          <c:val>
            <c:numRef>
              <c:f>Teachers!$C$8:$F$8</c:f>
              <c:numCache>
                <c:formatCode>0.0%</c:formatCode>
                <c:ptCount val="4"/>
                <c:pt idx="0">
                  <c:v>0.81417693906718502</c:v>
                </c:pt>
                <c:pt idx="1">
                  <c:v>0.75783850976301503</c:v>
                </c:pt>
                <c:pt idx="2">
                  <c:v>0.71686030819126201</c:v>
                </c:pt>
                <c:pt idx="3">
                  <c:v>0.69703049317833599</c:v>
                </c:pt>
              </c:numCache>
            </c:numRef>
          </c:val>
          <c:smooth val="0"/>
          <c:extLst>
            <c:ext xmlns:c16="http://schemas.microsoft.com/office/drawing/2014/chart" uri="{C3380CC4-5D6E-409C-BE32-E72D297353CC}">
              <c16:uniqueId val="{00000004-F37C-4FAD-965D-29DF2F8C62D0}"/>
            </c:ext>
          </c:extLst>
        </c:ser>
        <c:dLbls>
          <c:showLegendKey val="0"/>
          <c:showVal val="0"/>
          <c:showCatName val="0"/>
          <c:showSerName val="0"/>
          <c:showPercent val="0"/>
          <c:showBubbleSize val="0"/>
        </c:dLbls>
        <c:marker val="1"/>
        <c:smooth val="0"/>
        <c:axId val="1993025824"/>
        <c:axId val="1993027600"/>
      </c:lineChart>
      <c:catAx>
        <c:axId val="199302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993027600"/>
        <c:crosses val="autoZero"/>
        <c:auto val="1"/>
        <c:lblAlgn val="ctr"/>
        <c:lblOffset val="100"/>
        <c:noMultiLvlLbl val="0"/>
      </c:catAx>
      <c:valAx>
        <c:axId val="19930276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99302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Students!$B$4</c:f>
              <c:strCache>
                <c:ptCount val="1"/>
                <c:pt idx="0">
                  <c:v>Primary</c:v>
                </c:pt>
              </c:strCache>
            </c:strRef>
          </c:tx>
          <c:spPr>
            <a:solidFill>
              <a:schemeClr val="accent1"/>
            </a:solidFill>
            <a:ln>
              <a:noFill/>
            </a:ln>
            <a:effectLst/>
          </c:spPr>
          <c:invertIfNegative val="0"/>
          <c:cat>
            <c:numRef>
              <c:f>Students!$C$3:$F$3</c:f>
              <c:numCache>
                <c:formatCode>General</c:formatCode>
                <c:ptCount val="4"/>
                <c:pt idx="0">
                  <c:v>2000</c:v>
                </c:pt>
                <c:pt idx="1">
                  <c:v>2005</c:v>
                </c:pt>
                <c:pt idx="2">
                  <c:v>2010</c:v>
                </c:pt>
                <c:pt idx="3">
                  <c:v>2014</c:v>
                </c:pt>
              </c:numCache>
            </c:numRef>
          </c:cat>
          <c:val>
            <c:numRef>
              <c:f>Students!$C$4:$F$4</c:f>
              <c:numCache>
                <c:formatCode>0.0%</c:formatCode>
                <c:ptCount val="4"/>
                <c:pt idx="0">
                  <c:v>0.45787759759136798</c:v>
                </c:pt>
                <c:pt idx="1">
                  <c:v>0.427162327602713</c:v>
                </c:pt>
                <c:pt idx="2">
                  <c:v>0.43984828615969002</c:v>
                </c:pt>
                <c:pt idx="3">
                  <c:v>0.41595851899466002</c:v>
                </c:pt>
              </c:numCache>
            </c:numRef>
          </c:val>
          <c:extLst>
            <c:ext xmlns:c16="http://schemas.microsoft.com/office/drawing/2014/chart" uri="{C3380CC4-5D6E-409C-BE32-E72D297353CC}">
              <c16:uniqueId val="{00000000-42AC-49F3-80AE-30F3B9E068CD}"/>
            </c:ext>
          </c:extLst>
        </c:ser>
        <c:ser>
          <c:idx val="1"/>
          <c:order val="1"/>
          <c:tx>
            <c:strRef>
              <c:f>Students!$B$5</c:f>
              <c:strCache>
                <c:ptCount val="1"/>
                <c:pt idx="0">
                  <c:v>Secondary</c:v>
                </c:pt>
              </c:strCache>
            </c:strRef>
          </c:tx>
          <c:spPr>
            <a:solidFill>
              <a:schemeClr val="accent2"/>
            </a:solidFill>
            <a:ln>
              <a:noFill/>
            </a:ln>
            <a:effectLst/>
          </c:spPr>
          <c:invertIfNegative val="0"/>
          <c:cat>
            <c:numRef>
              <c:f>Students!$C$3:$F$3</c:f>
              <c:numCache>
                <c:formatCode>General</c:formatCode>
                <c:ptCount val="4"/>
                <c:pt idx="0">
                  <c:v>2000</c:v>
                </c:pt>
                <c:pt idx="1">
                  <c:v>2005</c:v>
                </c:pt>
                <c:pt idx="2">
                  <c:v>2010</c:v>
                </c:pt>
                <c:pt idx="3">
                  <c:v>2014</c:v>
                </c:pt>
              </c:numCache>
            </c:numRef>
          </c:cat>
          <c:val>
            <c:numRef>
              <c:f>Students!$C$5:$F$5</c:f>
              <c:numCache>
                <c:formatCode>0.0%</c:formatCode>
                <c:ptCount val="4"/>
                <c:pt idx="0">
                  <c:v>0.41524093092499298</c:v>
                </c:pt>
                <c:pt idx="1">
                  <c:v>0.375539516955462</c:v>
                </c:pt>
                <c:pt idx="2">
                  <c:v>0.407036680395854</c:v>
                </c:pt>
                <c:pt idx="3">
                  <c:v>0.37439276992270898</c:v>
                </c:pt>
              </c:numCache>
            </c:numRef>
          </c:val>
          <c:extLst>
            <c:ext xmlns:c16="http://schemas.microsoft.com/office/drawing/2014/chart" uri="{C3380CC4-5D6E-409C-BE32-E72D297353CC}">
              <c16:uniqueId val="{00000001-42AC-49F3-80AE-30F3B9E068CD}"/>
            </c:ext>
          </c:extLst>
        </c:ser>
        <c:ser>
          <c:idx val="2"/>
          <c:order val="2"/>
          <c:tx>
            <c:strRef>
              <c:f>Students!$B$6</c:f>
              <c:strCache>
                <c:ptCount val="1"/>
                <c:pt idx="0">
                  <c:v>Worker</c:v>
                </c:pt>
              </c:strCache>
            </c:strRef>
          </c:tx>
          <c:spPr>
            <a:solidFill>
              <a:schemeClr val="accent3"/>
            </a:solidFill>
            <a:ln>
              <a:noFill/>
            </a:ln>
            <a:effectLst/>
          </c:spPr>
          <c:invertIfNegative val="0"/>
          <c:cat>
            <c:numRef>
              <c:f>Students!$C$3:$F$3</c:f>
              <c:numCache>
                <c:formatCode>General</c:formatCode>
                <c:ptCount val="4"/>
                <c:pt idx="0">
                  <c:v>2000</c:v>
                </c:pt>
                <c:pt idx="1">
                  <c:v>2005</c:v>
                </c:pt>
                <c:pt idx="2">
                  <c:v>2010</c:v>
                </c:pt>
                <c:pt idx="3">
                  <c:v>2014</c:v>
                </c:pt>
              </c:numCache>
            </c:numRef>
          </c:cat>
          <c:val>
            <c:numRef>
              <c:f>Students!$C$6:$F$6</c:f>
              <c:numCache>
                <c:formatCode>0.0%</c:formatCode>
                <c:ptCount val="4"/>
                <c:pt idx="0">
                  <c:v>0.80446549391069</c:v>
                </c:pt>
                <c:pt idx="1">
                  <c:v>0.50749395648670403</c:v>
                </c:pt>
                <c:pt idx="2">
                  <c:v>0.53328819679530604</c:v>
                </c:pt>
                <c:pt idx="3">
                  <c:v>0.51671732522796399</c:v>
                </c:pt>
              </c:numCache>
            </c:numRef>
          </c:val>
          <c:extLst>
            <c:ext xmlns:c16="http://schemas.microsoft.com/office/drawing/2014/chart" uri="{C3380CC4-5D6E-409C-BE32-E72D297353CC}">
              <c16:uniqueId val="{00000002-42AC-49F3-80AE-30F3B9E068CD}"/>
            </c:ext>
          </c:extLst>
        </c:ser>
        <c:ser>
          <c:idx val="3"/>
          <c:order val="3"/>
          <c:tx>
            <c:strRef>
              <c:f>Students!$B$7</c:f>
              <c:strCache>
                <c:ptCount val="1"/>
                <c:pt idx="0">
                  <c:v>Tertiary</c:v>
                </c:pt>
              </c:strCache>
            </c:strRef>
          </c:tx>
          <c:spPr>
            <a:solidFill>
              <a:schemeClr val="accent4"/>
            </a:solidFill>
            <a:ln>
              <a:noFill/>
            </a:ln>
            <a:effectLst/>
          </c:spPr>
          <c:invertIfNegative val="0"/>
          <c:cat>
            <c:numRef>
              <c:f>Students!$C$3:$F$3</c:f>
              <c:numCache>
                <c:formatCode>General</c:formatCode>
                <c:ptCount val="4"/>
                <c:pt idx="0">
                  <c:v>2000</c:v>
                </c:pt>
                <c:pt idx="1">
                  <c:v>2005</c:v>
                </c:pt>
                <c:pt idx="2">
                  <c:v>2010</c:v>
                </c:pt>
                <c:pt idx="3">
                  <c:v>2014</c:v>
                </c:pt>
              </c:numCache>
            </c:numRef>
          </c:cat>
          <c:val>
            <c:numRef>
              <c:f>Students!$C$7:$F$7</c:f>
              <c:numCache>
                <c:formatCode>0.0%</c:formatCode>
                <c:ptCount val="4"/>
                <c:pt idx="0">
                  <c:v>0.53845919285246002</c:v>
                </c:pt>
                <c:pt idx="1">
                  <c:v>0.63779704152974503</c:v>
                </c:pt>
                <c:pt idx="2">
                  <c:v>0.54073268651723005</c:v>
                </c:pt>
                <c:pt idx="3">
                  <c:v>0.54951978956383396</c:v>
                </c:pt>
              </c:numCache>
            </c:numRef>
          </c:val>
          <c:extLst>
            <c:ext xmlns:c16="http://schemas.microsoft.com/office/drawing/2014/chart" uri="{C3380CC4-5D6E-409C-BE32-E72D297353CC}">
              <c16:uniqueId val="{00000003-42AC-49F3-80AE-30F3B9E068CD}"/>
            </c:ext>
          </c:extLst>
        </c:ser>
        <c:dLbls>
          <c:showLegendKey val="0"/>
          <c:showVal val="0"/>
          <c:showCatName val="0"/>
          <c:showSerName val="0"/>
          <c:showPercent val="0"/>
          <c:showBubbleSize val="0"/>
        </c:dLbls>
        <c:gapWidth val="219"/>
        <c:overlap val="-27"/>
        <c:axId val="2052429984"/>
        <c:axId val="1876473552"/>
      </c:barChart>
      <c:lineChart>
        <c:grouping val="standard"/>
        <c:varyColors val="0"/>
        <c:ser>
          <c:idx val="4"/>
          <c:order val="4"/>
          <c:tx>
            <c:strRef>
              <c:f>Students!$B$8</c:f>
              <c:strCache>
                <c:ptCount val="1"/>
                <c:pt idx="0">
                  <c:v>Trend</c:v>
                </c:pt>
              </c:strCache>
            </c:strRef>
          </c:tx>
          <c:spPr>
            <a:ln w="28575" cap="rnd">
              <a:solidFill>
                <a:schemeClr val="accent5"/>
              </a:solidFill>
              <a:round/>
            </a:ln>
            <a:effectLst/>
          </c:spPr>
          <c:marker>
            <c:symbol val="none"/>
          </c:marker>
          <c:cat>
            <c:numRef>
              <c:f>Students!$C$3:$F$3</c:f>
              <c:numCache>
                <c:formatCode>General</c:formatCode>
                <c:ptCount val="4"/>
                <c:pt idx="0">
                  <c:v>2000</c:v>
                </c:pt>
                <c:pt idx="1">
                  <c:v>2005</c:v>
                </c:pt>
                <c:pt idx="2">
                  <c:v>2010</c:v>
                </c:pt>
                <c:pt idx="3">
                  <c:v>2014</c:v>
                </c:pt>
              </c:numCache>
            </c:numRef>
          </c:cat>
          <c:val>
            <c:numRef>
              <c:f>Students!$C$8:$F$8</c:f>
              <c:numCache>
                <c:formatCode>0.0%</c:formatCode>
                <c:ptCount val="4"/>
                <c:pt idx="0">
                  <c:v>0.55401080381987799</c:v>
                </c:pt>
                <c:pt idx="1">
                  <c:v>0.486998210643656</c:v>
                </c:pt>
                <c:pt idx="2">
                  <c:v>0.48022646246702</c:v>
                </c:pt>
                <c:pt idx="3">
                  <c:v>0.464147100927292</c:v>
                </c:pt>
              </c:numCache>
            </c:numRef>
          </c:val>
          <c:smooth val="0"/>
          <c:extLst>
            <c:ext xmlns:c16="http://schemas.microsoft.com/office/drawing/2014/chart" uri="{C3380CC4-5D6E-409C-BE32-E72D297353CC}">
              <c16:uniqueId val="{00000004-42AC-49F3-80AE-30F3B9E068CD}"/>
            </c:ext>
          </c:extLst>
        </c:ser>
        <c:dLbls>
          <c:showLegendKey val="0"/>
          <c:showVal val="0"/>
          <c:showCatName val="0"/>
          <c:showSerName val="0"/>
          <c:showPercent val="0"/>
          <c:showBubbleSize val="0"/>
        </c:dLbls>
        <c:marker val="1"/>
        <c:smooth val="0"/>
        <c:axId val="2052429984"/>
        <c:axId val="1876473552"/>
      </c:lineChart>
      <c:catAx>
        <c:axId val="20524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76473552"/>
        <c:crosses val="autoZero"/>
        <c:auto val="1"/>
        <c:lblAlgn val="ctr"/>
        <c:lblOffset val="100"/>
        <c:noMultiLvlLbl val="0"/>
      </c:catAx>
      <c:valAx>
        <c:axId val="18764735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5242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7FA3C-69AC-4F14-ADC3-C5A62EE4D499}"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n-US"/>
        </a:p>
      </dgm:t>
    </dgm:pt>
    <dgm:pt modelId="{6295B900-1BF7-4454-A616-33432BC9E119}">
      <dgm:prSet phldrT="[Text]" custT="1"/>
      <dgm:spPr/>
      <dgm:t>
        <a:bodyPr lIns="0" tIns="0" rIns="0" bIns="0"/>
        <a:lstStyle/>
        <a:p>
          <a:r>
            <a:rPr lang="en-US" sz="2800" b="1" dirty="0">
              <a:effectLst>
                <a:outerShdw blurRad="50800" dist="38100" dir="2700000" algn="tl" rotWithShape="0">
                  <a:prstClr val="black">
                    <a:alpha val="40000"/>
                  </a:prstClr>
                </a:outerShdw>
              </a:effectLst>
              <a:latin typeface="Calibri" pitchFamily="34" charset="0"/>
            </a:rPr>
            <a:t>Priorities</a:t>
          </a:r>
        </a:p>
        <a:p>
          <a:r>
            <a:rPr lang="en-US" sz="2800" b="1" dirty="0">
              <a:effectLst>
                <a:outerShdw blurRad="50800" dist="38100" dir="2700000" algn="tl" rotWithShape="0">
                  <a:prstClr val="black">
                    <a:alpha val="40000"/>
                  </a:prstClr>
                </a:outerShdw>
              </a:effectLst>
              <a:latin typeface="Calibri" pitchFamily="34" charset="0"/>
            </a:rPr>
            <a:t>2015-2020</a:t>
          </a:r>
        </a:p>
      </dgm:t>
    </dgm:pt>
    <dgm:pt modelId="{C259FCB9-36C6-4812-B0F7-1A247CC44874}" type="parTrans" cxnId="{D1BE0111-2DF5-426D-B240-AD762CBAA4A0}">
      <dgm:prSet/>
      <dgm:spPr/>
      <dgm:t>
        <a:bodyPr/>
        <a:lstStyle/>
        <a:p>
          <a:endParaRPr lang="en-US" b="1">
            <a:latin typeface="Calibri" pitchFamily="34" charset="0"/>
          </a:endParaRPr>
        </a:p>
      </dgm:t>
    </dgm:pt>
    <dgm:pt modelId="{6C71DF66-0BD9-461C-AD64-FADCE83C76BA}" type="sibTrans" cxnId="{D1BE0111-2DF5-426D-B240-AD762CBAA4A0}">
      <dgm:prSet/>
      <dgm:spPr/>
      <dgm:t>
        <a:bodyPr/>
        <a:lstStyle/>
        <a:p>
          <a:endParaRPr lang="en-US" b="1">
            <a:latin typeface="Calibri" pitchFamily="34" charset="0"/>
          </a:endParaRPr>
        </a:p>
      </dgm:t>
    </dgm:pt>
    <dgm:pt modelId="{93265552-844D-4AA7-8868-26F4B1F031F4}">
      <dgm:prSet phldrT="[Text]" custT="1"/>
      <dgm:spPr/>
      <dgm:t>
        <a:bodyPr lIns="0" tIns="0" rIns="0" bIns="0"/>
        <a:lstStyle/>
        <a:p>
          <a:r>
            <a:rPr lang="en-US" sz="2300" b="1" dirty="0">
              <a:effectLst>
                <a:outerShdw blurRad="50800" dist="38100" dir="2700000" algn="tl" rotWithShape="0">
                  <a:prstClr val="black">
                    <a:alpha val="40000"/>
                  </a:prstClr>
                </a:outerShdw>
              </a:effectLst>
              <a:latin typeface="Calibri" pitchFamily="34" charset="0"/>
            </a:rPr>
            <a:t>Student Access</a:t>
          </a:r>
        </a:p>
      </dgm:t>
    </dgm:pt>
    <dgm:pt modelId="{C10A745E-D45A-4E71-968D-DB74713A1F85}" type="parTrans" cxnId="{F98689C9-6F56-4F7A-9CAA-ED0A5110217D}">
      <dgm:prSet/>
      <dgm:spPr/>
      <dgm:t>
        <a:bodyPr/>
        <a:lstStyle/>
        <a:p>
          <a:endParaRPr lang="en-US" b="1">
            <a:latin typeface="Calibri" pitchFamily="34" charset="0"/>
          </a:endParaRPr>
        </a:p>
      </dgm:t>
    </dgm:pt>
    <dgm:pt modelId="{AE4E27F9-A190-4F85-89AD-361AD145ADDC}" type="sibTrans" cxnId="{F98689C9-6F56-4F7A-9CAA-ED0A5110217D}">
      <dgm:prSet/>
      <dgm:spPr/>
      <dgm:t>
        <a:bodyPr/>
        <a:lstStyle/>
        <a:p>
          <a:endParaRPr lang="en-US" b="1">
            <a:latin typeface="Calibri" pitchFamily="34" charset="0"/>
          </a:endParaRPr>
        </a:p>
      </dgm:t>
    </dgm:pt>
    <dgm:pt modelId="{86A063CD-6131-4AFB-890F-58A2E50DB733}">
      <dgm:prSet phldrT="[Text]" custT="1"/>
      <dgm:spPr/>
      <dgm:t>
        <a:bodyPr lIns="0" tIns="0" rIns="0" bIns="0"/>
        <a:lstStyle/>
        <a:p>
          <a:r>
            <a:rPr lang="en-US" sz="2300" b="1" dirty="0">
              <a:effectLst>
                <a:outerShdw blurRad="50800" dist="38100" dir="2700000" algn="tl" rotWithShape="0">
                  <a:prstClr val="black">
                    <a:alpha val="40000"/>
                  </a:prstClr>
                </a:outerShdw>
              </a:effectLst>
              <a:latin typeface="Calibri" pitchFamily="34" charset="0"/>
            </a:rPr>
            <a:t>Mission-Focused Teachers</a:t>
          </a:r>
        </a:p>
      </dgm:t>
    </dgm:pt>
    <dgm:pt modelId="{77219954-7A65-49EE-859C-52C15A5E181C}" type="parTrans" cxnId="{27364664-803A-445C-98BD-A6476B83ADA6}">
      <dgm:prSet/>
      <dgm:spPr/>
      <dgm:t>
        <a:bodyPr/>
        <a:lstStyle/>
        <a:p>
          <a:endParaRPr lang="en-US" b="1">
            <a:latin typeface="Calibri" pitchFamily="34" charset="0"/>
          </a:endParaRPr>
        </a:p>
      </dgm:t>
    </dgm:pt>
    <dgm:pt modelId="{525D853C-307A-4FAA-8E06-338EF4F20DC7}" type="sibTrans" cxnId="{27364664-803A-445C-98BD-A6476B83ADA6}">
      <dgm:prSet/>
      <dgm:spPr/>
      <dgm:t>
        <a:bodyPr/>
        <a:lstStyle/>
        <a:p>
          <a:endParaRPr lang="en-US" b="1">
            <a:latin typeface="Calibri" pitchFamily="34" charset="0"/>
          </a:endParaRPr>
        </a:p>
      </dgm:t>
    </dgm:pt>
    <dgm:pt modelId="{B6AFFFAC-E425-462F-9BA4-E2470E147402}">
      <dgm:prSet phldrT="[Text]" custT="1"/>
      <dgm:spPr/>
      <dgm:t>
        <a:bodyPr lIns="0" tIns="0" rIns="0" bIns="0"/>
        <a:lstStyle/>
        <a:p>
          <a:r>
            <a:rPr lang="en-US" sz="2300" b="1" dirty="0">
              <a:effectLst>
                <a:outerShdw blurRad="50800" dist="38100" dir="2700000" algn="tl" rotWithShape="0">
                  <a:prstClr val="black">
                    <a:alpha val="40000"/>
                  </a:prstClr>
                </a:outerShdw>
              </a:effectLst>
              <a:latin typeface="Calibri" pitchFamily="34" charset="0"/>
            </a:rPr>
            <a:t>Leadership</a:t>
          </a:r>
        </a:p>
      </dgm:t>
    </dgm:pt>
    <dgm:pt modelId="{AA33378A-FE76-4D4A-8C69-B93F4D6229A5}" type="parTrans" cxnId="{532947C6-50A5-49A4-A4FC-10141C0418EE}">
      <dgm:prSet/>
      <dgm:spPr/>
      <dgm:t>
        <a:bodyPr/>
        <a:lstStyle/>
        <a:p>
          <a:endParaRPr lang="en-US" b="1">
            <a:latin typeface="Calibri" pitchFamily="34" charset="0"/>
          </a:endParaRPr>
        </a:p>
      </dgm:t>
    </dgm:pt>
    <dgm:pt modelId="{79D6F9EB-AE94-4A44-B642-94711C6A9CEB}" type="sibTrans" cxnId="{532947C6-50A5-49A4-A4FC-10141C0418EE}">
      <dgm:prSet/>
      <dgm:spPr/>
      <dgm:t>
        <a:bodyPr/>
        <a:lstStyle/>
        <a:p>
          <a:endParaRPr lang="en-US" b="1">
            <a:latin typeface="Calibri" pitchFamily="34" charset="0"/>
          </a:endParaRPr>
        </a:p>
      </dgm:t>
    </dgm:pt>
    <dgm:pt modelId="{915F965F-90BE-4346-8915-475AB3939A9B}">
      <dgm:prSet phldrT="[Text]" custT="1"/>
      <dgm:spPr/>
      <dgm:t>
        <a:bodyPr lIns="0" tIns="0" rIns="0" bIns="0"/>
        <a:lstStyle/>
        <a:p>
          <a:r>
            <a:rPr lang="en-US" sz="2300" b="1">
              <a:effectLst>
                <a:outerShdw blurRad="50800" dist="38100" dir="2700000" algn="tl" rotWithShape="0">
                  <a:prstClr val="black">
                    <a:alpha val="40000"/>
                  </a:prstClr>
                </a:outerShdw>
              </a:effectLst>
              <a:latin typeface="Calibri" pitchFamily="34" charset="0"/>
            </a:rPr>
            <a:t>Adventist </a:t>
          </a:r>
          <a:r>
            <a:rPr lang="en-US" sz="2300" b="1" dirty="0">
              <a:effectLst>
                <a:outerShdw blurRad="50800" dist="38100" dir="2700000" algn="tl" rotWithShape="0">
                  <a:prstClr val="black">
                    <a:alpha val="40000"/>
                  </a:prstClr>
                </a:outerShdw>
              </a:effectLst>
              <a:latin typeface="Calibri" pitchFamily="34" charset="0"/>
            </a:rPr>
            <a:t>Identity &amp; Mission</a:t>
          </a:r>
        </a:p>
      </dgm:t>
    </dgm:pt>
    <dgm:pt modelId="{7BAECFD9-FE6A-45D4-A4CC-7DEDBC0F0F2F}" type="parTrans" cxnId="{C92D58A4-1500-46C5-8047-2D561F8A9E5A}">
      <dgm:prSet/>
      <dgm:spPr/>
      <dgm:t>
        <a:bodyPr/>
        <a:lstStyle/>
        <a:p>
          <a:endParaRPr lang="en-US"/>
        </a:p>
      </dgm:t>
    </dgm:pt>
    <dgm:pt modelId="{384D739D-1B50-4875-AE95-C0081DB435A9}" type="sibTrans" cxnId="{C92D58A4-1500-46C5-8047-2D561F8A9E5A}">
      <dgm:prSet/>
      <dgm:spPr/>
      <dgm:t>
        <a:bodyPr/>
        <a:lstStyle/>
        <a:p>
          <a:endParaRPr lang="en-US"/>
        </a:p>
      </dgm:t>
    </dgm:pt>
    <dgm:pt modelId="{C24C7909-0CCB-4114-AD79-FD6F4E79C3DB}" type="pres">
      <dgm:prSet presAssocID="{0527FA3C-69AC-4F14-ADC3-C5A62EE4D499}" presName="Name0" presStyleCnt="0">
        <dgm:presLayoutVars>
          <dgm:chMax val="1"/>
          <dgm:dir/>
          <dgm:animLvl val="ctr"/>
          <dgm:resizeHandles val="exact"/>
        </dgm:presLayoutVars>
      </dgm:prSet>
      <dgm:spPr/>
    </dgm:pt>
    <dgm:pt modelId="{53BD8523-C352-408C-9CD3-B746FFFBC751}" type="pres">
      <dgm:prSet presAssocID="{6295B900-1BF7-4454-A616-33432BC9E119}" presName="centerShape" presStyleLbl="node0" presStyleIdx="0" presStyleCnt="1" custScaleX="91661" custScaleY="91661"/>
      <dgm:spPr/>
    </dgm:pt>
    <dgm:pt modelId="{648CD656-1708-4F34-85F8-ACF8FCA64F30}" type="pres">
      <dgm:prSet presAssocID="{915F965F-90BE-4346-8915-475AB3939A9B}" presName="node" presStyleLbl="node1" presStyleIdx="0" presStyleCnt="4" custScaleX="130108" custScaleY="130108">
        <dgm:presLayoutVars>
          <dgm:bulletEnabled val="1"/>
        </dgm:presLayoutVars>
      </dgm:prSet>
      <dgm:spPr/>
    </dgm:pt>
    <dgm:pt modelId="{327AD7F6-04EA-40AE-91CE-2A00704D2C26}" type="pres">
      <dgm:prSet presAssocID="{915F965F-90BE-4346-8915-475AB3939A9B}" presName="dummy" presStyleCnt="0"/>
      <dgm:spPr/>
    </dgm:pt>
    <dgm:pt modelId="{15F03052-BA8A-457D-BB49-1822C710DFDE}" type="pres">
      <dgm:prSet presAssocID="{384D739D-1B50-4875-AE95-C0081DB435A9}" presName="sibTrans" presStyleLbl="sibTrans2D1" presStyleIdx="0" presStyleCnt="4"/>
      <dgm:spPr/>
    </dgm:pt>
    <dgm:pt modelId="{078BE1D7-72BE-4492-B6B3-4FB53A50E8E8}" type="pres">
      <dgm:prSet presAssocID="{93265552-844D-4AA7-8868-26F4B1F031F4}" presName="node" presStyleLbl="node1" presStyleIdx="1" presStyleCnt="4" custScaleX="130108" custScaleY="130108">
        <dgm:presLayoutVars>
          <dgm:bulletEnabled val="1"/>
        </dgm:presLayoutVars>
      </dgm:prSet>
      <dgm:spPr/>
    </dgm:pt>
    <dgm:pt modelId="{86983AC8-43B5-4CB2-8C18-C145FCB042EE}" type="pres">
      <dgm:prSet presAssocID="{93265552-844D-4AA7-8868-26F4B1F031F4}" presName="dummy" presStyleCnt="0"/>
      <dgm:spPr/>
    </dgm:pt>
    <dgm:pt modelId="{1CE328E7-B5EA-4153-A0B5-7C039B12451C}" type="pres">
      <dgm:prSet presAssocID="{AE4E27F9-A190-4F85-89AD-361AD145ADDC}" presName="sibTrans" presStyleLbl="sibTrans2D1" presStyleIdx="1" presStyleCnt="4"/>
      <dgm:spPr/>
    </dgm:pt>
    <dgm:pt modelId="{C50DDE74-1491-4A0A-AE54-1BB4C08923A5}" type="pres">
      <dgm:prSet presAssocID="{86A063CD-6131-4AFB-890F-58A2E50DB733}" presName="node" presStyleLbl="node1" presStyleIdx="2" presStyleCnt="4" custScaleX="130108" custScaleY="130108">
        <dgm:presLayoutVars>
          <dgm:bulletEnabled val="1"/>
        </dgm:presLayoutVars>
      </dgm:prSet>
      <dgm:spPr/>
    </dgm:pt>
    <dgm:pt modelId="{3E96142C-C4E0-4DC2-83B3-E74CE1E96A0A}" type="pres">
      <dgm:prSet presAssocID="{86A063CD-6131-4AFB-890F-58A2E50DB733}" presName="dummy" presStyleCnt="0"/>
      <dgm:spPr/>
    </dgm:pt>
    <dgm:pt modelId="{452E93CB-DB9D-4F52-9C38-C86A6E1181C1}" type="pres">
      <dgm:prSet presAssocID="{525D853C-307A-4FAA-8E06-338EF4F20DC7}" presName="sibTrans" presStyleLbl="sibTrans2D1" presStyleIdx="2" presStyleCnt="4"/>
      <dgm:spPr/>
    </dgm:pt>
    <dgm:pt modelId="{2801E606-2CA5-40E8-9D69-48CDC53FB51F}" type="pres">
      <dgm:prSet presAssocID="{B6AFFFAC-E425-462F-9BA4-E2470E147402}" presName="node" presStyleLbl="node1" presStyleIdx="3" presStyleCnt="4" custScaleX="130108" custScaleY="130108">
        <dgm:presLayoutVars>
          <dgm:bulletEnabled val="1"/>
        </dgm:presLayoutVars>
      </dgm:prSet>
      <dgm:spPr/>
    </dgm:pt>
    <dgm:pt modelId="{A8FC18C5-0938-4558-93C5-568CBF7ED9E5}" type="pres">
      <dgm:prSet presAssocID="{B6AFFFAC-E425-462F-9BA4-E2470E147402}" presName="dummy" presStyleCnt="0"/>
      <dgm:spPr/>
    </dgm:pt>
    <dgm:pt modelId="{156264E6-B7D5-432B-BEAD-CA87E4617B93}" type="pres">
      <dgm:prSet presAssocID="{79D6F9EB-AE94-4A44-B642-94711C6A9CEB}" presName="sibTrans" presStyleLbl="sibTrans2D1" presStyleIdx="3" presStyleCnt="4"/>
      <dgm:spPr/>
    </dgm:pt>
  </dgm:ptLst>
  <dgm:cxnLst>
    <dgm:cxn modelId="{98B97905-8517-0543-A0E8-2380B40DA7E4}" type="presOf" srcId="{79D6F9EB-AE94-4A44-B642-94711C6A9CEB}" destId="{156264E6-B7D5-432B-BEAD-CA87E4617B93}" srcOrd="0" destOrd="0" presId="urn:microsoft.com/office/officeart/2005/8/layout/radial6"/>
    <dgm:cxn modelId="{D1BE0111-2DF5-426D-B240-AD762CBAA4A0}" srcId="{0527FA3C-69AC-4F14-ADC3-C5A62EE4D499}" destId="{6295B900-1BF7-4454-A616-33432BC9E119}" srcOrd="0" destOrd="0" parTransId="{C259FCB9-36C6-4812-B0F7-1A247CC44874}" sibTransId="{6C71DF66-0BD9-461C-AD64-FADCE83C76BA}"/>
    <dgm:cxn modelId="{390C4216-27DF-DC48-A47C-1A10776E18AD}" type="presOf" srcId="{93265552-844D-4AA7-8868-26F4B1F031F4}" destId="{078BE1D7-72BE-4492-B6B3-4FB53A50E8E8}" srcOrd="0" destOrd="0" presId="urn:microsoft.com/office/officeart/2005/8/layout/radial6"/>
    <dgm:cxn modelId="{9CB76737-4A24-474D-ABC2-7E290636D408}" type="presOf" srcId="{86A063CD-6131-4AFB-890F-58A2E50DB733}" destId="{C50DDE74-1491-4A0A-AE54-1BB4C08923A5}" srcOrd="0" destOrd="0" presId="urn:microsoft.com/office/officeart/2005/8/layout/radial6"/>
    <dgm:cxn modelId="{9B2AC63A-4BCB-1B42-8C1E-B61A8483EEF2}" type="presOf" srcId="{384D739D-1B50-4875-AE95-C0081DB435A9}" destId="{15F03052-BA8A-457D-BB49-1822C710DFDE}" srcOrd="0" destOrd="0" presId="urn:microsoft.com/office/officeart/2005/8/layout/radial6"/>
    <dgm:cxn modelId="{7293A33C-266C-FF42-8EA8-6F0EB86BC4A4}" type="presOf" srcId="{AE4E27F9-A190-4F85-89AD-361AD145ADDC}" destId="{1CE328E7-B5EA-4153-A0B5-7C039B12451C}" srcOrd="0" destOrd="0" presId="urn:microsoft.com/office/officeart/2005/8/layout/radial6"/>
    <dgm:cxn modelId="{01F1B260-3C11-0F43-9BC4-D3F3429217B8}" type="presOf" srcId="{525D853C-307A-4FAA-8E06-338EF4F20DC7}" destId="{452E93CB-DB9D-4F52-9C38-C86A6E1181C1}" srcOrd="0" destOrd="0" presId="urn:microsoft.com/office/officeart/2005/8/layout/radial6"/>
    <dgm:cxn modelId="{27364664-803A-445C-98BD-A6476B83ADA6}" srcId="{6295B900-1BF7-4454-A616-33432BC9E119}" destId="{86A063CD-6131-4AFB-890F-58A2E50DB733}" srcOrd="2" destOrd="0" parTransId="{77219954-7A65-49EE-859C-52C15A5E181C}" sibTransId="{525D853C-307A-4FAA-8E06-338EF4F20DC7}"/>
    <dgm:cxn modelId="{EAE9484D-410C-B44A-A92D-A1C3F562E077}" type="presOf" srcId="{0527FA3C-69AC-4F14-ADC3-C5A62EE4D499}" destId="{C24C7909-0CCB-4114-AD79-FD6F4E79C3DB}" srcOrd="0" destOrd="0" presId="urn:microsoft.com/office/officeart/2005/8/layout/radial6"/>
    <dgm:cxn modelId="{C92D58A4-1500-46C5-8047-2D561F8A9E5A}" srcId="{6295B900-1BF7-4454-A616-33432BC9E119}" destId="{915F965F-90BE-4346-8915-475AB3939A9B}" srcOrd="0" destOrd="0" parTransId="{7BAECFD9-FE6A-45D4-A4CC-7DEDBC0F0F2F}" sibTransId="{384D739D-1B50-4875-AE95-C0081DB435A9}"/>
    <dgm:cxn modelId="{51828EA6-68E4-BE49-8AC0-AFE5875CD802}" type="presOf" srcId="{B6AFFFAC-E425-462F-9BA4-E2470E147402}" destId="{2801E606-2CA5-40E8-9D69-48CDC53FB51F}" srcOrd="0" destOrd="0" presId="urn:microsoft.com/office/officeart/2005/8/layout/radial6"/>
    <dgm:cxn modelId="{9DF3F5BA-5120-F74F-91E9-3D3BE92317CF}" type="presOf" srcId="{915F965F-90BE-4346-8915-475AB3939A9B}" destId="{648CD656-1708-4F34-85F8-ACF8FCA64F30}" srcOrd="0" destOrd="0" presId="urn:microsoft.com/office/officeart/2005/8/layout/radial6"/>
    <dgm:cxn modelId="{330FA8BB-3638-1141-98AC-30BE1A44A30B}" type="presOf" srcId="{6295B900-1BF7-4454-A616-33432BC9E119}" destId="{53BD8523-C352-408C-9CD3-B746FFFBC751}" srcOrd="0" destOrd="0" presId="urn:microsoft.com/office/officeart/2005/8/layout/radial6"/>
    <dgm:cxn modelId="{532947C6-50A5-49A4-A4FC-10141C0418EE}" srcId="{6295B900-1BF7-4454-A616-33432BC9E119}" destId="{B6AFFFAC-E425-462F-9BA4-E2470E147402}" srcOrd="3" destOrd="0" parTransId="{AA33378A-FE76-4D4A-8C69-B93F4D6229A5}" sibTransId="{79D6F9EB-AE94-4A44-B642-94711C6A9CEB}"/>
    <dgm:cxn modelId="{F98689C9-6F56-4F7A-9CAA-ED0A5110217D}" srcId="{6295B900-1BF7-4454-A616-33432BC9E119}" destId="{93265552-844D-4AA7-8868-26F4B1F031F4}" srcOrd="1" destOrd="0" parTransId="{C10A745E-D45A-4E71-968D-DB74713A1F85}" sibTransId="{AE4E27F9-A190-4F85-89AD-361AD145ADDC}"/>
    <dgm:cxn modelId="{92A6F12E-1E05-8140-AEA2-E625C402B222}" type="presParOf" srcId="{C24C7909-0CCB-4114-AD79-FD6F4E79C3DB}" destId="{53BD8523-C352-408C-9CD3-B746FFFBC751}" srcOrd="0" destOrd="0" presId="urn:microsoft.com/office/officeart/2005/8/layout/radial6"/>
    <dgm:cxn modelId="{D5F74D02-62F0-8F44-ACEF-A9E93901F2F9}" type="presParOf" srcId="{C24C7909-0CCB-4114-AD79-FD6F4E79C3DB}" destId="{648CD656-1708-4F34-85F8-ACF8FCA64F30}" srcOrd="1" destOrd="0" presId="urn:microsoft.com/office/officeart/2005/8/layout/radial6"/>
    <dgm:cxn modelId="{9097FA50-7FCF-CA46-98EB-AFB46B8C6352}" type="presParOf" srcId="{C24C7909-0CCB-4114-AD79-FD6F4E79C3DB}" destId="{327AD7F6-04EA-40AE-91CE-2A00704D2C26}" srcOrd="2" destOrd="0" presId="urn:microsoft.com/office/officeart/2005/8/layout/radial6"/>
    <dgm:cxn modelId="{47F76796-08C2-8F44-BB32-B136A32702EE}" type="presParOf" srcId="{C24C7909-0CCB-4114-AD79-FD6F4E79C3DB}" destId="{15F03052-BA8A-457D-BB49-1822C710DFDE}" srcOrd="3" destOrd="0" presId="urn:microsoft.com/office/officeart/2005/8/layout/radial6"/>
    <dgm:cxn modelId="{53444961-DA6C-EE4A-A877-4582ADFC34FF}" type="presParOf" srcId="{C24C7909-0CCB-4114-AD79-FD6F4E79C3DB}" destId="{078BE1D7-72BE-4492-B6B3-4FB53A50E8E8}" srcOrd="4" destOrd="0" presId="urn:microsoft.com/office/officeart/2005/8/layout/radial6"/>
    <dgm:cxn modelId="{C6199828-01D5-3346-915C-66BF773C515E}" type="presParOf" srcId="{C24C7909-0CCB-4114-AD79-FD6F4E79C3DB}" destId="{86983AC8-43B5-4CB2-8C18-C145FCB042EE}" srcOrd="5" destOrd="0" presId="urn:microsoft.com/office/officeart/2005/8/layout/radial6"/>
    <dgm:cxn modelId="{A0832206-9376-834F-83DA-F73B7CF0D258}" type="presParOf" srcId="{C24C7909-0CCB-4114-AD79-FD6F4E79C3DB}" destId="{1CE328E7-B5EA-4153-A0B5-7C039B12451C}" srcOrd="6" destOrd="0" presId="urn:microsoft.com/office/officeart/2005/8/layout/radial6"/>
    <dgm:cxn modelId="{27A4C0B5-35D6-F44A-BA3D-AC240C03E977}" type="presParOf" srcId="{C24C7909-0CCB-4114-AD79-FD6F4E79C3DB}" destId="{C50DDE74-1491-4A0A-AE54-1BB4C08923A5}" srcOrd="7" destOrd="0" presId="urn:microsoft.com/office/officeart/2005/8/layout/radial6"/>
    <dgm:cxn modelId="{E6B5C045-332B-4D4C-A749-29AF7733E75D}" type="presParOf" srcId="{C24C7909-0CCB-4114-AD79-FD6F4E79C3DB}" destId="{3E96142C-C4E0-4DC2-83B3-E74CE1E96A0A}" srcOrd="8" destOrd="0" presId="urn:microsoft.com/office/officeart/2005/8/layout/radial6"/>
    <dgm:cxn modelId="{7A630EED-7CFC-C74E-9468-49FE2B1F5DEA}" type="presParOf" srcId="{C24C7909-0CCB-4114-AD79-FD6F4E79C3DB}" destId="{452E93CB-DB9D-4F52-9C38-C86A6E1181C1}" srcOrd="9" destOrd="0" presId="urn:microsoft.com/office/officeart/2005/8/layout/radial6"/>
    <dgm:cxn modelId="{3A6D9D9C-1BF9-7F48-BDCE-6CDF02902E95}" type="presParOf" srcId="{C24C7909-0CCB-4114-AD79-FD6F4E79C3DB}" destId="{2801E606-2CA5-40E8-9D69-48CDC53FB51F}" srcOrd="10" destOrd="0" presId="urn:microsoft.com/office/officeart/2005/8/layout/radial6"/>
    <dgm:cxn modelId="{89E9AAEE-F599-0F41-B845-B6E1F111F9C5}" type="presParOf" srcId="{C24C7909-0CCB-4114-AD79-FD6F4E79C3DB}" destId="{A8FC18C5-0938-4558-93C5-568CBF7ED9E5}" srcOrd="11" destOrd="0" presId="urn:microsoft.com/office/officeart/2005/8/layout/radial6"/>
    <dgm:cxn modelId="{38334871-D1E8-7E4B-A621-4D95C77407B0}" type="presParOf" srcId="{C24C7909-0CCB-4114-AD79-FD6F4E79C3DB}" destId="{156264E6-B7D5-432B-BEAD-CA87E4617B9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264E6-B7D5-432B-BEAD-CA87E4617B93}">
      <dsp:nvSpPr>
        <dsp:cNvPr id="0" name=""/>
        <dsp:cNvSpPr/>
      </dsp:nvSpPr>
      <dsp:spPr>
        <a:xfrm>
          <a:off x="4549995" y="902273"/>
          <a:ext cx="6018653" cy="6018653"/>
        </a:xfrm>
        <a:prstGeom prst="blockArc">
          <a:avLst>
            <a:gd name="adj1" fmla="val 10800000"/>
            <a:gd name="adj2" fmla="val 16200000"/>
            <a:gd name="adj3" fmla="val 463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2E93CB-DB9D-4F52-9C38-C86A6E1181C1}">
      <dsp:nvSpPr>
        <dsp:cNvPr id="0" name=""/>
        <dsp:cNvSpPr/>
      </dsp:nvSpPr>
      <dsp:spPr>
        <a:xfrm>
          <a:off x="4549995" y="902273"/>
          <a:ext cx="6018653" cy="6018653"/>
        </a:xfrm>
        <a:prstGeom prst="blockArc">
          <a:avLst>
            <a:gd name="adj1" fmla="val 5400000"/>
            <a:gd name="adj2" fmla="val 10800000"/>
            <a:gd name="adj3" fmla="val 4636"/>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E328E7-B5EA-4153-A0B5-7C039B12451C}">
      <dsp:nvSpPr>
        <dsp:cNvPr id="0" name=""/>
        <dsp:cNvSpPr/>
      </dsp:nvSpPr>
      <dsp:spPr>
        <a:xfrm>
          <a:off x="4549995" y="902273"/>
          <a:ext cx="6018653" cy="6018653"/>
        </a:xfrm>
        <a:prstGeom prst="blockArc">
          <a:avLst>
            <a:gd name="adj1" fmla="val 0"/>
            <a:gd name="adj2" fmla="val 5400000"/>
            <a:gd name="adj3" fmla="val 4636"/>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F03052-BA8A-457D-BB49-1822C710DFDE}">
      <dsp:nvSpPr>
        <dsp:cNvPr id="0" name=""/>
        <dsp:cNvSpPr/>
      </dsp:nvSpPr>
      <dsp:spPr>
        <a:xfrm>
          <a:off x="4549995" y="902273"/>
          <a:ext cx="6018653" cy="6018653"/>
        </a:xfrm>
        <a:prstGeom prst="blockArc">
          <a:avLst>
            <a:gd name="adj1" fmla="val 16200000"/>
            <a:gd name="adj2" fmla="val 0"/>
            <a:gd name="adj3" fmla="val 463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BD8523-C352-408C-9CD3-B746FFFBC751}">
      <dsp:nvSpPr>
        <dsp:cNvPr id="0" name=""/>
        <dsp:cNvSpPr/>
      </dsp:nvSpPr>
      <dsp:spPr>
        <a:xfrm>
          <a:off x="6290593" y="2642871"/>
          <a:ext cx="2537457" cy="25374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alibri" pitchFamily="34" charset="0"/>
            </a:rPr>
            <a:t>Priorities</a:t>
          </a:r>
        </a:p>
        <a:p>
          <a:pPr marL="0" lvl="0" indent="0" algn="ctr" defTabSz="124460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alibri" pitchFamily="34" charset="0"/>
            </a:rPr>
            <a:t>2015-2020</a:t>
          </a:r>
        </a:p>
      </dsp:txBody>
      <dsp:txXfrm>
        <a:off x="6662195" y="3014473"/>
        <a:ext cx="1794253" cy="1794253"/>
      </dsp:txXfrm>
    </dsp:sp>
    <dsp:sp modelId="{648CD656-1708-4F34-85F8-ACF8FCA64F30}">
      <dsp:nvSpPr>
        <dsp:cNvPr id="0" name=""/>
        <dsp:cNvSpPr/>
      </dsp:nvSpPr>
      <dsp:spPr>
        <a:xfrm>
          <a:off x="6298696" y="-288591"/>
          <a:ext cx="2521251" cy="25212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effectLst>
                <a:outerShdw blurRad="50800" dist="38100" dir="2700000" algn="tl" rotWithShape="0">
                  <a:prstClr val="black">
                    <a:alpha val="40000"/>
                  </a:prstClr>
                </a:outerShdw>
              </a:effectLst>
              <a:latin typeface="Calibri" pitchFamily="34" charset="0"/>
            </a:rPr>
            <a:t>Adventist </a:t>
          </a:r>
          <a:r>
            <a:rPr lang="en-US" sz="2300" b="1" kern="1200" dirty="0">
              <a:effectLst>
                <a:outerShdw blurRad="50800" dist="38100" dir="2700000" algn="tl" rotWithShape="0">
                  <a:prstClr val="black">
                    <a:alpha val="40000"/>
                  </a:prstClr>
                </a:outerShdw>
              </a:effectLst>
              <a:latin typeface="Calibri" pitchFamily="34" charset="0"/>
            </a:rPr>
            <a:t>Identity &amp; Mission</a:t>
          </a:r>
        </a:p>
      </dsp:txBody>
      <dsp:txXfrm>
        <a:off x="6667925" y="80638"/>
        <a:ext cx="1782793" cy="1782793"/>
      </dsp:txXfrm>
    </dsp:sp>
    <dsp:sp modelId="{078BE1D7-72BE-4492-B6B3-4FB53A50E8E8}">
      <dsp:nvSpPr>
        <dsp:cNvPr id="0" name=""/>
        <dsp:cNvSpPr/>
      </dsp:nvSpPr>
      <dsp:spPr>
        <a:xfrm>
          <a:off x="9238262" y="2650974"/>
          <a:ext cx="2521251" cy="2521251"/>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effectLst>
                <a:outerShdw blurRad="50800" dist="38100" dir="2700000" algn="tl" rotWithShape="0">
                  <a:prstClr val="black">
                    <a:alpha val="40000"/>
                  </a:prstClr>
                </a:outerShdw>
              </a:effectLst>
              <a:latin typeface="Calibri" pitchFamily="34" charset="0"/>
            </a:rPr>
            <a:t>Student Access</a:t>
          </a:r>
        </a:p>
      </dsp:txBody>
      <dsp:txXfrm>
        <a:off x="9607491" y="3020203"/>
        <a:ext cx="1782793" cy="1782793"/>
      </dsp:txXfrm>
    </dsp:sp>
    <dsp:sp modelId="{C50DDE74-1491-4A0A-AE54-1BB4C08923A5}">
      <dsp:nvSpPr>
        <dsp:cNvPr id="0" name=""/>
        <dsp:cNvSpPr/>
      </dsp:nvSpPr>
      <dsp:spPr>
        <a:xfrm>
          <a:off x="6298696" y="5590539"/>
          <a:ext cx="2521251" cy="2521251"/>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effectLst>
                <a:outerShdw blurRad="50800" dist="38100" dir="2700000" algn="tl" rotWithShape="0">
                  <a:prstClr val="black">
                    <a:alpha val="40000"/>
                  </a:prstClr>
                </a:outerShdw>
              </a:effectLst>
              <a:latin typeface="Calibri" pitchFamily="34" charset="0"/>
            </a:rPr>
            <a:t>Mission-Focused Teachers</a:t>
          </a:r>
        </a:p>
      </dsp:txBody>
      <dsp:txXfrm>
        <a:off x="6667925" y="5959768"/>
        <a:ext cx="1782793" cy="1782793"/>
      </dsp:txXfrm>
    </dsp:sp>
    <dsp:sp modelId="{2801E606-2CA5-40E8-9D69-48CDC53FB51F}">
      <dsp:nvSpPr>
        <dsp:cNvPr id="0" name=""/>
        <dsp:cNvSpPr/>
      </dsp:nvSpPr>
      <dsp:spPr>
        <a:xfrm>
          <a:off x="3359130" y="2650974"/>
          <a:ext cx="2521251" cy="2521251"/>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effectLst>
                <a:outerShdw blurRad="50800" dist="38100" dir="2700000" algn="tl" rotWithShape="0">
                  <a:prstClr val="black">
                    <a:alpha val="40000"/>
                  </a:prstClr>
                </a:outerShdw>
              </a:effectLst>
              <a:latin typeface="Calibri" pitchFamily="34" charset="0"/>
            </a:rPr>
            <a:t>Leadership</a:t>
          </a:r>
        </a:p>
      </dsp:txBody>
      <dsp:txXfrm>
        <a:off x="3728359" y="3020203"/>
        <a:ext cx="1782793" cy="17827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0.57589</cdr:x>
      <cdr:y>0.17339</cdr:y>
    </cdr:from>
    <cdr:to>
      <cdr:x>0.65625</cdr:x>
      <cdr:y>0.31238</cdr:y>
    </cdr:to>
    <cdr:sp macro="" textlink="">
      <cdr:nvSpPr>
        <cdr:cNvPr id="2" name="TextBox 1"/>
        <cdr:cNvSpPr txBox="1"/>
      </cdr:nvSpPr>
      <cdr:spPr>
        <a:xfrm xmlns:a="http://schemas.openxmlformats.org/drawingml/2006/main">
          <a:off x="6553200" y="11407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0.79018</cdr:x>
      <cdr:y>0.16181</cdr:y>
    </cdr:from>
    <cdr:to>
      <cdr:x>0.87054</cdr:x>
      <cdr:y>0.3008</cdr:y>
    </cdr:to>
    <cdr:sp macro="" textlink="">
      <cdr:nvSpPr>
        <cdr:cNvPr id="3" name="TextBox 2"/>
        <cdr:cNvSpPr txBox="1"/>
      </cdr:nvSpPr>
      <cdr:spPr>
        <a:xfrm xmlns:a="http://schemas.openxmlformats.org/drawingml/2006/main">
          <a:off x="8991600" y="10645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0.00437</cdr:y>
    </cdr:from>
    <cdr:to>
      <cdr:x>0.36161</cdr:x>
      <cdr:y>0.20127</cdr:y>
    </cdr:to>
    <cdr:pic>
      <cdr:nvPicPr>
        <cdr:cNvPr id="4" name="chart">
          <a:extLst xmlns:a="http://schemas.openxmlformats.org/drawingml/2006/main">
            <a:ext uri="{FF2B5EF4-FFF2-40B4-BE49-F238E27FC236}">
              <a16:creationId xmlns:a16="http://schemas.microsoft.com/office/drawing/2014/main" id="{D556D026-6E19-4465-A648-2371A6A20F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32000" y="28731"/>
          <a:ext cx="4142388" cy="129538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EC1CE2B-83EE-4CB2-82B8-DBD67AB4F0AD}" type="datetimeFigureOut">
              <a:rPr lang="en-US"/>
              <a:pPr>
                <a:defRPr/>
              </a:pPr>
              <a:t>1/29/2018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050D6B9-ADDA-41B1-81BD-27030EC5FDA6}" type="slidenum">
              <a:rPr lang="en-US"/>
              <a:pPr>
                <a:defRPr/>
              </a:pPr>
              <a:t>‹#›</a:t>
            </a:fld>
            <a:endParaRPr lang="en-US"/>
          </a:p>
        </p:txBody>
      </p:sp>
    </p:spTree>
    <p:extLst>
      <p:ext uri="{BB962C8B-B14F-4D97-AF65-F5344CB8AC3E}">
        <p14:creationId xmlns:p14="http://schemas.microsoft.com/office/powerpoint/2010/main" val="206249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 uri="{53640926-AAD7-44d8-BBD7-CCE9431645EC}"/>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6064001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381000" y="685800"/>
            <a:ext cx="6096000" cy="3429000"/>
          </a:xfrm>
          <a:ln/>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FFFFFF"/>
                </a:solidFill>
                <a:ea typeface="ヒラギノ角ゴ ProN W3" charset="-128"/>
                <a:sym typeface="Gill Sans" charset="0"/>
              </a:rPr>
              <a:t>Table 1World Summary of Schools, Teachers, and Students</a:t>
            </a:r>
            <a:r>
              <a:rPr lang="en-US" altLang="en-US">
                <a:solidFill>
                  <a:srgbClr val="FFFFFF"/>
                </a:solidFill>
                <a:ea typeface="ヒラギノ角ゴ ProN W3" charset="-128"/>
                <a:sym typeface="Gill Sans" charset="0"/>
              </a:rPr>
              <a:t>, </a:t>
            </a:r>
            <a:r>
              <a:rPr lang="en-US" altLang="en-US" b="1">
                <a:solidFill>
                  <a:srgbClr val="FFFFFF"/>
                </a:solidFill>
                <a:ea typeface="ヒラギノ角ゴ ProN W3" charset="-128"/>
                <a:sym typeface="Gill Sans" charset="0"/>
              </a:rPr>
              <a:t>December 31, 2015</a:t>
            </a:r>
            <a:endParaRPr lang="en-US" altLang="en-US">
              <a:solidFill>
                <a:srgbClr val="FFFFFF"/>
              </a:solidFill>
              <a:ea typeface="ヒラギノ角ゴ ProN W3" charset="-128"/>
              <a:sym typeface="Gill Sans" charset="0"/>
            </a:endParaRPr>
          </a:p>
          <a:p>
            <a:endParaRPr lang="en-US" altLang="en-US">
              <a:solidFill>
                <a:srgbClr val="FFFFFF"/>
              </a:solidFill>
              <a:ea typeface="ヒラギノ角ゴ ProN W3" charset="-128"/>
              <a:sym typeface="Gill Sans" charset="0"/>
            </a:endParaRPr>
          </a:p>
          <a:p>
            <a:endParaRPr lang="en-US" altLang="en-US"/>
          </a:p>
        </p:txBody>
      </p:sp>
    </p:spTree>
    <p:extLst>
      <p:ext uri="{BB962C8B-B14F-4D97-AF65-F5344CB8AC3E}">
        <p14:creationId xmlns:p14="http://schemas.microsoft.com/office/powerpoint/2010/main" val="183032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altLang="en-US"/>
              <a:t>http://www.uis.unesco.org/Library/Documents/fs10-trends-tertiary-education-sub-saharan-africa-2010-en.pdf</a:t>
            </a:r>
          </a:p>
          <a:p>
            <a:r>
              <a:rPr lang="en-US" altLang="en-US"/>
              <a:t>End of 2013 membership was 18,143,745. </a:t>
            </a:r>
            <a:r>
              <a:rPr lang="en-US" altLang="en-US">
                <a:latin typeface="Calibri" panose="020F0502020204030204" pitchFamily="34" charset="0"/>
              </a:rPr>
              <a:t>Globally, in 2013, 33.62 per cent of surveyed church members were aged 16-30. As you will recall, this didn’t cover all thirteen divisions but it did include the larges and, importantly, it included NAD and TED, which have ageing populations, as well as Africa and Latin America, which are very youthful. So it is likely representative. Extrapolating this percentage, it would mean there were 6,099,927 SDAs aged 16-30.  As of the end of 2013, there were 3,434,080 church members in the ACMS software. Of these, 1,095,865 were aged 16-30 - i.e., 31.91%. The fact that the percentage is almost the same means, of course, that the two differently derived datasets are mutually reinforcing and that lends confidence to the figure. If we extrapolate this percentage it would mean there were </a:t>
            </a:r>
          </a:p>
          <a:p>
            <a:r>
              <a:rPr lang="en-US" altLang="en-US">
                <a:latin typeface="Calibri" panose="020F0502020204030204" pitchFamily="34" charset="0"/>
              </a:rPr>
              <a:t>5,789,933 SDAs aged 16-30.This indicates that 32 or 33% of church members are aged 16-30, which translates into between 5.8 and 6.1 million young people.  The number 5,944,930 is an average of 5,789,933  and  6,099,927.  74,298 out of 136,711 or 54% of total enrollment in SDA tertiary enrollment is SDA.</a:t>
            </a:r>
            <a:endParaRPr lang="en-US" altLang="en-US"/>
          </a:p>
          <a:p>
            <a:endParaRPr lang="en-US" altLang="en-US"/>
          </a:p>
        </p:txBody>
      </p:sp>
      <p:sp>
        <p:nvSpPr>
          <p:cNvPr id="3072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fld id="{83B52942-6B01-4B34-AFB6-C8BAF7B0BF28}" type="slidenum">
              <a:rPr lang="en-US" altLang="en-US"/>
              <a:pPr/>
              <a:t>14</a:t>
            </a:fld>
            <a:endParaRPr lang="en-US" altLang="en-US"/>
          </a:p>
        </p:txBody>
      </p:sp>
    </p:spTree>
    <p:extLst>
      <p:ext uri="{BB962C8B-B14F-4D97-AF65-F5344CB8AC3E}">
        <p14:creationId xmlns:p14="http://schemas.microsoft.com/office/powerpoint/2010/main" val="167123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altLang="en-US" dirty="0"/>
              <a:t>http://</a:t>
            </a:r>
            <a:r>
              <a:rPr lang="en-US" altLang="en-US" dirty="0" err="1"/>
              <a:t>www.uis.unesco.org</a:t>
            </a:r>
            <a:r>
              <a:rPr lang="en-US" altLang="en-US" dirty="0"/>
              <a:t>/Library/Documents/fs10-trends-tertiary-education-sub-saharan-africa-2010-en.pdf</a:t>
            </a:r>
          </a:p>
          <a:p>
            <a:r>
              <a:rPr lang="en-US" altLang="en-US" dirty="0"/>
              <a:t>End of 2013 membership was 18,143,745. </a:t>
            </a:r>
            <a:r>
              <a:rPr lang="en-US" altLang="en-US" dirty="0">
                <a:latin typeface="Calibri" panose="020F0502020204030204" pitchFamily="34" charset="0"/>
              </a:rPr>
              <a:t>Globally, in 2013, 33.62 per cent of surveyed church members were aged 16-30. As you will recall, this didn’t cover all thirteen divisions but it did include the larges and, importantly, it included NAD and TED, which have ageing populations, as well as Africa and Latin America, which are very youthful. So it is likely representative. Extrapolating this percentage, it would mean there were 6,099,927 SDAs aged 16-30.  As of the end of 2013, there were 3,434,080 church members in the ACMS software. Of these, 1,095,865 were aged 16-30 - i.e., 31.91%. The fact that the percentage is almost the same means, of course, that the two differently derived datasets are mutually reinforcing and that lends confidence to the figure. If we extrapolate this percentage it would mean there were </a:t>
            </a:r>
          </a:p>
          <a:p>
            <a:r>
              <a:rPr lang="en-US" altLang="en-US" dirty="0">
                <a:latin typeface="Calibri" panose="020F0502020204030204" pitchFamily="34" charset="0"/>
              </a:rPr>
              <a:t>5,789,933 SDAs aged 16-30.This indicates that 32 or 33% of church members are aged 16-30, which translates into between 5.8 and 6.1 million young people.  The number 5,944,930 is an average of 5,789,933  and  6,099,927.  74,298 out of 136,711 or 54% of total enrollment in SDA tertiary enrollment is SDA.</a:t>
            </a:r>
            <a:endParaRPr lang="en-US" altLang="en-US" dirty="0"/>
          </a:p>
          <a:p>
            <a:endParaRPr lang="en-US" altLang="en-US" dirty="0"/>
          </a:p>
        </p:txBody>
      </p:sp>
      <p:sp>
        <p:nvSpPr>
          <p:cNvPr id="3072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fld id="{83B52942-6B01-4B34-AFB6-C8BAF7B0BF28}" type="slidenum">
              <a:rPr lang="en-US" altLang="en-US"/>
              <a:pPr/>
              <a:t>15</a:t>
            </a:fld>
            <a:endParaRPr lang="en-US" altLang="en-US"/>
          </a:p>
        </p:txBody>
      </p:sp>
    </p:spTree>
    <p:extLst>
      <p:ext uri="{BB962C8B-B14F-4D97-AF65-F5344CB8AC3E}">
        <p14:creationId xmlns:p14="http://schemas.microsoft.com/office/powerpoint/2010/main" val="267766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28663" indent="-279400">
              <a:defRPr sz="3600">
                <a:solidFill>
                  <a:srgbClr val="FFFFFF"/>
                </a:solidFill>
                <a:latin typeface="Gill Sans" charset="0"/>
                <a:ea typeface="ヒラギノ角ゴ ProN W3" charset="-128"/>
                <a:sym typeface="Gill Sans" charset="0"/>
              </a:defRPr>
            </a:lvl2pPr>
            <a:lvl3pPr marL="1120775" indent="-223838">
              <a:defRPr sz="3600">
                <a:solidFill>
                  <a:srgbClr val="FFFFFF"/>
                </a:solidFill>
                <a:latin typeface="Gill Sans" charset="0"/>
                <a:ea typeface="ヒラギノ角ゴ ProN W3" charset="-128"/>
                <a:sym typeface="Gill Sans" charset="0"/>
              </a:defRPr>
            </a:lvl3pPr>
            <a:lvl4pPr marL="1570038" indent="-223838">
              <a:defRPr sz="3600">
                <a:solidFill>
                  <a:srgbClr val="FFFFFF"/>
                </a:solidFill>
                <a:latin typeface="Gill Sans" charset="0"/>
                <a:ea typeface="ヒラギノ角ゴ ProN W3" charset="-128"/>
                <a:sym typeface="Gill Sans" charset="0"/>
              </a:defRPr>
            </a:lvl4pPr>
            <a:lvl5pPr marL="2017713" indent="-223838">
              <a:defRPr sz="3600">
                <a:solidFill>
                  <a:srgbClr val="FFFFFF"/>
                </a:solidFill>
                <a:latin typeface="Gill Sans" charset="0"/>
                <a:ea typeface="ヒラギノ角ゴ ProN W3" charset="-128"/>
                <a:sym typeface="Gill Sans" charset="0"/>
              </a:defRPr>
            </a:lvl5pPr>
            <a:lvl6pPr marL="24749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321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3893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465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fld id="{78064A5A-7D5A-421E-9DB7-999EEE24C2D4}" type="slidenum">
              <a:rPr lang="en-US" altLang="en-US" sz="1200">
                <a:solidFill>
                  <a:schemeClr val="tx1"/>
                </a:solidFill>
                <a:latin typeface="Arial" panose="020B0604020202020204" pitchFamily="34" charset="0"/>
                <a:ea typeface="MS PGothic" panose="020B0600070205080204" pitchFamily="34" charset="-128"/>
              </a:rPr>
              <a:pPr eaLnBrk="1" hangingPunct="1"/>
              <a:t>16</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34818" name="Rectangle 2"/>
          <p:cNvSpPr>
            <a:spLocks noGrp="1" noRot="1" noChangeAspect="1" noChangeArrowheads="1" noTextEdit="1"/>
          </p:cNvSpPr>
          <p:nvPr>
            <p:ph type="sldImg"/>
          </p:nvPr>
        </p:nvSpPr>
        <p:spPr>
          <a:xfrm>
            <a:off x="381000" y="685800"/>
            <a:ext cx="6096000" cy="3429000"/>
          </a:xfrm>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0177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D88CE4D-3447-4A93-AF81-2825628D6A36}"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D8DC7D-2DB6-46FD-90C0-A6704CC75622}" type="slidenum">
              <a:rPr lang="en-US"/>
              <a:pPr>
                <a:defRPr/>
              </a:pPr>
              <a:t>‹#›</a:t>
            </a:fld>
            <a:endParaRPr lang="en-US"/>
          </a:p>
        </p:txBody>
      </p:sp>
    </p:spTree>
    <p:extLst>
      <p:ext uri="{BB962C8B-B14F-4D97-AF65-F5344CB8AC3E}">
        <p14:creationId xmlns:p14="http://schemas.microsoft.com/office/powerpoint/2010/main" val="163908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53BA3A-1E79-4514-9C9A-BE3F8FB3031B}"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A01D1-42C8-4558-BCCA-16C374364CD8}" type="slidenum">
              <a:rPr lang="en-US"/>
              <a:pPr>
                <a:defRPr/>
              </a:pPr>
              <a:t>‹#›</a:t>
            </a:fld>
            <a:endParaRPr lang="en-US"/>
          </a:p>
        </p:txBody>
      </p:sp>
    </p:spTree>
    <p:extLst>
      <p:ext uri="{BB962C8B-B14F-4D97-AF65-F5344CB8AC3E}">
        <p14:creationId xmlns:p14="http://schemas.microsoft.com/office/powerpoint/2010/main" val="158831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80E254-F3BA-42AA-93CD-809A6C377F01}"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D9AA76-6E2B-4C87-A81D-B90AE7A544AE}" type="slidenum">
              <a:rPr lang="en-US"/>
              <a:pPr>
                <a:defRPr/>
              </a:pPr>
              <a:t>‹#›</a:t>
            </a:fld>
            <a:endParaRPr lang="en-US"/>
          </a:p>
        </p:txBody>
      </p:sp>
    </p:spTree>
    <p:extLst>
      <p:ext uri="{BB962C8B-B14F-4D97-AF65-F5344CB8AC3E}">
        <p14:creationId xmlns:p14="http://schemas.microsoft.com/office/powerpoint/2010/main" val="5676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72AF77-DCA9-43B1-B99B-A02D5BFC5826}"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328DDB-16B2-4247-8576-DC0D51673385}" type="slidenum">
              <a:rPr lang="en-US"/>
              <a:pPr>
                <a:defRPr/>
              </a:pPr>
              <a:t>‹#›</a:t>
            </a:fld>
            <a:endParaRPr lang="en-US"/>
          </a:p>
        </p:txBody>
      </p:sp>
    </p:spTree>
    <p:extLst>
      <p:ext uri="{BB962C8B-B14F-4D97-AF65-F5344CB8AC3E}">
        <p14:creationId xmlns:p14="http://schemas.microsoft.com/office/powerpoint/2010/main" val="188630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F7DE03-2111-4F24-997B-C8DA763DA37B}"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8CD53B-1603-4D93-8ABB-F03C19BBC2A2}" type="slidenum">
              <a:rPr lang="en-US"/>
              <a:pPr>
                <a:defRPr/>
              </a:pPr>
              <a:t>‹#›</a:t>
            </a:fld>
            <a:endParaRPr lang="en-US"/>
          </a:p>
        </p:txBody>
      </p:sp>
    </p:spTree>
    <p:extLst>
      <p:ext uri="{BB962C8B-B14F-4D97-AF65-F5344CB8AC3E}">
        <p14:creationId xmlns:p14="http://schemas.microsoft.com/office/powerpoint/2010/main" val="52918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6DE227-1A37-4BA8-8E2E-440286881192}"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893FFD-292C-4439-9503-74A5AE00F27F}" type="slidenum">
              <a:rPr lang="en-US"/>
              <a:pPr>
                <a:defRPr/>
              </a:pPr>
              <a:t>‹#›</a:t>
            </a:fld>
            <a:endParaRPr lang="en-US"/>
          </a:p>
        </p:txBody>
      </p:sp>
    </p:spTree>
    <p:extLst>
      <p:ext uri="{BB962C8B-B14F-4D97-AF65-F5344CB8AC3E}">
        <p14:creationId xmlns:p14="http://schemas.microsoft.com/office/powerpoint/2010/main" val="256261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32698B7-FD82-4236-BE19-92EE9701E7FC}" type="datetimeFigureOut">
              <a:rPr lang="en-US"/>
              <a:pPr>
                <a:defRPr/>
              </a:pPr>
              <a:t>1/29/2018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5F926F-9AE8-4644-900F-FFCC8F55F517}" type="slidenum">
              <a:rPr lang="en-US"/>
              <a:pPr>
                <a:defRPr/>
              </a:pPr>
              <a:t>‹#›</a:t>
            </a:fld>
            <a:endParaRPr lang="en-US"/>
          </a:p>
        </p:txBody>
      </p:sp>
    </p:spTree>
    <p:extLst>
      <p:ext uri="{BB962C8B-B14F-4D97-AF65-F5344CB8AC3E}">
        <p14:creationId xmlns:p14="http://schemas.microsoft.com/office/powerpoint/2010/main" val="170409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302D4E-6719-4CFD-AF5A-CA3C240660B4}" type="datetimeFigureOut">
              <a:rPr lang="en-US"/>
              <a:pPr>
                <a:defRPr/>
              </a:pPr>
              <a:t>1/29/2018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167D51-EB3A-4690-9973-5F3E89F6CB3E}" type="slidenum">
              <a:rPr lang="en-US"/>
              <a:pPr>
                <a:defRPr/>
              </a:pPr>
              <a:t>‹#›</a:t>
            </a:fld>
            <a:endParaRPr lang="en-US"/>
          </a:p>
        </p:txBody>
      </p:sp>
    </p:spTree>
    <p:extLst>
      <p:ext uri="{BB962C8B-B14F-4D97-AF65-F5344CB8AC3E}">
        <p14:creationId xmlns:p14="http://schemas.microsoft.com/office/powerpoint/2010/main" val="287742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319DC7-993C-4CE5-B174-4255C18C8558}" type="datetimeFigureOut">
              <a:rPr lang="en-US"/>
              <a:pPr>
                <a:defRPr/>
              </a:pPr>
              <a:t>1/29/2018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7E0358-3484-42F1-9F4B-325D139BD5DB}" type="slidenum">
              <a:rPr lang="en-US"/>
              <a:pPr>
                <a:defRPr/>
              </a:pPr>
              <a:t>‹#›</a:t>
            </a:fld>
            <a:endParaRPr lang="en-US"/>
          </a:p>
        </p:txBody>
      </p:sp>
    </p:spTree>
    <p:extLst>
      <p:ext uri="{BB962C8B-B14F-4D97-AF65-F5344CB8AC3E}">
        <p14:creationId xmlns:p14="http://schemas.microsoft.com/office/powerpoint/2010/main" val="282431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087688-0E90-4CE5-8C52-5A30E9DD4CE3}"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7C1B2-BC32-40DA-BAB9-A8FB13196BC9}" type="slidenum">
              <a:rPr lang="en-US"/>
              <a:pPr>
                <a:defRPr/>
              </a:pPr>
              <a:t>‹#›</a:t>
            </a:fld>
            <a:endParaRPr lang="en-US"/>
          </a:p>
        </p:txBody>
      </p:sp>
    </p:spTree>
    <p:extLst>
      <p:ext uri="{BB962C8B-B14F-4D97-AF65-F5344CB8AC3E}">
        <p14:creationId xmlns:p14="http://schemas.microsoft.com/office/powerpoint/2010/main" val="278003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68A757-57D6-4A0E-AEC2-0A6C381182FA}"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DB006A-8AD1-4F25-8D7A-AB3CDC905508}" type="slidenum">
              <a:rPr lang="en-US"/>
              <a:pPr>
                <a:defRPr/>
              </a:pPr>
              <a:t>‹#›</a:t>
            </a:fld>
            <a:endParaRPr lang="en-US"/>
          </a:p>
        </p:txBody>
      </p:sp>
    </p:spTree>
    <p:extLst>
      <p:ext uri="{BB962C8B-B14F-4D97-AF65-F5344CB8AC3E}">
        <p14:creationId xmlns:p14="http://schemas.microsoft.com/office/powerpoint/2010/main" val="39240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7600" y="487363"/>
            <a:ext cx="140208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117600" y="2433638"/>
            <a:ext cx="140208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21D22C64-57C8-4EB0-90D1-A7A481576E8F}" type="datetimeFigureOut">
              <a:rPr lang="en-US"/>
              <a:pPr>
                <a:defRPr/>
              </a:pPr>
              <a:t>1/29/2018</a:t>
            </a:fld>
            <a:endParaRPr lang="en-US"/>
          </a:p>
        </p:txBody>
      </p:sp>
      <p:sp>
        <p:nvSpPr>
          <p:cNvPr id="5" name="Footer Placeholder 4"/>
          <p:cNvSpPr>
            <a:spLocks noGrp="1"/>
          </p:cNvSpPr>
          <p:nvPr>
            <p:ph type="ftr" sz="quarter" idx="3"/>
          </p:nvPr>
        </p:nvSpPr>
        <p:spPr>
          <a:xfrm>
            <a:off x="5384800" y="8475663"/>
            <a:ext cx="5486400" cy="485775"/>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39E097CE-6991-4976-939D-292A14114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p:titleStyle>
    <p:bodyStyle>
      <a:lvl1pPr marL="303213" indent="-303213" algn="l" defTabSz="1217613" rtl="0" eaLnBrk="0" fontAlgn="base" hangingPunct="0">
        <a:lnSpc>
          <a:spcPct val="90000"/>
        </a:lnSpc>
        <a:spcBef>
          <a:spcPts val="1338"/>
        </a:spcBef>
        <a:spcAft>
          <a:spcPct val="0"/>
        </a:spcAft>
        <a:buFont typeface="Arial" panose="020B0604020202020204" pitchFamily="34" charset="0"/>
        <a:buChar char="•"/>
        <a:defRPr sz="3700" kern="1200">
          <a:solidFill>
            <a:schemeClr val="tx1"/>
          </a:solidFill>
          <a:latin typeface="+mn-lt"/>
          <a:ea typeface="+mn-ea"/>
          <a:cs typeface="+mn-cs"/>
        </a:defRPr>
      </a:lvl1pPr>
      <a:lvl2pPr marL="912813" indent="-303213" algn="l" defTabSz="1217613" rtl="0" eaLnBrk="0" fontAlgn="base" hangingPunct="0">
        <a:lnSpc>
          <a:spcPct val="90000"/>
        </a:lnSpc>
        <a:spcBef>
          <a:spcPts val="663"/>
        </a:spcBef>
        <a:spcAft>
          <a:spcPct val="0"/>
        </a:spcAft>
        <a:buFont typeface="Arial" panose="020B0604020202020204" pitchFamily="34" charset="0"/>
        <a:buChar char="•"/>
        <a:defRPr sz="3200" kern="1200">
          <a:solidFill>
            <a:schemeClr val="tx1"/>
          </a:solidFill>
          <a:latin typeface="+mn-lt"/>
          <a:ea typeface="+mn-ea"/>
          <a:cs typeface="+mn-cs"/>
        </a:defRPr>
      </a:lvl2pPr>
      <a:lvl3pPr marL="1522413" indent="-303213" algn="l" defTabSz="1217613" rtl="0" eaLnBrk="0" fontAlgn="base" hangingPunct="0">
        <a:lnSpc>
          <a:spcPct val="90000"/>
        </a:lnSpc>
        <a:spcBef>
          <a:spcPts val="663"/>
        </a:spcBef>
        <a:spcAft>
          <a:spcPct val="0"/>
        </a:spcAft>
        <a:buFont typeface="Arial" panose="020B0604020202020204" pitchFamily="34" charset="0"/>
        <a:buChar char="•"/>
        <a:defRPr sz="2600" kern="1200">
          <a:solidFill>
            <a:schemeClr val="tx1"/>
          </a:solidFill>
          <a:latin typeface="+mn-lt"/>
          <a:ea typeface="+mn-ea"/>
          <a:cs typeface="+mn-cs"/>
        </a:defRPr>
      </a:lvl3pPr>
      <a:lvl4pPr marL="21320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4pPr>
      <a:lvl5pPr marL="27416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hyperlink" Target="../../../../My%20Documents/Powerpoint/portuguese');%20self.status='" TargetMode="Externa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hyperlink" Target="https://apn.adventist.org/start.asp?l=english" TargetMode="External"/><Relationship Id="rId7" Type="http://schemas.openxmlformats.org/officeDocument/2006/relationships/hyperlink" Target="https://apn.adventist.org/start.asp?l=portuguese" TargetMode="Externa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My%20Documents/Powerpoint/spanish');%20self.status='" TargetMode="External"/><Relationship Id="rId11" Type="http://schemas.openxmlformats.org/officeDocument/2006/relationships/image" Target="../media/image6.png"/><Relationship Id="rId5" Type="http://schemas.openxmlformats.org/officeDocument/2006/relationships/hyperlink" Target="https://apn.adventist.org/start.asp?l=spanish" TargetMode="External"/><Relationship Id="rId15" Type="http://schemas.openxmlformats.org/officeDocument/2006/relationships/image" Target="../media/image10.png"/><Relationship Id="rId10" Type="http://schemas.openxmlformats.org/officeDocument/2006/relationships/hyperlink" Target="../../../../My%20Documents/Powerpoint/french');%20self.status='" TargetMode="External"/><Relationship Id="rId4" Type="http://schemas.openxmlformats.org/officeDocument/2006/relationships/hyperlink" Target="../../../../My%20Documents/Powerpoint/english');%20self.status='" TargetMode="External"/><Relationship Id="rId9" Type="http://schemas.openxmlformats.org/officeDocument/2006/relationships/hyperlink" Target="https://apn.adventist.org/start.asp?l=french" TargetMode="External"/><Relationship Id="rId1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oberholster@aiias.edu" TargetMode="External"/><Relationship Id="rId2" Type="http://schemas.openxmlformats.org/officeDocument/2006/relationships/hyperlink" Target="mailto:rosaliemcfarlane@adventist.org.nz" TargetMode="External"/><Relationship Id="rId1" Type="http://schemas.openxmlformats.org/officeDocument/2006/relationships/slideLayout" Target="../slideLayouts/slideLayout2.xml"/><Relationship Id="rId6" Type="http://schemas.openxmlformats.org/officeDocument/2006/relationships/hyperlink" Target="mailto:DarylMurdoch@adventist.org.au" TargetMode="External"/><Relationship Id="rId5" Type="http://schemas.openxmlformats.org/officeDocument/2006/relationships/hyperlink" Target="mailto:sharonkrogers@gmail.com" TargetMode="External"/><Relationship Id="rId4" Type="http://schemas.openxmlformats.org/officeDocument/2006/relationships/hyperlink" Target="mailto:ermetambalque@hotmail.com"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pn.adventis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032000" y="1497013"/>
            <a:ext cx="12192000" cy="3182937"/>
          </a:xfrm>
        </p:spPr>
        <p:txBody>
          <a:bodyPr lIns="145143" tIns="72571" rIns="145143" bIns="72571"/>
          <a:lstStyle/>
          <a:p>
            <a:pPr eaLnBrk="1" hangingPunct="1"/>
            <a:r>
              <a:rPr lang="en-US" altLang="en-US" dirty="0">
                <a:latin typeface="BWLexa" panose="02020603050405020304" pitchFamily="18" charset="0"/>
              </a:rPr>
              <a:t>State of Seventh-day Adventist Education Report</a:t>
            </a:r>
          </a:p>
        </p:txBody>
      </p:sp>
      <p:sp>
        <p:nvSpPr>
          <p:cNvPr id="15362" name="Subtitle 2"/>
          <p:cNvSpPr>
            <a:spLocks noGrp="1"/>
          </p:cNvSpPr>
          <p:nvPr>
            <p:ph type="subTitle" idx="1"/>
          </p:nvPr>
        </p:nvSpPr>
        <p:spPr>
          <a:xfrm>
            <a:off x="2032000" y="4802188"/>
            <a:ext cx="12192000" cy="2208212"/>
          </a:xfrm>
        </p:spPr>
        <p:txBody>
          <a:bodyPr lIns="145143" tIns="72571" rIns="145143" bIns="72571"/>
          <a:lstStyle/>
          <a:p>
            <a:pPr eaLnBrk="1" hangingPunct="1"/>
            <a:r>
              <a:rPr lang="en-US" altLang="en-US" dirty="0"/>
              <a:t>Lisa Beardsley-Hardy, PhD, MPH</a:t>
            </a:r>
          </a:p>
          <a:p>
            <a:pPr eaLnBrk="1" hangingPunct="1"/>
            <a:r>
              <a:rPr lang="en-US" altLang="en-US" dirty="0"/>
              <a:t>Director of Education</a:t>
            </a:r>
          </a:p>
          <a:p>
            <a:pPr eaLnBrk="1" hangingPunct="1"/>
            <a:r>
              <a:rPr lang="en-US" altLang="en-US" dirty="0"/>
              <a:t>General Conference of Seventh-day Adventists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616692749"/>
              </p:ext>
            </p:extLst>
          </p:nvPr>
        </p:nvGraphicFramePr>
        <p:xfrm>
          <a:off x="660400" y="457201"/>
          <a:ext cx="14935200" cy="8734508"/>
        </p:xfrm>
        <a:graphic>
          <a:graphicData uri="http://schemas.openxmlformats.org/drawingml/2006/table">
            <a:tbl>
              <a:tblPr/>
              <a:tblGrid>
                <a:gridCol w="1216025">
                  <a:extLst>
                    <a:ext uri="{9D8B030D-6E8A-4147-A177-3AD203B41FA5}">
                      <a16:colId xmlns:a16="http://schemas.microsoft.com/office/drawing/2014/main" val="1227179147"/>
                    </a:ext>
                  </a:extLst>
                </a:gridCol>
                <a:gridCol w="868363">
                  <a:extLst>
                    <a:ext uri="{9D8B030D-6E8A-4147-A177-3AD203B41FA5}">
                      <a16:colId xmlns:a16="http://schemas.microsoft.com/office/drawing/2014/main" val="2611871592"/>
                    </a:ext>
                  </a:extLst>
                </a:gridCol>
                <a:gridCol w="781050">
                  <a:extLst>
                    <a:ext uri="{9D8B030D-6E8A-4147-A177-3AD203B41FA5}">
                      <a16:colId xmlns:a16="http://schemas.microsoft.com/office/drawing/2014/main" val="316310216"/>
                    </a:ext>
                  </a:extLst>
                </a:gridCol>
                <a:gridCol w="781050">
                  <a:extLst>
                    <a:ext uri="{9D8B030D-6E8A-4147-A177-3AD203B41FA5}">
                      <a16:colId xmlns:a16="http://schemas.microsoft.com/office/drawing/2014/main" val="2100330640"/>
                    </a:ext>
                  </a:extLst>
                </a:gridCol>
                <a:gridCol w="782637">
                  <a:extLst>
                    <a:ext uri="{9D8B030D-6E8A-4147-A177-3AD203B41FA5}">
                      <a16:colId xmlns:a16="http://schemas.microsoft.com/office/drawing/2014/main" val="3267896980"/>
                    </a:ext>
                  </a:extLst>
                </a:gridCol>
                <a:gridCol w="868363">
                  <a:extLst>
                    <a:ext uri="{9D8B030D-6E8A-4147-A177-3AD203B41FA5}">
                      <a16:colId xmlns:a16="http://schemas.microsoft.com/office/drawing/2014/main" val="3968662361"/>
                    </a:ext>
                  </a:extLst>
                </a:gridCol>
                <a:gridCol w="868362">
                  <a:extLst>
                    <a:ext uri="{9D8B030D-6E8A-4147-A177-3AD203B41FA5}">
                      <a16:colId xmlns:a16="http://schemas.microsoft.com/office/drawing/2014/main" val="1083588172"/>
                    </a:ext>
                  </a:extLst>
                </a:gridCol>
                <a:gridCol w="868363">
                  <a:extLst>
                    <a:ext uri="{9D8B030D-6E8A-4147-A177-3AD203B41FA5}">
                      <a16:colId xmlns:a16="http://schemas.microsoft.com/office/drawing/2014/main" val="3976340355"/>
                    </a:ext>
                  </a:extLst>
                </a:gridCol>
                <a:gridCol w="866775">
                  <a:extLst>
                    <a:ext uri="{9D8B030D-6E8A-4147-A177-3AD203B41FA5}">
                      <a16:colId xmlns:a16="http://schemas.microsoft.com/office/drawing/2014/main" val="3576658809"/>
                    </a:ext>
                  </a:extLst>
                </a:gridCol>
                <a:gridCol w="955675">
                  <a:extLst>
                    <a:ext uri="{9D8B030D-6E8A-4147-A177-3AD203B41FA5}">
                      <a16:colId xmlns:a16="http://schemas.microsoft.com/office/drawing/2014/main" val="1128622464"/>
                    </a:ext>
                  </a:extLst>
                </a:gridCol>
                <a:gridCol w="1042987">
                  <a:extLst>
                    <a:ext uri="{9D8B030D-6E8A-4147-A177-3AD203B41FA5}">
                      <a16:colId xmlns:a16="http://schemas.microsoft.com/office/drawing/2014/main" val="4219533355"/>
                    </a:ext>
                  </a:extLst>
                </a:gridCol>
                <a:gridCol w="1041400">
                  <a:extLst>
                    <a:ext uri="{9D8B030D-6E8A-4147-A177-3AD203B41FA5}">
                      <a16:colId xmlns:a16="http://schemas.microsoft.com/office/drawing/2014/main" val="677376148"/>
                    </a:ext>
                  </a:extLst>
                </a:gridCol>
                <a:gridCol w="955675">
                  <a:extLst>
                    <a:ext uri="{9D8B030D-6E8A-4147-A177-3AD203B41FA5}">
                      <a16:colId xmlns:a16="http://schemas.microsoft.com/office/drawing/2014/main" val="926395014"/>
                    </a:ext>
                  </a:extLst>
                </a:gridCol>
                <a:gridCol w="954088">
                  <a:extLst>
                    <a:ext uri="{9D8B030D-6E8A-4147-A177-3AD203B41FA5}">
                      <a16:colId xmlns:a16="http://schemas.microsoft.com/office/drawing/2014/main" val="3212903710"/>
                    </a:ext>
                  </a:extLst>
                </a:gridCol>
                <a:gridCol w="1042987">
                  <a:extLst>
                    <a:ext uri="{9D8B030D-6E8A-4147-A177-3AD203B41FA5}">
                      <a16:colId xmlns:a16="http://schemas.microsoft.com/office/drawing/2014/main" val="2130347055"/>
                    </a:ext>
                  </a:extLst>
                </a:gridCol>
                <a:gridCol w="1041400">
                  <a:extLst>
                    <a:ext uri="{9D8B030D-6E8A-4147-A177-3AD203B41FA5}">
                      <a16:colId xmlns:a16="http://schemas.microsoft.com/office/drawing/2014/main" val="1146545050"/>
                    </a:ext>
                  </a:extLst>
                </a:gridCol>
              </a:tblGrid>
              <a:tr h="426657">
                <a:tc rowSpan="2">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endPar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endParaRP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Division/</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Attached</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Union</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5">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Number of Schools</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Number of Teachers</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Number of Students</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8122660"/>
                  </a:ext>
                </a:extLst>
              </a:tr>
              <a:tr h="1026116">
                <a:tc vMerge="1">
                  <a:txBody>
                    <a:bodyPr/>
                    <a:lstStyle/>
                    <a:p>
                      <a:endParaRPr lang="en-US"/>
                    </a:p>
                  </a:txBody>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Prim.</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Sec.</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W.Tr.</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Tert.</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Totals</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Prim.</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Sec.</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W.Tr.</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Tert.</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Totals</a:t>
                      </a:r>
                      <a:endParaRPr kumimoji="0" lang="en-US" altLang="en-US" sz="1800" b="1" i="0" u="none" strike="noStrike" cap="none" normalizeH="0" baseline="0" dirty="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Prim.</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Sec.</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W.Tr.</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Tert.</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Totals</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78233314"/>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ECD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725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2,235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13,275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8,534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22,617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465,472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145,152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2,402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13,291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626,317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90300860"/>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EUD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267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778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2,747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2,243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781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5,941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389910048"/>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ESD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2,286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788350176"/>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IAD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373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638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3,906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3,063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1,290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8,270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65,173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43,261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15,872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124,492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929877193"/>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NAD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872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1,134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2,748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3,929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4,516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11,193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22,561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27,829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24,469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74,859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200825741"/>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NSD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310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1,248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4,776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8,249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7,796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22,801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7942583"/>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584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11,835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3,543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20,798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229,324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58,213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29,293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316,830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373242425"/>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SPD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314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2,285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3,513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51,727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16,041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3,785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72,106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379041434"/>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SID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168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482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2,539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5,560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87,510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54,378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7,574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150,653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805503473"/>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SUD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293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3,528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5,629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9,896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46,975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153,590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1,566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3,760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205,891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5903851"/>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SSD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3,080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1,986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1,108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6,192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54,482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27,502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162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17,861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100,007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838161408"/>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TED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760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2,378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1,144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1,588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5,250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288003386"/>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WAD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864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1,004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7,616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3,021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727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11,430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153,014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45,321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15,453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215,564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929625559"/>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MENA</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1,865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2,535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83042924"/>
                  </a:ext>
                </a:extLst>
              </a:tr>
              <a:tr h="1374782">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WORLD</a:t>
                      </a:r>
                    </a:p>
                    <a:p>
                      <a:pPr marL="0" marR="0" lvl="0" indent="0" algn="l" defTabSz="1217613" rtl="0" eaLnBrk="1" fontAlgn="base" latinLnBrk="0" hangingPunct="1">
                        <a:lnSpc>
                          <a:spcPct val="115000"/>
                        </a:lnSpc>
                        <a:spcBef>
                          <a:spcPct val="0"/>
                        </a:spcBef>
                        <a:spcAft>
                          <a:spcPts val="288"/>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TOTALS</a:t>
                      </a:r>
                    </a:p>
                    <a:p>
                      <a:pPr marL="0" marR="0" lvl="0" indent="0" algn="l" defTabSz="1217613" rtl="0" eaLnBrk="1" fontAlgn="base" latinLnBrk="0" hangingPunct="1">
                        <a:lnSpc>
                          <a:spcPct val="115000"/>
                        </a:lnSpc>
                        <a:spcBef>
                          <a:spcPct val="0"/>
                        </a:spcBef>
                        <a:spcAft>
                          <a:spcPts val="288"/>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Dec. 31, 2015</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5,705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2,336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8,209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51,965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36,711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575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13,528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102,779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1,188,910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583,946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8,166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142,530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1,923,552</a:t>
                      </a:r>
                      <a:endParaRPr kumimoji="0" lang="en-US" altLang="en-US" sz="1600" b="1" i="0" u="none" strike="noStrike" cap="none" normalizeH="0" baseline="0" dirty="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62750243"/>
                  </a:ext>
                </a:extLst>
              </a:tr>
            </a:tbl>
          </a:graphicData>
        </a:graphic>
      </p:graphicFrame>
      <p:sp>
        <p:nvSpPr>
          <p:cNvPr id="5" name="Rectangle 1"/>
          <p:cNvSpPr>
            <a:spLocks/>
          </p:cNvSpPr>
          <p:nvPr/>
        </p:nvSpPr>
        <p:spPr bwMode="auto">
          <a:xfrm>
            <a:off x="-3963988" y="-79375"/>
            <a:ext cx="24849138" cy="647700"/>
          </a:xfrm>
          <a:prstGeom prst="rect">
            <a:avLst/>
          </a:prstGeom>
          <a:noFill/>
          <a:ln>
            <a:noFill/>
          </a:ln>
          <a:effectLst/>
          <a:extLst>
            <a:ext uri="{909E8E84-426E-40DD-AFC4-6F175D3DCCD1}">
              <a14:hiddenFill xmlns:a14="http://schemas.microsoft.com/office/drawing/2010/main">
                <a:gradFill rotWithShape="0">
                  <a:gsLst>
                    <a:gs pos="0">
                      <a:srgbClr val="074EB3"/>
                    </a:gs>
                    <a:gs pos="100000">
                      <a:srgbClr val="0B3280"/>
                    </a:gs>
                  </a:gsLst>
                  <a:lin ang="5400000" scaled="1"/>
                </a:gra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altLang="en-US" dirty="0"/>
              <a:t>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lIns="145143" tIns="72571" rIns="145143" bIns="72571" anchor="t"/>
          <a:lstStyle/>
          <a:p>
            <a:pPr algn="ctr" eaLnBrk="1" hangingPunct="1"/>
            <a:r>
              <a:rPr lang="en-US" altLang="en-US" sz="5700" dirty="0">
                <a:latin typeface="BWLexa" panose="02020603050405020304" pitchFamily="18" charset="0"/>
              </a:rPr>
              <a:t>The Adventist World and Big Cities</a:t>
            </a:r>
          </a:p>
        </p:txBody>
      </p:sp>
      <p:sp>
        <p:nvSpPr>
          <p:cNvPr id="135170" name="Content Placeholder 2"/>
          <p:cNvSpPr>
            <a:spLocks noGrp="1"/>
          </p:cNvSpPr>
          <p:nvPr>
            <p:ph idx="1"/>
          </p:nvPr>
        </p:nvSpPr>
        <p:spPr>
          <a:xfrm>
            <a:off x="536575" y="1828800"/>
            <a:ext cx="15178088" cy="5694363"/>
          </a:xfrm>
          <a:extLst/>
        </p:spPr>
        <p:txBody>
          <a:bodyPr lIns="145143" tIns="72571" rIns="145143" bIns="72571" rtlCol="0">
            <a:normAutofit/>
          </a:bodyPr>
          <a:lstStyle/>
          <a:p>
            <a:pPr marL="304792" indent="-304792" defTabSz="1219170" eaLnBrk="1" fontAlgn="auto" hangingPunct="1">
              <a:spcBef>
                <a:spcPts val="1333"/>
              </a:spcBef>
              <a:spcAft>
                <a:spcPts val="0"/>
              </a:spcAft>
              <a:buFont typeface="Arial"/>
              <a:buChar char="•"/>
              <a:defRPr/>
            </a:pPr>
            <a:r>
              <a:rPr lang="en-US" altLang="en-US" sz="4000" dirty="0"/>
              <a:t>As of June 30, 2013:</a:t>
            </a:r>
          </a:p>
          <a:p>
            <a:pPr marL="304792" indent="-304792" defTabSz="1219170" eaLnBrk="1" fontAlgn="auto" hangingPunct="1">
              <a:spcBef>
                <a:spcPts val="1333"/>
              </a:spcBef>
              <a:spcAft>
                <a:spcPts val="0"/>
              </a:spcAft>
              <a:buFont typeface="Arial"/>
              <a:buChar char="•"/>
              <a:defRPr/>
            </a:pPr>
            <a:r>
              <a:rPr lang="en-US" altLang="en-US" sz="4000" dirty="0"/>
              <a:t>Global Population = 7,134 billion</a:t>
            </a:r>
          </a:p>
          <a:p>
            <a:pPr marL="304792" indent="-304792" defTabSz="1219170" eaLnBrk="1" fontAlgn="auto" hangingPunct="1">
              <a:spcBef>
                <a:spcPts val="1333"/>
              </a:spcBef>
              <a:spcAft>
                <a:spcPts val="0"/>
              </a:spcAft>
              <a:buFont typeface="Arial"/>
              <a:buChar char="•"/>
              <a:defRPr/>
            </a:pPr>
            <a:r>
              <a:rPr lang="en-US" altLang="en-US" sz="4000" dirty="0"/>
              <a:t>Church Members = 17,994,120</a:t>
            </a:r>
          </a:p>
          <a:p>
            <a:pPr marL="304792" indent="-304792" defTabSz="1219170" eaLnBrk="1" fontAlgn="auto" hangingPunct="1">
              <a:spcBef>
                <a:spcPts val="1333"/>
              </a:spcBef>
              <a:spcAft>
                <a:spcPts val="0"/>
              </a:spcAft>
              <a:buFont typeface="Arial"/>
              <a:buChar char="•"/>
              <a:defRPr/>
            </a:pPr>
            <a:r>
              <a:rPr lang="en-US" altLang="en-US" sz="4000" dirty="0"/>
              <a:t>Population to Members Ratio = </a:t>
            </a:r>
            <a:r>
              <a:rPr lang="en-US" altLang="en-US" sz="4000" b="1" dirty="0"/>
              <a:t>396.4 to 1</a:t>
            </a:r>
          </a:p>
          <a:p>
            <a:pPr marL="304792" indent="-304792" defTabSz="1219170" eaLnBrk="1" fontAlgn="auto" hangingPunct="1">
              <a:spcBef>
                <a:spcPts val="1333"/>
              </a:spcBef>
              <a:spcAft>
                <a:spcPts val="0"/>
              </a:spcAft>
              <a:buFont typeface="Arial"/>
              <a:buChar char="•"/>
              <a:defRPr/>
            </a:pPr>
            <a:r>
              <a:rPr lang="en-US" altLang="en-US" sz="4000" dirty="0"/>
              <a:t>Global Urban Population = 1,704,240,000 (approx. estimated)</a:t>
            </a:r>
          </a:p>
          <a:p>
            <a:pPr marL="304792" indent="-304792" defTabSz="1219170" eaLnBrk="1" fontAlgn="auto" hangingPunct="1">
              <a:spcBef>
                <a:spcPts val="1333"/>
              </a:spcBef>
              <a:spcAft>
                <a:spcPts val="0"/>
              </a:spcAft>
              <a:buFont typeface="Arial"/>
              <a:buChar char="•"/>
              <a:defRPr/>
            </a:pPr>
            <a:r>
              <a:rPr lang="en-US" altLang="en-US" sz="4000" dirty="0"/>
              <a:t>Urban Church Members = 3,111,801 (estimated)</a:t>
            </a:r>
          </a:p>
          <a:p>
            <a:pPr marL="304792" indent="-304792" defTabSz="1219170" eaLnBrk="1" fontAlgn="auto" hangingPunct="1">
              <a:spcBef>
                <a:spcPts val="1333"/>
              </a:spcBef>
              <a:spcAft>
                <a:spcPts val="0"/>
              </a:spcAft>
              <a:buFont typeface="Arial"/>
              <a:buChar char="•"/>
              <a:defRPr/>
            </a:pPr>
            <a:r>
              <a:rPr lang="en-US" altLang="en-US" sz="4000" dirty="0"/>
              <a:t>Global Urban Population to Members Ratio = </a:t>
            </a:r>
            <a:r>
              <a:rPr lang="en-US" altLang="en-US" sz="4000" b="1" dirty="0"/>
              <a:t>547.7 to 1</a:t>
            </a:r>
          </a:p>
          <a:p>
            <a:pPr marL="304792" indent="-304792" defTabSz="1219170" eaLnBrk="1" fontAlgn="auto" hangingPunct="1">
              <a:spcBef>
                <a:spcPts val="1333"/>
              </a:spcBef>
              <a:spcAft>
                <a:spcPts val="0"/>
              </a:spcAft>
              <a:buFont typeface="Arial"/>
              <a:buChar char="•"/>
              <a:defRPr/>
            </a:pPr>
            <a:endParaRPr lang="en-US" altLang="en-US" sz="3700" dirty="0"/>
          </a:p>
        </p:txBody>
      </p:sp>
    </p:spTree>
    <p:extLst>
      <p:ext uri="{BB962C8B-B14F-4D97-AF65-F5344CB8AC3E}">
        <p14:creationId xmlns:p14="http://schemas.microsoft.com/office/powerpoint/2010/main" val="183008575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extLst>
              <a:ext uri="{28A0092B-C50C-407E-A947-70E740481C1C}">
                <a14:useLocalDpi xmlns:a14="http://schemas.microsoft.com/office/drawing/2010/main" val="0"/>
              </a:ext>
            </a:extLst>
          </a:blip>
          <a:srcRect b="11455"/>
          <a:stretch>
            <a:fillRect/>
          </a:stretch>
        </p:blipFill>
        <p:spPr bwMode="auto">
          <a:xfrm>
            <a:off x="2032000" y="203200"/>
            <a:ext cx="12192000" cy="894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0" name="TextBox 4"/>
          <p:cNvSpPr txBox="1">
            <a:spLocks noChangeArrowheads="1"/>
          </p:cNvSpPr>
          <p:nvPr/>
        </p:nvSpPr>
        <p:spPr bwMode="auto">
          <a:xfrm>
            <a:off x="6075363" y="2406650"/>
            <a:ext cx="54165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a:r>
              <a:rPr lang="en-US" altLang="en-US" sz="4800" b="1" i="1">
                <a:solidFill>
                  <a:srgbClr val="0432FF"/>
                </a:solidFill>
              </a:rPr>
              <a:t>We are especially weak in big cities in the 10/40 Window and Europe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extLst/>
        </p:spPr>
        <p:txBody>
          <a:bodyPr lIns="145143" tIns="72571" rIns="145143" bIns="72571" rtlCol="0">
            <a:normAutofit/>
          </a:bodyPr>
          <a:lstStyle/>
          <a:p>
            <a:pPr marL="304792" indent="-304792" algn="ctr" defTabSz="1219170" eaLnBrk="1" fontAlgn="auto" hangingPunct="1">
              <a:spcBef>
                <a:spcPts val="1333"/>
              </a:spcBef>
              <a:spcAft>
                <a:spcPts val="0"/>
              </a:spcAft>
              <a:buFont typeface="Wingdings 2" charset="2"/>
              <a:buNone/>
              <a:defRPr/>
            </a:pPr>
            <a:endParaRPr lang="en-GB" altLang="en-US" sz="4000" dirty="0">
              <a:latin typeface="Corbel" charset="0"/>
            </a:endParaRP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MA/MS, MBA, MSA, MPH, MSN, </a:t>
            </a: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MSW, </a:t>
            </a:r>
            <a:r>
              <a:rPr lang="en-GB" altLang="en-US" sz="4000" dirty="0" err="1">
                <a:latin typeface="Corbel" charset="0"/>
              </a:rPr>
              <a:t>MDiv</a:t>
            </a:r>
            <a:r>
              <a:rPr lang="en-GB" altLang="en-US" sz="4000" dirty="0">
                <a:latin typeface="Corbel" charset="0"/>
              </a:rPr>
              <a:t>, MEd, </a:t>
            </a:r>
            <a:r>
              <a:rPr lang="en-GB" altLang="en-US" sz="4000" dirty="0" err="1">
                <a:latin typeface="Corbel" charset="0"/>
              </a:rPr>
              <a:t>MArch</a:t>
            </a:r>
            <a:r>
              <a:rPr lang="en-GB" altLang="en-US" sz="4000" dirty="0">
                <a:latin typeface="Corbel" charset="0"/>
              </a:rPr>
              <a:t>, MSCLS, </a:t>
            </a: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MAT, MMUS, </a:t>
            </a:r>
            <a:r>
              <a:rPr lang="en-GB" altLang="en-US" sz="4000" dirty="0" err="1">
                <a:latin typeface="Corbel" charset="0"/>
              </a:rPr>
              <a:t>MAPMin</a:t>
            </a:r>
            <a:r>
              <a:rPr lang="en-GB" altLang="en-US" sz="4000" dirty="0">
                <a:latin typeface="Corbel" charset="0"/>
              </a:rPr>
              <a:t>, MAYM, MTh, </a:t>
            </a: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MOT, MSD, </a:t>
            </a:r>
            <a:r>
              <a:rPr lang="en-GB" altLang="en-US" sz="4000" dirty="0" err="1">
                <a:latin typeface="Corbel" charset="0"/>
              </a:rPr>
              <a:t>DScPT</a:t>
            </a:r>
            <a:r>
              <a:rPr lang="en-GB" altLang="en-US" sz="4000" dirty="0">
                <a:latin typeface="Corbel" charset="0"/>
              </a:rPr>
              <a:t>, DPT, DSc, </a:t>
            </a:r>
          </a:p>
          <a:p>
            <a:pPr marL="304792" indent="-304792" algn="ctr" defTabSz="1219170" eaLnBrk="1" fontAlgn="auto" hangingPunct="1">
              <a:spcBef>
                <a:spcPts val="1333"/>
              </a:spcBef>
              <a:spcAft>
                <a:spcPts val="0"/>
              </a:spcAft>
              <a:buFont typeface="Wingdings 2" charset="2"/>
              <a:buNone/>
              <a:defRPr/>
            </a:pPr>
            <a:r>
              <a:rPr lang="en-GB" altLang="en-US" sz="4000" dirty="0" err="1">
                <a:latin typeface="Corbel" charset="0"/>
              </a:rPr>
              <a:t>DrPH</a:t>
            </a:r>
            <a:r>
              <a:rPr lang="en-GB" altLang="en-US" sz="4000" dirty="0">
                <a:latin typeface="Corbel" charset="0"/>
              </a:rPr>
              <a:t>, OTD, </a:t>
            </a:r>
            <a:r>
              <a:rPr lang="en-GB" altLang="en-US" sz="4000" dirty="0" err="1">
                <a:latin typeface="Corbel" charset="0"/>
              </a:rPr>
              <a:t>PsyD</a:t>
            </a:r>
            <a:r>
              <a:rPr lang="en-GB" altLang="en-US" sz="4000" dirty="0">
                <a:latin typeface="Corbel" charset="0"/>
              </a:rPr>
              <a:t>, , </a:t>
            </a:r>
            <a:r>
              <a:rPr lang="en-GB" altLang="en-US" sz="4000" dirty="0" err="1">
                <a:latin typeface="Corbel" charset="0"/>
              </a:rPr>
              <a:t>PharmD</a:t>
            </a:r>
            <a:r>
              <a:rPr lang="en-GB" altLang="en-US" sz="4000" dirty="0">
                <a:latin typeface="Corbel" charset="0"/>
              </a:rPr>
              <a:t>, DDS, </a:t>
            </a:r>
          </a:p>
          <a:p>
            <a:pPr marL="304792" indent="-304792" algn="ctr" defTabSz="1219170" eaLnBrk="1" fontAlgn="auto" hangingPunct="1">
              <a:spcBef>
                <a:spcPts val="1333"/>
              </a:spcBef>
              <a:spcAft>
                <a:spcPts val="0"/>
              </a:spcAft>
              <a:buFont typeface="Wingdings 2" charset="2"/>
              <a:buNone/>
              <a:defRPr/>
            </a:pPr>
            <a:r>
              <a:rPr lang="en-GB" altLang="en-US" sz="4000" dirty="0" err="1">
                <a:latin typeface="Corbel" charset="0"/>
              </a:rPr>
              <a:t>EdD</a:t>
            </a:r>
            <a:r>
              <a:rPr lang="en-GB" altLang="en-US" sz="4000" dirty="0">
                <a:latin typeface="Corbel" charset="0"/>
              </a:rPr>
              <a:t>, MD, </a:t>
            </a:r>
            <a:r>
              <a:rPr lang="en-GB" altLang="en-US" sz="4000">
                <a:latin typeface="Corbel" charset="0"/>
              </a:rPr>
              <a:t>MBBS, DMin</a:t>
            </a:r>
            <a:r>
              <a:rPr lang="en-GB" altLang="en-US" sz="4000" dirty="0">
                <a:latin typeface="Corbel" charset="0"/>
              </a:rPr>
              <a:t>, </a:t>
            </a:r>
            <a:r>
              <a:rPr lang="en-GB" altLang="en-US" sz="4000" dirty="0" err="1">
                <a:latin typeface="Corbel" charset="0"/>
              </a:rPr>
              <a:t>ThD</a:t>
            </a:r>
            <a:r>
              <a:rPr lang="en-GB" altLang="en-US" sz="4000" dirty="0">
                <a:latin typeface="Corbel" charset="0"/>
              </a:rPr>
              <a:t>, PhD and more!</a:t>
            </a:r>
            <a:endParaRPr lang="en-US" altLang="en-US" sz="4000" dirty="0">
              <a:latin typeface="Corbel" charset="0"/>
            </a:endParaRPr>
          </a:p>
        </p:txBody>
      </p:sp>
      <p:sp>
        <p:nvSpPr>
          <p:cNvPr id="28675" name="Slide Number Placeholder 3"/>
          <p:cNvSpPr>
            <a:spLocks noGrp="1"/>
          </p:cNvSpPr>
          <p:nvPr>
            <p:ph type="sldNum" sz="quarter" idx="12"/>
          </p:nvPr>
        </p:nvSpPr>
        <p:spPr bwMode="auto">
          <a:xfrm>
            <a:off x="15308263" y="8555038"/>
            <a:ext cx="8128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5143" tIns="72571" rIns="145143" bIns="72571" numCol="1" anchorCtr="0" compatLnSpc="1">
            <a:prstTxWarp prst="textNoShape">
              <a:avLst/>
            </a:prstTxWarp>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fld id="{8E41590B-E2F5-44D4-9058-9589155DF1C2}" type="slidenum">
              <a:rPr lang="en-US" altLang="en-US" sz="1900" smtClean="0">
                <a:solidFill>
                  <a:schemeClr val="tx2"/>
                </a:solidFill>
                <a:latin typeface="Arial" panose="020B0604020202020204" pitchFamily="34" charset="0"/>
                <a:ea typeface="MS PGothic" panose="020B0600070205080204" pitchFamily="34" charset="-128"/>
              </a:rPr>
              <a:pPr algn="ctr" eaLnBrk="1" hangingPunct="1"/>
              <a:t>13</a:t>
            </a:fld>
            <a:endParaRPr lang="en-US" altLang="en-US" sz="1900">
              <a:solidFill>
                <a:schemeClr val="tx2"/>
              </a:solidFill>
              <a:latin typeface="Arial" panose="020B0604020202020204" pitchFamily="34" charset="0"/>
              <a:ea typeface="MS PGothic" panose="020B0600070205080204" pitchFamily="34" charset="-128"/>
            </a:endParaRPr>
          </a:p>
        </p:txBody>
      </p:sp>
      <p:sp>
        <p:nvSpPr>
          <p:cNvPr id="7" name="Title 1"/>
          <p:cNvSpPr>
            <a:spLocks noGrp="1"/>
          </p:cNvSpPr>
          <p:nvPr>
            <p:ph type="title"/>
          </p:nvPr>
        </p:nvSpPr>
        <p:spPr>
          <a:xfrm>
            <a:off x="1117600" y="487363"/>
            <a:ext cx="14020800" cy="1766887"/>
          </a:xfrm>
        </p:spPr>
        <p:txBody>
          <a:bodyPr lIns="145143" tIns="72571" rIns="145143" bIns="72571" anchor="t"/>
          <a:lstStyle/>
          <a:p>
            <a:pPr algn="ctr" eaLnBrk="1" hangingPunct="1"/>
            <a:r>
              <a:rPr lang="en-US" altLang="en-US" sz="5700" dirty="0">
                <a:latin typeface="BWLexa" panose="02020603050405020304" pitchFamily="18" charset="0"/>
              </a:rPr>
              <a:t>Proliferation of Graduate and Professional Degrees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77440" y="1828800"/>
            <a:ext cx="5791200" cy="2908498"/>
          </a:xfrm>
        </p:spPr>
        <p:txBody>
          <a:bodyPr rtlCol="0">
            <a:normAutofit/>
          </a:bodyPr>
          <a:lstStyle/>
          <a:p>
            <a:pPr marL="0" indent="0" defTabSz="1219170" eaLnBrk="1" fontAlgn="auto" hangingPunct="1">
              <a:spcBef>
                <a:spcPts val="1333"/>
              </a:spcBef>
              <a:spcAft>
                <a:spcPts val="0"/>
              </a:spcAft>
              <a:buFont typeface="Arial"/>
              <a:buNone/>
              <a:defRPr/>
            </a:pPr>
            <a:br>
              <a:rPr lang="en-US" sz="3733" dirty="0"/>
            </a:br>
            <a:endParaRPr lang="en-US" sz="3733" dirty="0"/>
          </a:p>
          <a:p>
            <a:pPr marL="0" indent="0" defTabSz="1219170" eaLnBrk="1" fontAlgn="auto" hangingPunct="1">
              <a:spcBef>
                <a:spcPts val="2400"/>
              </a:spcBef>
              <a:spcAft>
                <a:spcPts val="0"/>
              </a:spcAft>
              <a:buFont typeface="Arial"/>
              <a:buNone/>
              <a:defRPr/>
            </a:pPr>
            <a:r>
              <a:rPr lang="en-US" sz="3200" dirty="0"/>
              <a:t>SDA Senior Youth/Young Adults* who are attending SDA </a:t>
            </a:r>
            <a:br>
              <a:rPr lang="en-US" sz="3200" dirty="0"/>
            </a:br>
            <a:r>
              <a:rPr lang="en-US" sz="3200" dirty="0"/>
              <a:t>Colleges and Universities</a:t>
            </a:r>
            <a:endParaRPr lang="en-US" sz="3733" dirty="0"/>
          </a:p>
        </p:txBody>
      </p:sp>
      <p:graphicFrame>
        <p:nvGraphicFramePr>
          <p:cNvPr id="29699" name="Chart 4"/>
          <p:cNvGraphicFramePr>
            <a:graphicFrameLocks/>
          </p:cNvGraphicFramePr>
          <p:nvPr/>
        </p:nvGraphicFramePr>
        <p:xfrm>
          <a:off x="7569200" y="1981200"/>
          <a:ext cx="6705600" cy="5519738"/>
        </p:xfrm>
        <a:graphic>
          <a:graphicData uri="http://schemas.openxmlformats.org/presentationml/2006/ole">
            <mc:AlternateContent xmlns:mc="http://schemas.openxmlformats.org/markup-compatibility/2006">
              <mc:Choice xmlns:v="urn:schemas-microsoft-com:vml" Requires="v">
                <p:oleObj spid="_x0000_s29757" name="Chart" r:id="rId4" imgW="6711141" imgH="5522519" progId="Excel.Chart.8">
                  <p:embed/>
                </p:oleObj>
              </mc:Choice>
              <mc:Fallback>
                <p:oleObj name="Chart" r:id="rId4" imgW="6711141" imgH="5522519"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200" y="1981200"/>
                        <a:ext cx="670560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383280" y="2011680"/>
            <a:ext cx="2817438" cy="1231106"/>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dirty="0">
                <a:solidFill>
                  <a:schemeClr val="accent2">
                    <a:lumMod val="60000"/>
                    <a:lumOff val="40000"/>
                  </a:schemeClr>
                </a:solidFill>
                <a:latin typeface="Calibri" pitchFamily="34" charset="0"/>
              </a:rPr>
              <a:t>74,298</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377440" y="5120640"/>
            <a:ext cx="5336076" cy="3323987"/>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5,944,930</a:t>
            </a:r>
          </a:p>
          <a:p>
            <a:pPr>
              <a:defRPr/>
            </a:pPr>
            <a:r>
              <a:rPr lang="en-US" sz="3200" dirty="0">
                <a:solidFill>
                  <a:schemeClr val="accent2">
                    <a:lumMod val="60000"/>
                    <a:lumOff val="40000"/>
                  </a:schemeClr>
                </a:solidFill>
              </a:rPr>
              <a:t>Senior Youth/Young Adults *</a:t>
            </a:r>
          </a:p>
          <a:p>
            <a:pPr>
              <a:defRPr/>
            </a:pPr>
            <a:r>
              <a:rPr lang="en-US" sz="3200" dirty="0">
                <a:solidFill>
                  <a:schemeClr val="accent2">
                    <a:lumMod val="60000"/>
                    <a:lumOff val="40000"/>
                  </a:schemeClr>
                </a:solidFill>
              </a:rPr>
              <a:t>who are Church  members</a:t>
            </a:r>
          </a:p>
          <a:p>
            <a:pPr>
              <a:defRPr/>
            </a:pPr>
            <a:endParaRPr lang="en-US" sz="7200" b="1" dirty="0">
              <a:ln w="11430"/>
              <a:effectLst>
                <a:outerShdw blurRad="50800" dist="39000" dir="5460000" algn="tl">
                  <a:srgbClr val="000000">
                    <a:alpha val="38000"/>
                  </a:srgbClr>
                </a:outerShdw>
              </a:effectLst>
            </a:endParaRPr>
          </a:p>
        </p:txBody>
      </p:sp>
      <p:sp>
        <p:nvSpPr>
          <p:cNvPr id="8" name="TextBox 7"/>
          <p:cNvSpPr txBox="1"/>
          <p:nvPr/>
        </p:nvSpPr>
        <p:spPr>
          <a:xfrm>
            <a:off x="8356600" y="6705600"/>
            <a:ext cx="5181600" cy="954107"/>
          </a:xfrm>
          <a:prstGeom prst="rect">
            <a:avLst/>
          </a:prstGeom>
          <a:noFill/>
        </p:spPr>
        <p:txBody>
          <a:bodyPr>
            <a:spAutoFit/>
          </a:bodyPr>
          <a:lstStyle/>
          <a:p>
            <a:pPr algn="ctr">
              <a:defRPr/>
            </a:pPr>
            <a:r>
              <a:rPr lang="en-US" sz="2800" dirty="0">
                <a:solidFill>
                  <a:schemeClr val="tx1">
                    <a:lumMod val="50000"/>
                  </a:schemeClr>
                </a:solidFill>
              </a:rPr>
              <a:t>Statistics from December, 2012, 2013</a:t>
            </a:r>
          </a:p>
        </p:txBody>
      </p:sp>
      <p:sp>
        <p:nvSpPr>
          <p:cNvPr id="9" name="TextBox 8"/>
          <p:cNvSpPr txBox="1"/>
          <p:nvPr/>
        </p:nvSpPr>
        <p:spPr>
          <a:xfrm>
            <a:off x="2438400" y="8163580"/>
            <a:ext cx="4470400" cy="523220"/>
          </a:xfrm>
          <a:prstGeom prst="rect">
            <a:avLst/>
          </a:prstGeom>
          <a:noFill/>
        </p:spPr>
        <p:txBody>
          <a:bodyPr>
            <a:spAutoFit/>
          </a:bodyPr>
          <a:lstStyle/>
          <a:p>
            <a:pPr algn="ctr">
              <a:defRPr/>
            </a:pPr>
            <a:r>
              <a:rPr lang="en-US" sz="2800" dirty="0">
                <a:solidFill>
                  <a:schemeClr val="tx1">
                    <a:lumMod val="50000"/>
                  </a:schemeClr>
                </a:solidFill>
              </a:rPr>
              <a:t>*16-31 years old</a:t>
            </a:r>
          </a:p>
        </p:txBody>
      </p:sp>
      <p:sp>
        <p:nvSpPr>
          <p:cNvPr id="10" name="Title 1"/>
          <p:cNvSpPr>
            <a:spLocks noGrp="1"/>
          </p:cNvSpPr>
          <p:nvPr>
            <p:ph type="title"/>
          </p:nvPr>
        </p:nvSpPr>
        <p:spPr>
          <a:xfrm>
            <a:off x="1117600" y="487363"/>
            <a:ext cx="14020800" cy="1766887"/>
          </a:xfrm>
        </p:spPr>
        <p:txBody>
          <a:bodyPr lIns="145143" tIns="72571" rIns="145143" bIns="72571" anchor="t"/>
          <a:lstStyle/>
          <a:p>
            <a:pPr algn="ctr" eaLnBrk="1" hangingPunct="1"/>
            <a:r>
              <a:rPr lang="en-US" altLang="en-US" sz="5700" dirty="0">
                <a:latin typeface="BWLexa" panose="02020603050405020304" pitchFamily="18" charset="0"/>
              </a:rPr>
              <a:t>Students Who Are Church Members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77440" y="1828800"/>
            <a:ext cx="5791200" cy="2908498"/>
          </a:xfrm>
        </p:spPr>
        <p:txBody>
          <a:bodyPr rtlCol="0">
            <a:normAutofit/>
          </a:bodyPr>
          <a:lstStyle/>
          <a:p>
            <a:pPr marL="0" indent="0" defTabSz="1219170" eaLnBrk="1" fontAlgn="auto" hangingPunct="1">
              <a:spcBef>
                <a:spcPts val="1333"/>
              </a:spcBef>
              <a:spcAft>
                <a:spcPts val="0"/>
              </a:spcAft>
              <a:buFont typeface="Arial"/>
              <a:buNone/>
              <a:defRPr/>
            </a:pPr>
            <a:br>
              <a:rPr lang="en-US" sz="3733" dirty="0"/>
            </a:br>
            <a:endParaRPr lang="en-US" sz="3733" dirty="0"/>
          </a:p>
          <a:p>
            <a:pPr marL="0" indent="0" defTabSz="1219170" eaLnBrk="1" fontAlgn="auto" hangingPunct="1">
              <a:spcBef>
                <a:spcPts val="2400"/>
              </a:spcBef>
              <a:spcAft>
                <a:spcPts val="0"/>
              </a:spcAft>
              <a:buFont typeface="Arial"/>
              <a:buNone/>
              <a:defRPr/>
            </a:pPr>
            <a:r>
              <a:rPr lang="en-US" sz="3200" dirty="0"/>
              <a:t>SDA Senior Youth/Young Adults* who are attending SDA </a:t>
            </a:r>
            <a:br>
              <a:rPr lang="en-US" sz="3200" dirty="0"/>
            </a:br>
            <a:r>
              <a:rPr lang="en-US" sz="3200" dirty="0"/>
              <a:t>Colleges and Universities</a:t>
            </a:r>
            <a:endParaRPr lang="en-US" sz="3733" dirty="0"/>
          </a:p>
        </p:txBody>
      </p:sp>
      <p:sp>
        <p:nvSpPr>
          <p:cNvPr id="6" name="Rectangle 5"/>
          <p:cNvSpPr/>
          <p:nvPr/>
        </p:nvSpPr>
        <p:spPr>
          <a:xfrm>
            <a:off x="3383280" y="2011680"/>
            <a:ext cx="2817438" cy="1231106"/>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dirty="0">
                <a:solidFill>
                  <a:schemeClr val="accent2">
                    <a:lumMod val="60000"/>
                    <a:lumOff val="40000"/>
                  </a:schemeClr>
                </a:solidFill>
                <a:latin typeface="Calibri" pitchFamily="34" charset="0"/>
              </a:rPr>
              <a:t>74,298</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052287" y="5120640"/>
            <a:ext cx="5986382" cy="2708434"/>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1,471,384</a:t>
            </a:r>
          </a:p>
          <a:p>
            <a:pPr>
              <a:defRPr/>
            </a:pPr>
            <a:r>
              <a:rPr lang="en-US" sz="3200" dirty="0">
                <a:solidFill>
                  <a:schemeClr val="accent2">
                    <a:lumMod val="60000"/>
                    <a:lumOff val="40000"/>
                  </a:schemeClr>
                </a:solidFill>
              </a:rPr>
              <a:t>Senior Youth/Young Adults *</a:t>
            </a:r>
          </a:p>
          <a:p>
            <a:pPr>
              <a:defRPr/>
            </a:pPr>
            <a:r>
              <a:rPr lang="en-US" sz="3200" dirty="0">
                <a:solidFill>
                  <a:schemeClr val="accent2">
                    <a:lumMod val="60000"/>
                    <a:lumOff val="40000"/>
                  </a:schemeClr>
                </a:solidFill>
              </a:rPr>
              <a:t>who are Church  members but</a:t>
            </a:r>
          </a:p>
          <a:p>
            <a:pPr>
              <a:defRPr/>
            </a:pPr>
            <a:r>
              <a:rPr lang="en-US" sz="3200" dirty="0">
                <a:solidFill>
                  <a:schemeClr val="accent2">
                    <a:lumMod val="60000"/>
                    <a:lumOff val="40000"/>
                  </a:schemeClr>
                </a:solidFill>
              </a:rPr>
              <a:t> attending a non-SDA institution</a:t>
            </a:r>
            <a:endParaRPr lang="en-US" sz="7200" b="1" dirty="0">
              <a:ln w="11430"/>
              <a:effectLst>
                <a:outerShdw blurRad="50800" dist="39000" dir="5460000" algn="tl">
                  <a:srgbClr val="000000">
                    <a:alpha val="38000"/>
                  </a:srgbClr>
                </a:outerShdw>
              </a:effectLst>
            </a:endParaRPr>
          </a:p>
        </p:txBody>
      </p:sp>
      <p:sp>
        <p:nvSpPr>
          <p:cNvPr id="8" name="TextBox 7"/>
          <p:cNvSpPr txBox="1"/>
          <p:nvPr/>
        </p:nvSpPr>
        <p:spPr>
          <a:xfrm>
            <a:off x="8356600" y="6705600"/>
            <a:ext cx="5181600" cy="954107"/>
          </a:xfrm>
          <a:prstGeom prst="rect">
            <a:avLst/>
          </a:prstGeom>
          <a:noFill/>
        </p:spPr>
        <p:txBody>
          <a:bodyPr>
            <a:spAutoFit/>
          </a:bodyPr>
          <a:lstStyle/>
          <a:p>
            <a:pPr algn="ctr">
              <a:defRPr/>
            </a:pPr>
            <a:r>
              <a:rPr lang="en-US" sz="2800" dirty="0">
                <a:solidFill>
                  <a:schemeClr val="tx1">
                    <a:lumMod val="50000"/>
                  </a:schemeClr>
                </a:solidFill>
              </a:rPr>
              <a:t>Statistics from December, 2012, 2013</a:t>
            </a:r>
          </a:p>
        </p:txBody>
      </p:sp>
      <p:sp>
        <p:nvSpPr>
          <p:cNvPr id="9" name="TextBox 8"/>
          <p:cNvSpPr txBox="1"/>
          <p:nvPr/>
        </p:nvSpPr>
        <p:spPr>
          <a:xfrm>
            <a:off x="2438400" y="8163580"/>
            <a:ext cx="4470400" cy="523220"/>
          </a:xfrm>
          <a:prstGeom prst="rect">
            <a:avLst/>
          </a:prstGeom>
          <a:noFill/>
        </p:spPr>
        <p:txBody>
          <a:bodyPr>
            <a:spAutoFit/>
          </a:bodyPr>
          <a:lstStyle/>
          <a:p>
            <a:pPr algn="ctr">
              <a:defRPr/>
            </a:pPr>
            <a:r>
              <a:rPr lang="en-US" sz="2800" dirty="0">
                <a:solidFill>
                  <a:schemeClr val="tx1">
                    <a:lumMod val="50000"/>
                  </a:schemeClr>
                </a:solidFill>
              </a:rPr>
              <a:t>*16-31 years old</a:t>
            </a:r>
          </a:p>
        </p:txBody>
      </p:sp>
      <p:sp>
        <p:nvSpPr>
          <p:cNvPr id="10" name="Title 1"/>
          <p:cNvSpPr>
            <a:spLocks noGrp="1"/>
          </p:cNvSpPr>
          <p:nvPr>
            <p:ph type="title"/>
          </p:nvPr>
        </p:nvSpPr>
        <p:spPr>
          <a:xfrm>
            <a:off x="1117600" y="487363"/>
            <a:ext cx="14020800" cy="1766887"/>
          </a:xfrm>
        </p:spPr>
        <p:txBody>
          <a:bodyPr lIns="145143" tIns="72571" rIns="145143" bIns="72571" anchor="t"/>
          <a:lstStyle/>
          <a:p>
            <a:pPr algn="ctr" eaLnBrk="1" hangingPunct="1"/>
            <a:r>
              <a:rPr lang="en-US" altLang="en-US" sz="5700" dirty="0">
                <a:latin typeface="BWLexa" panose="02020603050405020304" pitchFamily="18" charset="0"/>
              </a:rPr>
              <a:t>Students Who Are Church Members </a:t>
            </a:r>
            <a:br>
              <a:rPr lang="en-US" altLang="en-US" sz="5700" dirty="0">
                <a:latin typeface="BWLexa" panose="02020603050405020304" pitchFamily="18" charset="0"/>
              </a:rPr>
            </a:br>
            <a:r>
              <a:rPr lang="en-US" altLang="en-US" sz="5700" dirty="0">
                <a:latin typeface="BWLexa" panose="02020603050405020304" pitchFamily="18" charset="0"/>
              </a:rPr>
              <a:t>Attending Non-SDA Institutions</a:t>
            </a:r>
          </a:p>
        </p:txBody>
      </p:sp>
      <p:graphicFrame>
        <p:nvGraphicFramePr>
          <p:cNvPr id="11" name="Chart 4"/>
          <p:cNvGraphicFramePr>
            <a:graphicFrameLocks/>
          </p:cNvGraphicFramePr>
          <p:nvPr/>
        </p:nvGraphicFramePr>
        <p:xfrm>
          <a:off x="7569200" y="1981200"/>
          <a:ext cx="6705600" cy="5519738"/>
        </p:xfrm>
        <a:graphic>
          <a:graphicData uri="http://schemas.openxmlformats.org/presentationml/2006/ole">
            <mc:AlternateContent xmlns:mc="http://schemas.openxmlformats.org/markup-compatibility/2006">
              <mc:Choice xmlns:v="urn:schemas-microsoft-com:vml" Requires="v">
                <p:oleObj spid="_x0000_s43061" name="Chart" r:id="rId4" imgW="6711141" imgH="5522519" progId="Excel.Chart.8">
                  <p:embed/>
                </p:oleObj>
              </mc:Choice>
              <mc:Fallback>
                <p:oleObj name="Chart" r:id="rId4" imgW="6711141" imgH="5522519" progId="Excel.Chart.8">
                  <p:embed/>
                  <p:pic>
                    <p:nvPicPr>
                      <p:cNvPr id="31747"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200" y="1981200"/>
                        <a:ext cx="670560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574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316" name="Group 28"/>
          <p:cNvGraphicFramePr>
            <a:graphicFrameLocks noGrp="1"/>
          </p:cNvGraphicFramePr>
          <p:nvPr>
            <p:extLst>
              <p:ext uri="{D42A27DB-BD31-4B8C-83A1-F6EECF244321}">
                <p14:modId xmlns:p14="http://schemas.microsoft.com/office/powerpoint/2010/main" val="3997724120"/>
              </p:ext>
            </p:extLst>
          </p:nvPr>
        </p:nvGraphicFramePr>
        <p:xfrm>
          <a:off x="2032000" y="1422400"/>
          <a:ext cx="12192000" cy="7315201"/>
        </p:xfrm>
        <a:graphic>
          <a:graphicData uri="http://schemas.openxmlformats.org/drawingml/2006/table">
            <a:tbl>
              <a:tblPr/>
              <a:tblGrid>
                <a:gridCol w="452438">
                  <a:extLst>
                    <a:ext uri="{9D8B030D-6E8A-4147-A177-3AD203B41FA5}">
                      <a16:colId xmlns:a16="http://schemas.microsoft.com/office/drawing/2014/main" val="2734373556"/>
                    </a:ext>
                  </a:extLst>
                </a:gridCol>
                <a:gridCol w="11287125">
                  <a:extLst>
                    <a:ext uri="{9D8B030D-6E8A-4147-A177-3AD203B41FA5}">
                      <a16:colId xmlns:a16="http://schemas.microsoft.com/office/drawing/2014/main" val="790088878"/>
                    </a:ext>
                  </a:extLst>
                </a:gridCol>
                <a:gridCol w="452437">
                  <a:extLst>
                    <a:ext uri="{9D8B030D-6E8A-4147-A177-3AD203B41FA5}">
                      <a16:colId xmlns:a16="http://schemas.microsoft.com/office/drawing/2014/main" val="180319802"/>
                    </a:ext>
                  </a:extLst>
                </a:gridCol>
              </a:tblGrid>
              <a:tr h="1709738">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51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anchor="b" horzOverflow="overflow">
                    <a:lnL>
                      <a:noFill/>
                    </a:lnL>
                    <a:lnR>
                      <a:noFill/>
                    </a:lnR>
                    <a:lnT>
                      <a:noFill/>
                    </a:lnT>
                    <a:lnB>
                      <a:noFill/>
                    </a:lnB>
                    <a:lnTlToBr>
                      <a:noFill/>
                    </a:lnTlToBr>
                    <a:lnBlToTr>
                      <a:noFill/>
                    </a:lnBlToTr>
                    <a:solidFill>
                      <a:srgbClr val="FFFFFF"/>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b" horzOverflow="overflow">
                    <a:lnL>
                      <a:noFill/>
                    </a:lnL>
                    <a:lnR>
                      <a:noFill/>
                    </a:lnR>
                    <a:lnT>
                      <a:noFill/>
                    </a:lnT>
                    <a:lnB>
                      <a:noFill/>
                    </a:lnB>
                    <a:lnTlToBr>
                      <a:noFill/>
                    </a:lnTlToBr>
                    <a:lnBlToTr>
                      <a:noFill/>
                    </a:lnBlToTr>
                    <a:solidFill>
                      <a:srgbClr val="FFFFFF"/>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60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876851207"/>
                  </a:ext>
                </a:extLst>
              </a:tr>
              <a:tr h="4711700">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33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horzOverflow="overflow">
                    <a:lnL>
                      <a:noFill/>
                    </a:lnL>
                    <a:lnR>
                      <a:noFill/>
                    </a:lnR>
                    <a:lnT>
                      <a:noFill/>
                    </a:lnT>
                    <a:lnB>
                      <a:noFill/>
                    </a:lnB>
                    <a:lnTlToBr>
                      <a:noFill/>
                    </a:lnTlToBr>
                    <a:lnBlToTr>
                      <a:noFill/>
                    </a:lnBlToTr>
                    <a:solidFill>
                      <a:srgbClr val="990000"/>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0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ctr" horzOverflow="overflow">
                    <a:lnL>
                      <a:noFill/>
                    </a:lnL>
                    <a:lnR>
                      <a:noFill/>
                    </a:lnR>
                    <a:lnT>
                      <a:noFill/>
                    </a:lnT>
                    <a:lnB>
                      <a:noFill/>
                    </a:lnB>
                    <a:lnTlToBr>
                      <a:noFill/>
                    </a:lnTlToBr>
                    <a:lnBlToTr>
                      <a:noFill/>
                    </a:lnBlToTr>
                    <a:no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ctr" horzOverflow="overflow">
                    <a:lnL>
                      <a:noFill/>
                    </a:lnL>
                    <a:lnR>
                      <a:noFill/>
                    </a:lnR>
                    <a:lnT>
                      <a:noFill/>
                    </a:lnT>
                    <a:lnB>
                      <a:noFill/>
                    </a:lnB>
                    <a:lnTlToBr>
                      <a:noFill/>
                    </a:lnTlToBr>
                    <a:lnBlToTr>
                      <a:noFill/>
                    </a:lnBlToTr>
                    <a:solidFill>
                      <a:srgbClr val="FFCC00"/>
                    </a:solidFill>
                  </a:tcPr>
                </a:tc>
                <a:extLst>
                  <a:ext uri="{0D108BD9-81ED-4DB2-BD59-A6C34878D82A}">
                    <a16:rowId xmlns:a16="http://schemas.microsoft.com/office/drawing/2014/main" val="1734971787"/>
                  </a:ext>
                </a:extLst>
              </a:tr>
              <a:tr h="893763">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ctr" horzOverflow="overflow">
                    <a:lnL>
                      <a:noFill/>
                    </a:lnL>
                    <a:lnR>
                      <a:noFill/>
                    </a:lnR>
                    <a:lnT>
                      <a:noFill/>
                    </a:lnT>
                    <a:lnB>
                      <a:noFill/>
                    </a:lnB>
                    <a:lnTlToBr>
                      <a:noFill/>
                    </a:lnTlToBr>
                    <a:lnBlToTr>
                      <a:noFill/>
                    </a:lnBlToTr>
                    <a:solidFill>
                      <a:srgbClr val="669933"/>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3"/>
                          <a:hlinkMouseOver r:id="rId4"/>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5"/>
                          <a:hlinkMouseOver r:id="rId6"/>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7"/>
                          <a:hlinkMouseOver r:id="rId8"/>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9"/>
                          <a:hlinkMouseOver r:id="rId10"/>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b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br>
                      <a:r>
                        <a:rPr kumimoji="0" lang="en-US" altLang="en-US" sz="800" b="0" i="0" u="none" strike="noStrike" cap="none" normalizeH="0" baseline="0" dirty="0">
                          <a:ln>
                            <a:noFill/>
                          </a:ln>
                          <a:solidFill>
                            <a:srgbClr val="FFFFFF"/>
                          </a:solidFill>
                          <a:effectLst/>
                          <a:latin typeface="Verdana" panose="020B0604030504040204" pitchFamily="34" charset="0"/>
                          <a:ea typeface="MS PGothic" panose="020B0600070205080204" pitchFamily="34" charset="-128"/>
                          <a:sym typeface="Gill Sans" charset="0"/>
                        </a:rPr>
                        <a:t>To begin, please select your language</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horzOverflow="overflow">
                    <a:lnL>
                      <a:noFill/>
                    </a:lnL>
                    <a:lnR>
                      <a:noFill/>
                    </a:lnR>
                    <a:lnT>
                      <a:noFill/>
                    </a:lnT>
                    <a:lnB>
                      <a:noFill/>
                    </a:lnB>
                    <a:lnTlToBr>
                      <a:noFill/>
                    </a:lnTlToBr>
                    <a:lnBlToTr>
                      <a:noFill/>
                    </a:lnBlToTr>
                    <a:solidFill>
                      <a:srgbClr val="669933"/>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06147855"/>
                  </a:ext>
                </a:extLst>
              </a:tr>
            </a:tbl>
          </a:graphicData>
        </a:graphic>
      </p:graphicFrame>
      <p:sp>
        <p:nvSpPr>
          <p:cNvPr id="337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338"/>
              </a:spcBef>
              <a:buFont typeface="Arial" panose="020B0604020202020204" pitchFamily="34" charset="0"/>
              <a:buChar char="•"/>
              <a:defRPr sz="3700">
                <a:solidFill>
                  <a:schemeClr val="tx1"/>
                </a:solidFill>
                <a:latin typeface="Calibri" panose="020F0502020204030204" pitchFamily="34" charset="0"/>
              </a:defRPr>
            </a:lvl1pPr>
            <a:lvl2pPr marL="989013" indent="-379413">
              <a:lnSpc>
                <a:spcPct val="90000"/>
              </a:lnSpc>
              <a:spcBef>
                <a:spcPts val="663"/>
              </a:spcBef>
              <a:buFont typeface="Arial" panose="020B0604020202020204" pitchFamily="34" charset="0"/>
              <a:buChar char="•"/>
              <a:defRPr sz="3200">
                <a:solidFill>
                  <a:schemeClr val="tx1"/>
                </a:solidFill>
                <a:latin typeface="Calibri" panose="020F0502020204030204" pitchFamily="34" charset="0"/>
              </a:defRPr>
            </a:lvl2pPr>
            <a:lvl3pPr marL="1522413" indent="-303213">
              <a:lnSpc>
                <a:spcPct val="90000"/>
              </a:lnSpc>
              <a:spcBef>
                <a:spcPts val="663"/>
              </a:spcBef>
              <a:buFont typeface="Arial" panose="020B0604020202020204" pitchFamily="34" charset="0"/>
              <a:buChar char="•"/>
              <a:defRPr sz="2600">
                <a:solidFill>
                  <a:schemeClr val="tx1"/>
                </a:solidFill>
                <a:latin typeface="Calibri" panose="020F0502020204030204" pitchFamily="34" charset="0"/>
              </a:defRPr>
            </a:lvl3pPr>
            <a:lvl4pPr marL="2132013" indent="-303213">
              <a:lnSpc>
                <a:spcPct val="90000"/>
              </a:lnSpc>
              <a:spcBef>
                <a:spcPts val="663"/>
              </a:spcBef>
              <a:buFont typeface="Arial" panose="020B0604020202020204" pitchFamily="34" charset="0"/>
              <a:buChar char="•"/>
              <a:defRPr sz="2400">
                <a:solidFill>
                  <a:schemeClr val="tx1"/>
                </a:solidFill>
                <a:latin typeface="Calibri" panose="020F0502020204030204" pitchFamily="34" charset="0"/>
              </a:defRPr>
            </a:lvl4pPr>
            <a:lvl5pPr marL="2741613" indent="-303213">
              <a:lnSpc>
                <a:spcPct val="90000"/>
              </a:lnSpc>
              <a:spcBef>
                <a:spcPts val="663"/>
              </a:spcBef>
              <a:buFont typeface="Arial" panose="020B0604020202020204" pitchFamily="34" charset="0"/>
              <a:buChar char="•"/>
              <a:defRPr sz="2400">
                <a:solidFill>
                  <a:schemeClr val="tx1"/>
                </a:solidFill>
                <a:latin typeface="Calibri" panose="020F0502020204030204" pitchFamily="34" charset="0"/>
              </a:defRPr>
            </a:lvl5pPr>
            <a:lvl6pPr marL="31988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36560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41132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45704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lnSpc>
                <a:spcPct val="100000"/>
              </a:lnSpc>
              <a:spcBef>
                <a:spcPct val="0"/>
              </a:spcBef>
              <a:buFontTx/>
              <a:buNone/>
            </a:pPr>
            <a:fld id="{ED3AD8F6-CDF4-4D60-B4F3-A71E852FF958}" type="slidenum">
              <a:rPr lang="en-US" altLang="en-US" sz="1600" smtClean="0">
                <a:solidFill>
                  <a:schemeClr val="tx2"/>
                </a:solidFill>
                <a:latin typeface="Arial" panose="020B0604020202020204" pitchFamily="34" charset="0"/>
                <a:ea typeface="MS PGothic" panose="020B0600070205080204" pitchFamily="34" charset="-128"/>
              </a:rPr>
              <a:pPr eaLnBrk="1" hangingPunct="1">
                <a:lnSpc>
                  <a:spcPct val="100000"/>
                </a:lnSpc>
                <a:spcBef>
                  <a:spcPct val="0"/>
                </a:spcBef>
                <a:buFontTx/>
                <a:buNone/>
              </a:pPr>
              <a:t>16</a:t>
            </a:fld>
            <a:endParaRPr lang="en-US" altLang="en-US" sz="1600">
              <a:solidFill>
                <a:schemeClr val="tx2"/>
              </a:solidFill>
              <a:latin typeface="Arial" panose="020B0604020202020204" pitchFamily="34" charset="0"/>
              <a:ea typeface="MS PGothic" panose="020B0600070205080204" pitchFamily="34" charset="-128"/>
            </a:endParaRPr>
          </a:p>
        </p:txBody>
      </p:sp>
      <p:pic>
        <p:nvPicPr>
          <p:cNvPr id="33805" name="Picture 16" descr="apn_logo_to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235200"/>
            <a:ext cx="660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7" descr="Welcome to the Adventist Professionals' Networ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2540000"/>
            <a:ext cx="42052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8" descr="spa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95338" y="2224088"/>
            <a:ext cx="15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9" descr="peop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1200" y="3657600"/>
            <a:ext cx="54864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20" descr="English">
            <a:hlinkClick r:id="rId3"/>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5200" y="7924800"/>
            <a:ext cx="1182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21" descr="spa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38950" y="6577013"/>
            <a:ext cx="635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22" descr="Españo">
            <a:hlinkClick r:id="rId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99200" y="7924800"/>
            <a:ext cx="1182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23" descr="spa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0863" y="6577013"/>
            <a:ext cx="65087"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24" descr="Portugues">
            <a:hlinkClick r:id="rId7"/>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21600" y="7924800"/>
            <a:ext cx="1182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4" name="Picture 25" descr="spa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01188" y="6577013"/>
            <a:ext cx="635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Picture 26" descr="Français">
            <a:hlinkClick r:id="rId9"/>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45600" y="7924800"/>
            <a:ext cx="1182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anchor="t" anchorCtr="0" compatLnSpc="1">
            <a:prstTxWarp prst="textNoShape">
              <a:avLst/>
            </a:prstTxWarp>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eaLnBrk="1" hangingPunct="1"/>
            <a:r>
              <a:rPr lang="en-US" altLang="en-US" sz="5700" dirty="0">
                <a:latin typeface="BWLexa" panose="02020603050405020304" pitchFamily="18" charset="0"/>
              </a:rPr>
              <a:t>Apn.Adventist.org</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05519660"/>
              </p:ext>
            </p:extLst>
          </p:nvPr>
        </p:nvGraphicFramePr>
        <p:xfrm>
          <a:off x="1117600" y="2433638"/>
          <a:ext cx="14020800" cy="48158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919481299"/>
                    </a:ext>
                  </a:extLst>
                </a:gridCol>
                <a:gridCol w="3505200">
                  <a:extLst>
                    <a:ext uri="{9D8B030D-6E8A-4147-A177-3AD203B41FA5}">
                      <a16:colId xmlns:a16="http://schemas.microsoft.com/office/drawing/2014/main" val="1827209189"/>
                    </a:ext>
                  </a:extLst>
                </a:gridCol>
                <a:gridCol w="3505200">
                  <a:extLst>
                    <a:ext uri="{9D8B030D-6E8A-4147-A177-3AD203B41FA5}">
                      <a16:colId xmlns:a16="http://schemas.microsoft.com/office/drawing/2014/main" val="529382791"/>
                    </a:ext>
                  </a:extLst>
                </a:gridCol>
                <a:gridCol w="3505200">
                  <a:extLst>
                    <a:ext uri="{9D8B030D-6E8A-4147-A177-3AD203B41FA5}">
                      <a16:colId xmlns:a16="http://schemas.microsoft.com/office/drawing/2014/main" val="1099151046"/>
                    </a:ext>
                  </a:extLst>
                </a:gridCol>
              </a:tblGrid>
              <a:tr h="370840">
                <a:tc>
                  <a:txBody>
                    <a:bodyPr/>
                    <a:lstStyle/>
                    <a:p>
                      <a:endParaRPr lang="en-US" sz="4000" dirty="0"/>
                    </a:p>
                  </a:txBody>
                  <a:tcPr/>
                </a:tc>
                <a:tc>
                  <a:txBody>
                    <a:bodyPr/>
                    <a:lstStyle/>
                    <a:p>
                      <a:pPr algn="r"/>
                      <a:r>
                        <a:rPr lang="en-US" sz="4000" dirty="0"/>
                        <a:t>Schools</a:t>
                      </a:r>
                    </a:p>
                  </a:txBody>
                  <a:tcPr/>
                </a:tc>
                <a:tc>
                  <a:txBody>
                    <a:bodyPr/>
                    <a:lstStyle/>
                    <a:p>
                      <a:pPr algn="r"/>
                      <a:r>
                        <a:rPr lang="en-US" sz="4000" dirty="0"/>
                        <a:t>Teachers</a:t>
                      </a:r>
                    </a:p>
                  </a:txBody>
                  <a:tcPr/>
                </a:tc>
                <a:tc>
                  <a:txBody>
                    <a:bodyPr/>
                    <a:lstStyle/>
                    <a:p>
                      <a:pPr algn="r"/>
                      <a:r>
                        <a:rPr lang="en-US" sz="4000" dirty="0"/>
                        <a:t>Students</a:t>
                      </a:r>
                    </a:p>
                  </a:txBody>
                  <a:tcPr/>
                </a:tc>
                <a:extLst>
                  <a:ext uri="{0D108BD9-81ED-4DB2-BD59-A6C34878D82A}">
                    <a16:rowId xmlns:a16="http://schemas.microsoft.com/office/drawing/2014/main" val="2009605148"/>
                  </a:ext>
                </a:extLst>
              </a:tr>
              <a:tr h="370840">
                <a:tc>
                  <a:txBody>
                    <a:bodyPr/>
                    <a:lstStyle/>
                    <a:p>
                      <a:r>
                        <a:rPr lang="en-US" sz="4000" dirty="0"/>
                        <a:t>Primary</a:t>
                      </a:r>
                    </a:p>
                  </a:txBody>
                  <a:tcPr/>
                </a:tc>
                <a:tc>
                  <a:txBody>
                    <a:bodyPr/>
                    <a:lstStyle/>
                    <a:p>
                      <a:pPr algn="r"/>
                      <a:r>
                        <a:rPr lang="en-US" sz="4000" dirty="0"/>
                        <a:t>5,915</a:t>
                      </a:r>
                    </a:p>
                  </a:txBody>
                  <a:tcPr/>
                </a:tc>
                <a:tc>
                  <a:txBody>
                    <a:bodyPr/>
                    <a:lstStyle/>
                    <a:p>
                      <a:pPr algn="r"/>
                      <a:r>
                        <a:rPr lang="en-US" sz="4000" dirty="0"/>
                        <a:t>54,282</a:t>
                      </a:r>
                    </a:p>
                  </a:txBody>
                  <a:tcPr/>
                </a:tc>
                <a:tc>
                  <a:txBody>
                    <a:bodyPr/>
                    <a:lstStyle/>
                    <a:p>
                      <a:pPr algn="r"/>
                      <a:r>
                        <a:rPr lang="en-US" sz="4000" dirty="0"/>
                        <a:t>1,200,880</a:t>
                      </a:r>
                    </a:p>
                  </a:txBody>
                  <a:tcPr/>
                </a:tc>
                <a:extLst>
                  <a:ext uri="{0D108BD9-81ED-4DB2-BD59-A6C34878D82A}">
                    <a16:rowId xmlns:a16="http://schemas.microsoft.com/office/drawing/2014/main" val="2410465945"/>
                  </a:ext>
                </a:extLst>
              </a:tr>
              <a:tr h="370840">
                <a:tc>
                  <a:txBody>
                    <a:bodyPr/>
                    <a:lstStyle/>
                    <a:p>
                      <a:r>
                        <a:rPr lang="en-US" sz="4000" dirty="0"/>
                        <a:t>Secondary</a:t>
                      </a:r>
                    </a:p>
                  </a:txBody>
                  <a:tcPr/>
                </a:tc>
                <a:tc>
                  <a:txBody>
                    <a:bodyPr/>
                    <a:lstStyle/>
                    <a:p>
                      <a:pPr algn="r"/>
                      <a:r>
                        <a:rPr lang="en-US" sz="4000" dirty="0"/>
                        <a:t>2,435</a:t>
                      </a:r>
                    </a:p>
                  </a:txBody>
                  <a:tcPr/>
                </a:tc>
                <a:tc>
                  <a:txBody>
                    <a:bodyPr/>
                    <a:lstStyle/>
                    <a:p>
                      <a:pPr algn="r"/>
                      <a:r>
                        <a:rPr lang="en-US" sz="4000" dirty="0"/>
                        <a:t>39,386</a:t>
                      </a:r>
                    </a:p>
                  </a:txBody>
                  <a:tcPr/>
                </a:tc>
                <a:tc>
                  <a:txBody>
                    <a:bodyPr/>
                    <a:lstStyle/>
                    <a:p>
                      <a:pPr algn="r"/>
                      <a:r>
                        <a:rPr lang="en-US" sz="4000" dirty="0"/>
                        <a:t>603,251</a:t>
                      </a:r>
                    </a:p>
                  </a:txBody>
                  <a:tcPr/>
                </a:tc>
                <a:extLst>
                  <a:ext uri="{0D108BD9-81ED-4DB2-BD59-A6C34878D82A}">
                    <a16:rowId xmlns:a16="http://schemas.microsoft.com/office/drawing/2014/main" val="699600587"/>
                  </a:ext>
                </a:extLst>
              </a:tr>
              <a:tr h="370840">
                <a:tc>
                  <a:txBody>
                    <a:bodyPr/>
                    <a:lstStyle/>
                    <a:p>
                      <a:r>
                        <a:rPr lang="en-US" sz="4000" dirty="0"/>
                        <a:t>Worker Training</a:t>
                      </a:r>
                    </a:p>
                  </a:txBody>
                  <a:tcPr/>
                </a:tc>
                <a:tc>
                  <a:txBody>
                    <a:bodyPr/>
                    <a:lstStyle/>
                    <a:p>
                      <a:pPr algn="r"/>
                      <a:r>
                        <a:rPr lang="en-US" sz="4000" dirty="0"/>
                        <a:t>50</a:t>
                      </a:r>
                    </a:p>
                  </a:txBody>
                  <a:tcPr/>
                </a:tc>
                <a:tc>
                  <a:txBody>
                    <a:bodyPr/>
                    <a:lstStyle/>
                    <a:p>
                      <a:pPr algn="r"/>
                      <a:r>
                        <a:rPr lang="en-US" sz="4000" dirty="0"/>
                        <a:t>604</a:t>
                      </a:r>
                    </a:p>
                  </a:txBody>
                  <a:tcPr/>
                </a:tc>
                <a:tc>
                  <a:txBody>
                    <a:bodyPr/>
                    <a:lstStyle/>
                    <a:p>
                      <a:pPr algn="r"/>
                      <a:r>
                        <a:rPr lang="en-US" sz="4000" dirty="0"/>
                        <a:t>5,765</a:t>
                      </a:r>
                    </a:p>
                  </a:txBody>
                  <a:tcPr/>
                </a:tc>
                <a:extLst>
                  <a:ext uri="{0D108BD9-81ED-4DB2-BD59-A6C34878D82A}">
                    <a16:rowId xmlns:a16="http://schemas.microsoft.com/office/drawing/2014/main" val="3779002760"/>
                  </a:ext>
                </a:extLst>
              </a:tr>
              <a:tr h="370840">
                <a:tc>
                  <a:txBody>
                    <a:bodyPr/>
                    <a:lstStyle/>
                    <a:p>
                      <a:r>
                        <a:rPr lang="en-US" sz="4000" dirty="0"/>
                        <a:t>Tertiary</a:t>
                      </a:r>
                    </a:p>
                  </a:txBody>
                  <a:tcPr/>
                </a:tc>
                <a:tc>
                  <a:txBody>
                    <a:bodyPr/>
                    <a:lstStyle/>
                    <a:p>
                      <a:pPr algn="r"/>
                      <a:r>
                        <a:rPr lang="en-US" sz="4000" dirty="0"/>
                        <a:t>114</a:t>
                      </a:r>
                    </a:p>
                  </a:txBody>
                  <a:tcPr/>
                </a:tc>
                <a:tc>
                  <a:txBody>
                    <a:bodyPr/>
                    <a:lstStyle/>
                    <a:p>
                      <a:pPr algn="r"/>
                      <a:r>
                        <a:rPr lang="en-US" sz="4000" dirty="0"/>
                        <a:t>14,384</a:t>
                      </a:r>
                    </a:p>
                  </a:txBody>
                  <a:tcPr/>
                </a:tc>
                <a:tc>
                  <a:txBody>
                    <a:bodyPr/>
                    <a:lstStyle/>
                    <a:p>
                      <a:pPr algn="r"/>
                      <a:r>
                        <a:rPr lang="en-US" sz="4000" dirty="0"/>
                        <a:t>145,024</a:t>
                      </a:r>
                    </a:p>
                  </a:txBody>
                  <a:tcPr/>
                </a:tc>
                <a:extLst>
                  <a:ext uri="{0D108BD9-81ED-4DB2-BD59-A6C34878D82A}">
                    <a16:rowId xmlns:a16="http://schemas.microsoft.com/office/drawing/2014/main" val="402314148"/>
                  </a:ext>
                </a:extLst>
              </a:tr>
              <a:tr h="370840">
                <a:tc>
                  <a:txBody>
                    <a:bodyPr/>
                    <a:lstStyle/>
                    <a:p>
                      <a:r>
                        <a:rPr lang="en-US" sz="4000" dirty="0"/>
                        <a:t>Totals</a:t>
                      </a:r>
                    </a:p>
                  </a:txBody>
                  <a:tcPr/>
                </a:tc>
                <a:tc>
                  <a:txBody>
                    <a:bodyPr/>
                    <a:lstStyle/>
                    <a:p>
                      <a:pPr algn="r"/>
                      <a:r>
                        <a:rPr lang="en-US" sz="4000" dirty="0"/>
                        <a:t>8,514</a:t>
                      </a:r>
                    </a:p>
                  </a:txBody>
                  <a:tcPr/>
                </a:tc>
                <a:tc>
                  <a:txBody>
                    <a:bodyPr/>
                    <a:lstStyle/>
                    <a:p>
                      <a:pPr algn="r"/>
                      <a:r>
                        <a:rPr lang="en-US" sz="4000" dirty="0"/>
                        <a:t>108,656</a:t>
                      </a:r>
                    </a:p>
                  </a:txBody>
                  <a:tcPr/>
                </a:tc>
                <a:tc>
                  <a:txBody>
                    <a:bodyPr/>
                    <a:lstStyle/>
                    <a:p>
                      <a:pPr algn="r"/>
                      <a:r>
                        <a:rPr lang="en-US" sz="4000" dirty="0"/>
                        <a:t>1,954,920</a:t>
                      </a:r>
                    </a:p>
                    <a:p>
                      <a:pPr algn="r"/>
                      <a:endParaRPr lang="en-US" sz="4000" dirty="0"/>
                    </a:p>
                  </a:txBody>
                  <a:tcPr/>
                </a:tc>
                <a:extLst>
                  <a:ext uri="{0D108BD9-81ED-4DB2-BD59-A6C34878D82A}">
                    <a16:rowId xmlns:a16="http://schemas.microsoft.com/office/drawing/2014/main" val="3049805172"/>
                  </a:ext>
                </a:extLst>
              </a:tr>
            </a:tbl>
          </a:graphicData>
        </a:graphic>
      </p:graphicFrame>
      <p:sp>
        <p:nvSpPr>
          <p:cNvPr id="4"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anchor="t" anchorCtr="0" compatLnSpc="1">
            <a:prstTxWarp prst="textNoShape">
              <a:avLst/>
            </a:prstTxWarp>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eaLnBrk="1" hangingPunct="1"/>
            <a:r>
              <a:rPr lang="en-US" altLang="en-US" sz="5700" dirty="0">
                <a:latin typeface="BWLexa" panose="02020603050405020304" pitchFamily="18" charset="0"/>
              </a:rPr>
              <a:t>Seventh-day Adventist Church</a:t>
            </a:r>
          </a:p>
          <a:p>
            <a:pPr algn="ctr" eaLnBrk="1" hangingPunct="1"/>
            <a:r>
              <a:rPr lang="en-US" altLang="en-US" sz="5700" dirty="0">
                <a:latin typeface="BWLexa" panose="02020603050405020304" pitchFamily="18" charset="0"/>
              </a:rPr>
              <a:t>World Education Statistics (12/31/16)</a:t>
            </a:r>
          </a:p>
        </p:txBody>
      </p:sp>
    </p:spTree>
    <p:extLst>
      <p:ext uri="{BB962C8B-B14F-4D97-AF65-F5344CB8AC3E}">
        <p14:creationId xmlns:p14="http://schemas.microsoft.com/office/powerpoint/2010/main" val="258883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Mission-focused Teachers</a:t>
            </a:r>
          </a:p>
        </p:txBody>
      </p:sp>
      <p:sp>
        <p:nvSpPr>
          <p:cNvPr id="3" name="Content Placeholder 2"/>
          <p:cNvSpPr>
            <a:spLocks noGrp="1"/>
          </p:cNvSpPr>
          <p:nvPr>
            <p:ph idx="1"/>
          </p:nvPr>
        </p:nvSpPr>
        <p:spPr>
          <a:xfrm>
            <a:off x="536575" y="2036763"/>
            <a:ext cx="15117763" cy="6802437"/>
          </a:xfrm>
        </p:spPr>
        <p:txBody>
          <a:bodyPr lIns="145143" tIns="72571" rIns="145143" bIns="72571" rtlCol="0">
            <a:normAutofit lnSpcReduction="10000"/>
          </a:bodyPr>
          <a:lstStyle/>
          <a:p>
            <a:pPr marL="571500" indent="-571500" defTabSz="1219170" eaLnBrk="1" fontAlgn="auto" hangingPunct="1">
              <a:spcBef>
                <a:spcPts val="1905"/>
              </a:spcBef>
              <a:spcAft>
                <a:spcPts val="0"/>
              </a:spcAft>
              <a:buFont typeface="Arial"/>
              <a:buChar char="•"/>
              <a:defRPr/>
            </a:pPr>
            <a:r>
              <a:rPr lang="en-US" sz="3800" dirty="0"/>
              <a:t>Expand the capacity of all teachers to achieve the redemptive purposes of Adventist education and to model Adventist values and lifestyle, and to increase, where needed, the percentage of Seventh-day Adventist teachers who work in the system. </a:t>
            </a:r>
          </a:p>
          <a:p>
            <a:pPr marL="1006928" lvl="1" indent="-571500" defTabSz="1219170" eaLnBrk="1" fontAlgn="auto" hangingPunct="1">
              <a:spcBef>
                <a:spcPts val="1905"/>
              </a:spcBef>
              <a:spcAft>
                <a:spcPts val="0"/>
              </a:spcAft>
              <a:buFont typeface="Arial"/>
              <a:buChar char="•"/>
              <a:defRPr/>
            </a:pPr>
            <a:r>
              <a:rPr lang="en-US" dirty="0"/>
              <a:t>Encourage induction and development of all teachers in the area of faith and learning</a:t>
            </a:r>
          </a:p>
          <a:p>
            <a:pPr marL="1006928" lvl="1" indent="-571500" defTabSz="1219170" eaLnBrk="1" fontAlgn="auto" hangingPunct="1">
              <a:spcBef>
                <a:spcPts val="1429"/>
              </a:spcBef>
              <a:spcAft>
                <a:spcPts val="0"/>
              </a:spcAft>
              <a:buFont typeface="Arial"/>
              <a:buChar char="•"/>
              <a:defRPr/>
            </a:pPr>
            <a:r>
              <a:rPr lang="en-US" dirty="0"/>
              <a:t>Increase access to the </a:t>
            </a:r>
            <a:r>
              <a:rPr lang="en-US" cap="small" dirty="0"/>
              <a:t>Journal of </a:t>
            </a:r>
            <a:r>
              <a:rPr lang="en-US" cap="small" dirty="0" err="1"/>
              <a:t>adventist</a:t>
            </a:r>
            <a:r>
              <a:rPr lang="en-US" cap="small" dirty="0"/>
              <a:t> education</a:t>
            </a:r>
            <a:endParaRPr lang="en-US" dirty="0"/>
          </a:p>
          <a:p>
            <a:pPr marL="1006928" lvl="1" indent="-571500" defTabSz="1219170" eaLnBrk="1" fontAlgn="auto" hangingPunct="1">
              <a:spcBef>
                <a:spcPts val="1429"/>
              </a:spcBef>
              <a:spcAft>
                <a:spcPts val="0"/>
              </a:spcAft>
              <a:buFont typeface="Arial"/>
              <a:buChar char="•"/>
              <a:defRPr/>
            </a:pPr>
            <a:r>
              <a:rPr lang="en-US" dirty="0"/>
              <a:t>Endorse religion and theology teachers and strengthen their role</a:t>
            </a:r>
          </a:p>
          <a:p>
            <a:pPr marL="1006928" lvl="1" indent="-571500" defTabSz="1219170" eaLnBrk="1" fontAlgn="auto" hangingPunct="1">
              <a:spcBef>
                <a:spcPts val="1429"/>
              </a:spcBef>
              <a:spcAft>
                <a:spcPts val="0"/>
              </a:spcAft>
              <a:buFont typeface="Arial"/>
              <a:buChar char="•"/>
              <a:defRPr/>
            </a:pPr>
            <a:r>
              <a:rPr lang="en-US" dirty="0"/>
              <a:t>Offer regional conferences about faith and learning, assessment of spiritual master plans, Adventist philosophy of education, etc.</a:t>
            </a:r>
          </a:p>
          <a:p>
            <a:pPr marL="1006928" lvl="1" indent="-571500" defTabSz="1219170" eaLnBrk="1" fontAlgn="auto" hangingPunct="1">
              <a:spcBef>
                <a:spcPts val="1429"/>
              </a:spcBef>
              <a:spcAft>
                <a:spcPts val="0"/>
              </a:spcAft>
              <a:buFont typeface="Arial"/>
              <a:buChar char="•"/>
              <a:defRPr/>
            </a:pPr>
            <a:r>
              <a:rPr lang="en-US" dirty="0"/>
              <a:t>Promote education as a calling, credentialing and commissioning</a:t>
            </a:r>
          </a:p>
          <a:p>
            <a:pPr marL="1006928" lvl="1" indent="-571500" defTabSz="1219170" eaLnBrk="1" fontAlgn="auto" hangingPunct="1">
              <a:spcBef>
                <a:spcPts val="1429"/>
              </a:spcBef>
              <a:spcAft>
                <a:spcPts val="0"/>
              </a:spcAft>
              <a:buFont typeface="Arial"/>
              <a:buChar char="•"/>
              <a:defRPr/>
            </a:pPr>
            <a:r>
              <a:rPr lang="en-US" dirty="0"/>
              <a:t>Add to the Handbook series for teachers</a:t>
            </a:r>
          </a:p>
          <a:p>
            <a:pPr marL="435428" lvl="1" indent="0" defTabSz="1219170" eaLnBrk="1" fontAlgn="auto" hangingPunct="1">
              <a:spcBef>
                <a:spcPts val="1429"/>
              </a:spcBef>
              <a:spcAft>
                <a:spcPts val="0"/>
              </a:spcAft>
              <a:buFont typeface="Gill Sans" charset="0"/>
              <a:buNone/>
              <a:defRPr/>
            </a:pPr>
            <a:endParaRPr lang="en-US" dirty="0"/>
          </a:p>
          <a:p>
            <a:pPr marL="435428" indent="-435428" defTabSz="1219170" eaLnBrk="1" fontAlgn="auto" hangingPunct="1">
              <a:spcBef>
                <a:spcPts val="1905"/>
              </a:spcBef>
              <a:spcAft>
                <a:spcPts val="0"/>
              </a:spcAft>
              <a:buFont typeface="Wingdings 2"/>
              <a:buChar char=""/>
              <a:defRPr/>
            </a:pPr>
            <a:endParaRPr lang="en-US" sz="3733"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7600" y="48736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Percentage of Seventh-day Adventist </a:t>
            </a:r>
            <a:br>
              <a:rPr lang="en-US" altLang="en-US" sz="5867" dirty="0">
                <a:latin typeface="BWLexa" panose="02020603050405020304" pitchFamily="18" charset="0"/>
              </a:rPr>
            </a:br>
            <a:r>
              <a:rPr lang="en-US" altLang="en-US" sz="5867" dirty="0">
                <a:latin typeface="BWLexa" panose="02020603050405020304" pitchFamily="18" charset="0"/>
              </a:rPr>
              <a:t>Teachers in SDA Schools</a:t>
            </a:r>
          </a:p>
        </p:txBody>
      </p:sp>
      <p:graphicFrame>
        <p:nvGraphicFramePr>
          <p:cNvPr id="7" name="Chart 6"/>
          <p:cNvGraphicFramePr>
            <a:graphicFrameLocks noChangeAspect="1"/>
          </p:cNvGraphicFramePr>
          <p:nvPr>
            <p:extLst>
              <p:ext uri="{D42A27DB-BD31-4B8C-83A1-F6EECF244321}">
                <p14:modId xmlns:p14="http://schemas.microsoft.com/office/powerpoint/2010/main" val="1644295362"/>
              </p:ext>
            </p:extLst>
          </p:nvPr>
        </p:nvGraphicFramePr>
        <p:xfrm>
          <a:off x="2641600" y="2606040"/>
          <a:ext cx="10972800" cy="6250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096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00" y="2352636"/>
            <a:ext cx="4602292" cy="6444664"/>
          </a:xfrm>
        </p:spPr>
      </p:pic>
      <p:sp>
        <p:nvSpPr>
          <p:cNvPr id="5" name="TextBox 4"/>
          <p:cNvSpPr txBox="1"/>
          <p:nvPr/>
        </p:nvSpPr>
        <p:spPr>
          <a:xfrm>
            <a:off x="6832600" y="2514600"/>
            <a:ext cx="7391400" cy="2390141"/>
          </a:xfrm>
          <a:prstGeom prst="rect">
            <a:avLst/>
          </a:prstGeom>
          <a:noFill/>
        </p:spPr>
        <p:txBody>
          <a:bodyPr wrap="square">
            <a:spAutoFit/>
          </a:bodyPr>
          <a:lstStyle/>
          <a:p>
            <a:pPr>
              <a:defRPr/>
            </a:pPr>
            <a:r>
              <a:rPr lang="en-US" sz="3733" dirty="0">
                <a:solidFill>
                  <a:schemeClr val="tx1"/>
                </a:solidFill>
              </a:rPr>
              <a:t>To redeem and restore the image of God in students and to prepare them for service in this life and the next.</a:t>
            </a:r>
          </a:p>
        </p:txBody>
      </p:sp>
      <p:sp>
        <p:nvSpPr>
          <p:cNvPr id="6"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dirty="0">
                <a:latin typeface="BWLexa" panose="02020603050405020304" pitchFamily="18" charset="0"/>
              </a:rPr>
              <a:t>Why Should the Church Offer </a:t>
            </a:r>
          </a:p>
          <a:p>
            <a:pPr algn="ctr" defTabSz="1219170" eaLnBrk="1" fontAlgn="auto" hangingPunct="1">
              <a:spcAft>
                <a:spcPts val="0"/>
              </a:spcAft>
              <a:defRPr/>
            </a:pPr>
            <a:r>
              <a:rPr lang="en-US" altLang="en-US" sz="5867" dirty="0">
                <a:latin typeface="BWLexa" panose="02020603050405020304" pitchFamily="18" charset="0"/>
              </a:rPr>
              <a:t>Adventist Education?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7600" y="48736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Percentage of Seventh-day Adventist </a:t>
            </a:r>
            <a:br>
              <a:rPr lang="en-US" altLang="en-US" sz="5867" dirty="0">
                <a:latin typeface="BWLexa" panose="02020603050405020304" pitchFamily="18" charset="0"/>
              </a:rPr>
            </a:br>
            <a:r>
              <a:rPr lang="en-US" altLang="en-US" sz="5867" dirty="0">
                <a:latin typeface="BWLexa" panose="02020603050405020304" pitchFamily="18" charset="0"/>
              </a:rPr>
              <a:t>Students in SDA Schools</a:t>
            </a:r>
          </a:p>
        </p:txBody>
      </p:sp>
      <p:graphicFrame>
        <p:nvGraphicFramePr>
          <p:cNvPr id="14" name="Chart 13"/>
          <p:cNvGraphicFramePr>
            <a:graphicFrameLocks noChangeAspect="1"/>
          </p:cNvGraphicFramePr>
          <p:nvPr>
            <p:extLst>
              <p:ext uri="{D42A27DB-BD31-4B8C-83A1-F6EECF244321}">
                <p14:modId xmlns:p14="http://schemas.microsoft.com/office/powerpoint/2010/main" val="1880022664"/>
              </p:ext>
            </p:extLst>
          </p:nvPr>
        </p:nvGraphicFramePr>
        <p:xfrm>
          <a:off x="2641600" y="2267712"/>
          <a:ext cx="10972800" cy="6583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52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Leadership</a:t>
            </a:r>
          </a:p>
        </p:txBody>
      </p:sp>
      <p:sp>
        <p:nvSpPr>
          <p:cNvPr id="138242" name="Content Placeholder 2"/>
          <p:cNvSpPr>
            <a:spLocks noGrp="1"/>
          </p:cNvSpPr>
          <p:nvPr>
            <p:ph idx="1"/>
          </p:nvPr>
        </p:nvSpPr>
        <p:spPr>
          <a:xfrm>
            <a:off x="536575" y="1828800"/>
            <a:ext cx="15117763" cy="6096000"/>
          </a:xfrm>
          <a:extLst/>
        </p:spPr>
        <p:txBody>
          <a:bodyPr lIns="145143" tIns="72571" rIns="145143" bIns="72571" rtlCol="0">
            <a:normAutofit/>
          </a:bodyPr>
          <a:lstStyle/>
          <a:p>
            <a:pPr marL="304792" indent="-304792" defTabSz="1219170" eaLnBrk="1" fontAlgn="auto" hangingPunct="1">
              <a:spcBef>
                <a:spcPts val="2863"/>
              </a:spcBef>
              <a:spcAft>
                <a:spcPts val="0"/>
              </a:spcAft>
              <a:buFont typeface="Arial"/>
              <a:buChar char="•"/>
              <a:defRPr/>
            </a:pPr>
            <a:r>
              <a:rPr lang="en-US" altLang="en-US" sz="3800" dirty="0"/>
              <a:t>Strengthen leadership and administration, and demonstrate accountability and effective governance through robust institutional decision-making processes and structures, supported by journal articles, handbooks, and board training workshops.</a:t>
            </a:r>
          </a:p>
          <a:p>
            <a:pPr marL="304792" indent="-304792" defTabSz="1219170" eaLnBrk="1" fontAlgn="auto" hangingPunct="1">
              <a:spcBef>
                <a:spcPts val="2863"/>
              </a:spcBef>
              <a:spcAft>
                <a:spcPts val="0"/>
              </a:spcAft>
              <a:buFont typeface="Arial"/>
              <a:buChar char="•"/>
              <a:defRPr/>
            </a:pPr>
            <a:r>
              <a:rPr lang="en-US" altLang="en-US" sz="3800" dirty="0"/>
              <a:t>Make educational leaders aware of Church-produced resource materials in four main languages.</a:t>
            </a:r>
          </a:p>
          <a:p>
            <a:pPr marL="304792" indent="-304792" defTabSz="1219170" eaLnBrk="1" fontAlgn="auto" hangingPunct="1">
              <a:spcBef>
                <a:spcPts val="2863"/>
              </a:spcBef>
              <a:spcAft>
                <a:spcPts val="0"/>
              </a:spcAft>
              <a:buFont typeface="Gill Sans" charset="0"/>
              <a:buNone/>
              <a:defRPr/>
            </a:pPr>
            <a:endParaRPr lang="en-US" altLang="en-US" sz="3733" dirty="0"/>
          </a:p>
          <a:p>
            <a:pPr marL="304792" indent="-304792" defTabSz="1219170" eaLnBrk="1" fontAlgn="auto" hangingPunct="1">
              <a:spcBef>
                <a:spcPts val="2863"/>
              </a:spcBef>
              <a:spcAft>
                <a:spcPts val="0"/>
              </a:spcAft>
              <a:buFont typeface="Arial"/>
              <a:buChar char="•"/>
              <a:defRPr/>
            </a:pPr>
            <a:endParaRPr lang="en-US" altLang="en-US" sz="3733"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Leadership (cont.)</a:t>
            </a:r>
          </a:p>
        </p:txBody>
      </p:sp>
      <p:sp>
        <p:nvSpPr>
          <p:cNvPr id="138242" name="Content Placeholder 2"/>
          <p:cNvSpPr>
            <a:spLocks noGrp="1"/>
          </p:cNvSpPr>
          <p:nvPr>
            <p:ph idx="1"/>
          </p:nvPr>
        </p:nvSpPr>
        <p:spPr>
          <a:xfrm>
            <a:off x="536575" y="1828800"/>
            <a:ext cx="15117763" cy="6096000"/>
          </a:xfrm>
          <a:extLst/>
        </p:spPr>
        <p:txBody>
          <a:bodyPr lIns="145143" tIns="72571" rIns="145143" bIns="72571" rtlCol="0">
            <a:normAutofit/>
          </a:bodyPr>
          <a:lstStyle/>
          <a:p>
            <a:pPr marL="304792" indent="-304792" defTabSz="1219170" eaLnBrk="1" fontAlgn="auto" hangingPunct="1">
              <a:spcBef>
                <a:spcPts val="2863"/>
              </a:spcBef>
              <a:spcAft>
                <a:spcPts val="0"/>
              </a:spcAft>
              <a:buFont typeface="Arial"/>
              <a:buChar char="•"/>
              <a:defRPr/>
            </a:pPr>
            <a:r>
              <a:rPr lang="en-US" altLang="en-US" sz="3800" dirty="0"/>
              <a:t>LEAD Conferences</a:t>
            </a:r>
          </a:p>
          <a:p>
            <a:pPr marL="304792" indent="-304792" defTabSz="1219170" eaLnBrk="1" fontAlgn="auto" hangingPunct="1">
              <a:spcBef>
                <a:spcPts val="2863"/>
              </a:spcBef>
              <a:spcAft>
                <a:spcPts val="0"/>
              </a:spcAft>
              <a:buFont typeface="Arial"/>
              <a:buChar char="•"/>
              <a:defRPr/>
            </a:pPr>
            <a:r>
              <a:rPr lang="en-US" altLang="en-US" sz="3800" dirty="0"/>
              <a:t>Graduate Training for church leadership, especially at Andrews, AIIAS and AUA</a:t>
            </a:r>
          </a:p>
          <a:p>
            <a:pPr marL="304792" indent="-304792" defTabSz="1219170" eaLnBrk="1" fontAlgn="auto" hangingPunct="1">
              <a:spcBef>
                <a:spcPts val="2863"/>
              </a:spcBef>
              <a:spcAft>
                <a:spcPts val="0"/>
              </a:spcAft>
              <a:buFont typeface="Arial"/>
              <a:buChar char="•"/>
              <a:defRPr/>
            </a:pPr>
            <a:r>
              <a:rPr lang="en-US" altLang="en-US" sz="3800" dirty="0"/>
              <a:t>Strengthen ministerial and theological education through the </a:t>
            </a:r>
            <a:r>
              <a:rPr lang="en-US" altLang="en-US" sz="3800" i="1" dirty="0"/>
              <a:t>IBMTE Handbook</a:t>
            </a:r>
          </a:p>
          <a:p>
            <a:pPr marL="304792" indent="-304792" defTabSz="1219170" eaLnBrk="1" fontAlgn="auto" hangingPunct="1">
              <a:spcBef>
                <a:spcPts val="2863"/>
              </a:spcBef>
              <a:spcAft>
                <a:spcPts val="0"/>
              </a:spcAft>
              <a:buFont typeface="Arial"/>
              <a:buChar char="•"/>
              <a:defRPr/>
            </a:pPr>
            <a:r>
              <a:rPr lang="en-US" altLang="en-US" sz="3800" dirty="0"/>
              <a:t>Board training</a:t>
            </a:r>
          </a:p>
          <a:p>
            <a:pPr marL="304792" indent="-304792" defTabSz="1219170" eaLnBrk="1" fontAlgn="auto" hangingPunct="1">
              <a:spcBef>
                <a:spcPts val="2863"/>
              </a:spcBef>
              <a:spcAft>
                <a:spcPts val="0"/>
              </a:spcAft>
              <a:buFont typeface="Arial"/>
              <a:buChar char="•"/>
              <a:defRPr/>
            </a:pPr>
            <a:r>
              <a:rPr lang="en-US" altLang="en-US" sz="3800" dirty="0"/>
              <a:t>Regional “LEAD” conferences in 2017-18 but more needs to be done to develop leadership in particular for Pre/K-12 level.</a:t>
            </a:r>
          </a:p>
          <a:p>
            <a:pPr marL="304792" indent="-304792" defTabSz="1219170" eaLnBrk="1" fontAlgn="auto" hangingPunct="1">
              <a:spcBef>
                <a:spcPts val="2863"/>
              </a:spcBef>
              <a:spcAft>
                <a:spcPts val="0"/>
              </a:spcAft>
              <a:buFont typeface="Arial"/>
              <a:buChar char="•"/>
              <a:defRPr/>
            </a:pPr>
            <a:endParaRPr lang="en-US" altLang="en-US" sz="3733" dirty="0"/>
          </a:p>
          <a:p>
            <a:pPr marL="304792" indent="-304792" defTabSz="1219170" eaLnBrk="1" fontAlgn="auto" hangingPunct="1">
              <a:spcBef>
                <a:spcPts val="2863"/>
              </a:spcBef>
              <a:spcAft>
                <a:spcPts val="0"/>
              </a:spcAft>
              <a:buFont typeface="Arial"/>
              <a:buChar char="•"/>
              <a:defRPr/>
            </a:pPr>
            <a:endParaRPr lang="en-US" altLang="en-US" sz="3733" dirty="0"/>
          </a:p>
        </p:txBody>
      </p:sp>
    </p:spTree>
    <p:extLst>
      <p:ext uri="{BB962C8B-B14F-4D97-AF65-F5344CB8AC3E}">
        <p14:creationId xmlns:p14="http://schemas.microsoft.com/office/powerpoint/2010/main" val="10265164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828800"/>
            <a:ext cx="14020800" cy="5802312"/>
          </a:xfrm>
        </p:spPr>
        <p:txBody>
          <a:bodyPr rtlCol="0">
            <a:normAutofit/>
          </a:bodyPr>
          <a:lstStyle/>
          <a:p>
            <a:pPr marL="304792" indent="-304792" defTabSz="1219170" eaLnBrk="1" fontAlgn="auto" hangingPunct="1">
              <a:spcBef>
                <a:spcPts val="1333"/>
              </a:spcBef>
              <a:spcAft>
                <a:spcPts val="0"/>
              </a:spcAft>
              <a:buFont typeface="Arial"/>
              <a:buChar char="•"/>
              <a:defRPr/>
            </a:pPr>
            <a:r>
              <a:rPr lang="en-US" sz="3733" dirty="0"/>
              <a:t>Rick </a:t>
            </a:r>
            <a:r>
              <a:rPr lang="en-US" sz="3733" dirty="0" err="1"/>
              <a:t>McEdwards</a:t>
            </a:r>
            <a:r>
              <a:rPr lang="en-US" sz="3733" dirty="0"/>
              <a:t>, president, Middle East North Africa Union, Jerry Chase, </a:t>
            </a:r>
            <a:r>
              <a:rPr lang="en-US" sz="3733" dirty="0" err="1"/>
              <a:t>Mdiv</a:t>
            </a:r>
            <a:r>
              <a:rPr lang="en-US" sz="3733" dirty="0"/>
              <a:t>, Geographic information Specialist, General Conference of Seventh-day Adventists and David Trim, Ph.D., </a:t>
            </a:r>
            <a:r>
              <a:rPr lang="en-US" sz="3733" dirty="0" err="1"/>
              <a:t>F.R.Hist.S</a:t>
            </a:r>
            <a:r>
              <a:rPr lang="en-US" sz="3733" dirty="0"/>
              <a:t>., Director of Archives, Statistics, and Research, General Conference of Seventh-day Adventists.</a:t>
            </a:r>
          </a:p>
          <a:p>
            <a:pPr marL="304792" indent="-304792" defTabSz="1219170" eaLnBrk="1" fontAlgn="auto" hangingPunct="1">
              <a:spcBef>
                <a:spcPts val="1333"/>
              </a:spcBef>
              <a:spcAft>
                <a:spcPts val="0"/>
              </a:spcAft>
              <a:buFont typeface="Arial"/>
              <a:buChar char="•"/>
              <a:defRPr/>
            </a:pPr>
            <a:endParaRPr lang="en-US" sz="3733" dirty="0"/>
          </a:p>
          <a:p>
            <a:pPr marL="304792" indent="-304792" defTabSz="1219170" eaLnBrk="1" fontAlgn="auto" hangingPunct="1">
              <a:spcBef>
                <a:spcPts val="1333"/>
              </a:spcBef>
              <a:spcAft>
                <a:spcPts val="0"/>
              </a:spcAft>
              <a:buFont typeface="Arial"/>
              <a:buChar char="•"/>
              <a:defRPr/>
            </a:pPr>
            <a:r>
              <a:rPr lang="en-US" sz="3733" dirty="0"/>
              <a:t>All data reported in the Annual Statistical Reports of the Seventh-day Adventist Church, except for estimates of the number of Seventh-day Adventists enrolled in tertiary education outside of the Seventh-day Adventist system.</a:t>
            </a:r>
          </a:p>
        </p:txBody>
      </p:sp>
      <p:sp>
        <p:nvSpPr>
          <p:cNvPr id="5" name="Title 1"/>
          <p:cNvSpPr>
            <a:spLocks noGrp="1"/>
          </p:cNvSpPr>
          <p:nvPr>
            <p:ph type="title"/>
          </p:nvPr>
        </p:nvSpPr>
        <p:spPr>
          <a:xfrm>
            <a:off x="1117600" y="51911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Acknowledgements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03213" lvl="1">
              <a:spcBef>
                <a:spcPts val="1338"/>
              </a:spcBef>
            </a:pPr>
            <a:r>
              <a:rPr lang="en-US" altLang="en-US" sz="3700" dirty="0"/>
              <a:t>What are sustainable models of affordable education?</a:t>
            </a:r>
          </a:p>
          <a:p>
            <a:pPr marL="303213" lvl="1">
              <a:spcBef>
                <a:spcPts val="1338"/>
              </a:spcBef>
            </a:pPr>
            <a:r>
              <a:rPr lang="en-US" sz="3700"/>
              <a:t>No margin, no mission. How </a:t>
            </a:r>
            <a:r>
              <a:rPr lang="en-US" sz="3700" dirty="0"/>
              <a:t>can mission be balanced with the need for a margin</a:t>
            </a:r>
            <a:r>
              <a:rPr lang="en-US" sz="3700"/>
              <a:t>?  </a:t>
            </a:r>
            <a:endParaRPr lang="en-US" dirty="0"/>
          </a:p>
        </p:txBody>
      </p:sp>
      <p:sp>
        <p:nvSpPr>
          <p:cNvPr id="5" name="Title 1"/>
          <p:cNvSpPr>
            <a:spLocks noGrp="1"/>
          </p:cNvSpPr>
          <p:nvPr>
            <p:ph type="title"/>
          </p:nvPr>
        </p:nvSpPr>
        <p:spPr>
          <a:xfrm>
            <a:off x="1117600" y="48736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Questions and Discussion</a:t>
            </a:r>
          </a:p>
        </p:txBody>
      </p:sp>
    </p:spTree>
    <p:extLst>
      <p:ext uri="{BB962C8B-B14F-4D97-AF65-F5344CB8AC3E}">
        <p14:creationId xmlns:p14="http://schemas.microsoft.com/office/powerpoint/2010/main" val="102663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Work Super Secretaries</a:t>
            </a:r>
          </a:p>
        </p:txBody>
      </p:sp>
      <p:sp>
        <p:nvSpPr>
          <p:cNvPr id="3" name="Content Placeholder 2"/>
          <p:cNvSpPr>
            <a:spLocks noGrp="1"/>
          </p:cNvSpPr>
          <p:nvPr>
            <p:ph idx="1"/>
          </p:nvPr>
        </p:nvSpPr>
        <p:spPr>
          <a:xfrm>
            <a:off x="1117600" y="2254250"/>
            <a:ext cx="14020800" cy="5981700"/>
          </a:xfrm>
        </p:spPr>
        <p:txBody>
          <a:bodyPr/>
          <a:lstStyle/>
          <a:p>
            <a:pPr lvl="1"/>
            <a:r>
              <a:rPr lang="en-US" sz="4000" dirty="0"/>
              <a:t>Pre/K-8:  Rosalie McFarlane: </a:t>
            </a:r>
            <a:r>
              <a:rPr lang="en-US" sz="4000" dirty="0">
                <a:hlinkClick r:id="rId2"/>
              </a:rPr>
              <a:t>rosaliemcfarlane@adventist.org.nz</a:t>
            </a:r>
            <a:endParaRPr lang="en-US" sz="4000" dirty="0"/>
          </a:p>
          <a:p>
            <a:pPr lvl="1"/>
            <a:endParaRPr lang="en-US" sz="4000" dirty="0"/>
          </a:p>
          <a:p>
            <a:pPr lvl="1"/>
            <a:r>
              <a:rPr lang="en-US" sz="4000" dirty="0"/>
              <a:t>Higher education:  </a:t>
            </a:r>
            <a:r>
              <a:rPr lang="en-US" sz="4000" dirty="0" err="1"/>
              <a:t>Dolf</a:t>
            </a:r>
            <a:r>
              <a:rPr lang="en-US" sz="4000" dirty="0"/>
              <a:t> </a:t>
            </a:r>
            <a:r>
              <a:rPr lang="en-US" sz="4000" dirty="0" err="1"/>
              <a:t>Oberholster</a:t>
            </a:r>
            <a:r>
              <a:rPr lang="en-US" sz="4000" dirty="0"/>
              <a:t>: </a:t>
            </a:r>
            <a:r>
              <a:rPr lang="en-US" sz="4000" dirty="0">
                <a:hlinkClick r:id="rId3"/>
              </a:rPr>
              <a:t>oberholster@aiias.edu</a:t>
            </a:r>
            <a:endParaRPr lang="en-US" sz="4000" dirty="0"/>
          </a:p>
          <a:p>
            <a:pPr lvl="1"/>
            <a:endParaRPr lang="en-US" sz="4000" dirty="0"/>
          </a:p>
          <a:p>
            <a:pPr lvl="1"/>
            <a:r>
              <a:rPr lang="en-US" sz="4000" dirty="0"/>
              <a:t>Secondary education: Ermelinda </a:t>
            </a:r>
            <a:r>
              <a:rPr lang="en-US" sz="4000" dirty="0" err="1"/>
              <a:t>Tambalque</a:t>
            </a:r>
            <a:r>
              <a:rPr lang="en-US" sz="4000" dirty="0"/>
              <a:t>: </a:t>
            </a:r>
            <a:r>
              <a:rPr lang="en-US" sz="4000" dirty="0">
                <a:hlinkClick r:id="rId4"/>
              </a:rPr>
              <a:t>ermetambalque@hotmail.com</a:t>
            </a:r>
            <a:endParaRPr lang="en-US" sz="4000" dirty="0"/>
          </a:p>
          <a:p>
            <a:pPr lvl="1"/>
            <a:endParaRPr lang="en-US" sz="4000" dirty="0"/>
          </a:p>
          <a:p>
            <a:pPr lvl="1"/>
            <a:r>
              <a:rPr lang="en-US" sz="4000" dirty="0"/>
              <a:t>Editors:  </a:t>
            </a:r>
            <a:r>
              <a:rPr lang="en-US" sz="3400" dirty="0"/>
              <a:t>Sharon Rogers, </a:t>
            </a:r>
            <a:r>
              <a:rPr lang="en-US" sz="3400" dirty="0">
                <a:hlinkClick r:id="rId5"/>
              </a:rPr>
              <a:t>sharonkrogers@gmail.com</a:t>
            </a:r>
            <a:r>
              <a:rPr lang="en-US" sz="3400" dirty="0"/>
              <a:t> and Daryl Murdoch, </a:t>
            </a:r>
            <a:r>
              <a:rPr lang="en-US" sz="3400" dirty="0">
                <a:hlinkClick r:id="rId6"/>
              </a:rPr>
              <a:t>DarylMurdoch@adventist.org.au</a:t>
            </a:r>
            <a:r>
              <a:rPr lang="en-US" sz="3400" dirty="0"/>
              <a:t> </a:t>
            </a:r>
          </a:p>
          <a:p>
            <a:pPr lvl="2"/>
            <a:endParaRPr lang="en-US" sz="3400" dirty="0"/>
          </a:p>
        </p:txBody>
      </p:sp>
    </p:spTree>
    <p:extLst>
      <p:ext uri="{BB962C8B-B14F-4D97-AF65-F5344CB8AC3E}">
        <p14:creationId xmlns:p14="http://schemas.microsoft.com/office/powerpoint/2010/main" val="103502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502659821"/>
              </p:ext>
            </p:extLst>
          </p:nvPr>
        </p:nvGraphicFramePr>
        <p:xfrm>
          <a:off x="2032000" y="2059673"/>
          <a:ext cx="11455400" cy="6578873"/>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TextBox 4"/>
          <p:cNvSpPr txBox="1">
            <a:spLocks noChangeArrowheads="1"/>
          </p:cNvSpPr>
          <p:nvPr/>
        </p:nvSpPr>
        <p:spPr bwMode="auto">
          <a:xfrm>
            <a:off x="10304463" y="6858000"/>
            <a:ext cx="4833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r>
              <a:rPr lang="en-US" altLang="en-US" sz="4800">
                <a:solidFill>
                  <a:schemeClr val="tx1"/>
                </a:solidFill>
              </a:rPr>
              <a:t>None = 52.58%</a:t>
            </a:r>
          </a:p>
        </p:txBody>
      </p:sp>
      <p:sp>
        <p:nvSpPr>
          <p:cNvPr id="5"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dirty="0">
                <a:latin typeface="BWLexa" panose="02020603050405020304" pitchFamily="18" charset="0"/>
              </a:rPr>
              <a:t>Church Membership with Some</a:t>
            </a:r>
          </a:p>
          <a:p>
            <a:pPr algn="ctr" defTabSz="1219170" eaLnBrk="1" fontAlgn="auto" hangingPunct="1">
              <a:spcAft>
                <a:spcPts val="0"/>
              </a:spcAft>
              <a:defRPr/>
            </a:pPr>
            <a:r>
              <a:rPr lang="en-US" altLang="en-US" sz="5867" dirty="0">
                <a:latin typeface="BWLexa" panose="02020603050405020304" pitchFamily="18" charset="0"/>
              </a:rPr>
              <a:t>Adventist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099075719"/>
              </p:ext>
            </p:extLst>
          </p:nvPr>
        </p:nvGraphicFramePr>
        <p:xfrm>
          <a:off x="2032000" y="2057400"/>
          <a:ext cx="11785897" cy="662591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dirty="0">
                <a:latin typeface="BWLexa" panose="02020603050405020304" pitchFamily="18" charset="0"/>
              </a:rPr>
              <a:t>Church Membership with No</a:t>
            </a:r>
          </a:p>
          <a:p>
            <a:pPr algn="ctr" defTabSz="1219170" eaLnBrk="1" fontAlgn="auto" hangingPunct="1">
              <a:spcAft>
                <a:spcPts val="0"/>
              </a:spcAft>
              <a:defRPr/>
            </a:pPr>
            <a:r>
              <a:rPr lang="en-US" altLang="en-US" sz="5867" dirty="0">
                <a:latin typeface="BWLexa" panose="02020603050405020304" pitchFamily="18" charset="0"/>
              </a:rPr>
              <a:t>Adventist Education (By Division)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746154400"/>
              </p:ext>
            </p:extLst>
          </p:nvPr>
        </p:nvGraphicFramePr>
        <p:xfrm>
          <a:off x="2434336" y="1"/>
          <a:ext cx="11379200" cy="849127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dirty="0">
                <a:latin typeface="BWLexa" panose="02020603050405020304" pitchFamily="18" charset="0"/>
              </a:rPr>
              <a:t>Years of Adventist Education for</a:t>
            </a:r>
          </a:p>
          <a:p>
            <a:pPr algn="ctr" defTabSz="1219170" eaLnBrk="1" fontAlgn="auto" hangingPunct="1">
              <a:spcAft>
                <a:spcPts val="0"/>
              </a:spcAft>
              <a:defRPr/>
            </a:pPr>
            <a:r>
              <a:rPr lang="en-US" altLang="en-US" sz="5867" dirty="0">
                <a:latin typeface="BWLexa" panose="02020603050405020304" pitchFamily="18" charset="0"/>
              </a:rPr>
              <a:t>the Church’s Pastors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6256000" cy="9144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145143" tIns="72571" rIns="145143" bIns="72571" anchor="ctr"/>
          <a:lstStyle/>
          <a:p>
            <a:pPr algn="ctr" eaLnBrk="1" hangingPunct="1">
              <a:defRPr/>
            </a:pPr>
            <a:endParaRPr lang="en-US"/>
          </a:p>
        </p:txBody>
      </p:sp>
      <p:graphicFrame>
        <p:nvGraphicFramePr>
          <p:cNvPr id="5" name="Content Placeholder 4"/>
          <p:cNvGraphicFramePr>
            <a:graphicFrameLocks noGrp="1"/>
          </p:cNvGraphicFramePr>
          <p:nvPr>
            <p:ph idx="1"/>
          </p:nvPr>
        </p:nvGraphicFramePr>
        <p:xfrm>
          <a:off x="568678" y="660400"/>
          <a:ext cx="15118645" cy="782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53BD8523-C352-408C-9CD3-B746FFFBC75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graphicEl>
                                              <a:dgm id="{648CD656-1708-4F34-85F8-ACF8FCA64F30}"/>
                                            </p:graphicEl>
                                          </p:spTgt>
                                        </p:tgtEl>
                                        <p:attrNameLst>
                                          <p:attrName>style.visibility</p:attrName>
                                        </p:attrNameLst>
                                      </p:cBhvr>
                                      <p:to>
                                        <p:strVal val="visible"/>
                                      </p:to>
                                    </p:set>
                                    <p:animEffect transition="in" filter="fade">
                                      <p:cBhvr>
                                        <p:cTn id="11" dur="500"/>
                                        <p:tgtEl>
                                          <p:spTgt spid="5">
                                            <p:graphicEl>
                                              <a:dgm id="{648CD656-1708-4F34-85F8-ACF8FCA64F3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dgm id="{15F03052-BA8A-457D-BB49-1822C710DFDE}"/>
                                            </p:graphicEl>
                                          </p:spTgt>
                                        </p:tgtEl>
                                        <p:attrNameLst>
                                          <p:attrName>style.visibility</p:attrName>
                                        </p:attrNameLst>
                                      </p:cBhvr>
                                      <p:to>
                                        <p:strVal val="visible"/>
                                      </p:to>
                                    </p:set>
                                    <p:animEffect transition="in" filter="fade">
                                      <p:cBhvr>
                                        <p:cTn id="16" dur="500"/>
                                        <p:tgtEl>
                                          <p:spTgt spid="5">
                                            <p:graphicEl>
                                              <a:dgm id="{15F03052-BA8A-457D-BB49-1822C710DFDE}"/>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078BE1D7-72BE-4492-B6B3-4FB53A50E8E8}"/>
                                            </p:graphicEl>
                                          </p:spTgt>
                                        </p:tgtEl>
                                        <p:attrNameLst>
                                          <p:attrName>style.visibility</p:attrName>
                                        </p:attrNameLst>
                                      </p:cBhvr>
                                      <p:to>
                                        <p:strVal val="visible"/>
                                      </p:to>
                                    </p:set>
                                    <p:animEffect transition="in" filter="fade">
                                      <p:cBhvr>
                                        <p:cTn id="19" dur="500"/>
                                        <p:tgtEl>
                                          <p:spTgt spid="5">
                                            <p:graphicEl>
                                              <a:dgm id="{078BE1D7-72BE-4492-B6B3-4FB53A50E8E8}"/>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graphicEl>
                                              <a:dgm id="{1CE328E7-B5EA-4153-A0B5-7C039B12451C}"/>
                                            </p:graphicEl>
                                          </p:spTgt>
                                        </p:tgtEl>
                                        <p:attrNameLst>
                                          <p:attrName>style.visibility</p:attrName>
                                        </p:attrNameLst>
                                      </p:cBhvr>
                                      <p:to>
                                        <p:strVal val="visible"/>
                                      </p:to>
                                    </p:set>
                                    <p:animEffect transition="in" filter="fade">
                                      <p:cBhvr>
                                        <p:cTn id="24" dur="500"/>
                                        <p:tgtEl>
                                          <p:spTgt spid="5">
                                            <p:graphicEl>
                                              <a:dgm id="{1CE328E7-B5EA-4153-A0B5-7C039B12451C}"/>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C50DDE74-1491-4A0A-AE54-1BB4C08923A5}"/>
                                            </p:graphicEl>
                                          </p:spTgt>
                                        </p:tgtEl>
                                        <p:attrNameLst>
                                          <p:attrName>style.visibility</p:attrName>
                                        </p:attrNameLst>
                                      </p:cBhvr>
                                      <p:to>
                                        <p:strVal val="visible"/>
                                      </p:to>
                                    </p:set>
                                    <p:animEffect transition="in" filter="fade">
                                      <p:cBhvr>
                                        <p:cTn id="27" dur="500"/>
                                        <p:tgtEl>
                                          <p:spTgt spid="5">
                                            <p:graphicEl>
                                              <a:dgm id="{C50DDE74-1491-4A0A-AE54-1BB4C08923A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452E93CB-DB9D-4F52-9C38-C86A6E1181C1}"/>
                                            </p:graphicEl>
                                          </p:spTgt>
                                        </p:tgtEl>
                                        <p:attrNameLst>
                                          <p:attrName>style.visibility</p:attrName>
                                        </p:attrNameLst>
                                      </p:cBhvr>
                                      <p:to>
                                        <p:strVal val="visible"/>
                                      </p:to>
                                    </p:set>
                                    <p:animEffect transition="in" filter="fade">
                                      <p:cBhvr>
                                        <p:cTn id="32" dur="500"/>
                                        <p:tgtEl>
                                          <p:spTgt spid="5">
                                            <p:graphicEl>
                                              <a:dgm id="{452E93CB-DB9D-4F52-9C38-C86A6E1181C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2801E606-2CA5-40E8-9D69-48CDC53FB51F}"/>
                                            </p:graphicEl>
                                          </p:spTgt>
                                        </p:tgtEl>
                                        <p:attrNameLst>
                                          <p:attrName>style.visibility</p:attrName>
                                        </p:attrNameLst>
                                      </p:cBhvr>
                                      <p:to>
                                        <p:strVal val="visible"/>
                                      </p:to>
                                    </p:set>
                                    <p:animEffect transition="in" filter="fade">
                                      <p:cBhvr>
                                        <p:cTn id="35" dur="500"/>
                                        <p:tgtEl>
                                          <p:spTgt spid="5">
                                            <p:graphicEl>
                                              <a:dgm id="{2801E606-2CA5-40E8-9D69-48CDC53FB51F}"/>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156264E6-B7D5-432B-BEAD-CA87E4617B93}"/>
                                            </p:graphicEl>
                                          </p:spTgt>
                                        </p:tgtEl>
                                        <p:attrNameLst>
                                          <p:attrName>style.visibility</p:attrName>
                                        </p:attrNameLst>
                                      </p:cBhvr>
                                      <p:to>
                                        <p:strVal val="visible"/>
                                      </p:to>
                                    </p:set>
                                    <p:animEffect transition="in" filter="fade">
                                      <p:cBhvr>
                                        <p:cTn id="38" dur="500"/>
                                        <p:tgtEl>
                                          <p:spTgt spid="5">
                                            <p:graphicEl>
                                              <a:dgm id="{156264E6-B7D5-432B-BEAD-CA87E4617B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Adventist Mission &amp; Identity</a:t>
            </a:r>
          </a:p>
        </p:txBody>
      </p:sp>
      <p:sp>
        <p:nvSpPr>
          <p:cNvPr id="21506" name="Content Placeholder 2"/>
          <p:cNvSpPr>
            <a:spLocks noGrp="1"/>
          </p:cNvSpPr>
          <p:nvPr>
            <p:ph idx="1"/>
          </p:nvPr>
        </p:nvSpPr>
        <p:spPr>
          <a:xfrm>
            <a:off x="541338" y="1828800"/>
            <a:ext cx="15449550" cy="6604000"/>
          </a:xfrm>
        </p:spPr>
        <p:txBody>
          <a:bodyPr lIns="145143" tIns="72571" rIns="145143" bIns="72571"/>
          <a:lstStyle/>
          <a:p>
            <a:pPr marL="434975" indent="-434975" eaLnBrk="1" hangingPunct="1">
              <a:spcBef>
                <a:spcPts val="1900"/>
              </a:spcBef>
              <a:buFont typeface="Wingdings 2" panose="05020102010507070707" pitchFamily="18" charset="2"/>
              <a:buChar char=""/>
            </a:pPr>
            <a:r>
              <a:rPr lang="en-US" altLang="en-US" sz="3800" dirty="0"/>
              <a:t>Function within a biblical worldview and pursue a meaningful integration of faith and learning in all disciplines</a:t>
            </a:r>
          </a:p>
          <a:p>
            <a:pPr marL="434975" indent="-434975" eaLnBrk="1" hangingPunct="1">
              <a:spcBef>
                <a:spcPts val="1900"/>
              </a:spcBef>
              <a:buFont typeface="Wingdings 2" panose="05020102010507070707" pitchFamily="18" charset="2"/>
              <a:buChar char=""/>
            </a:pPr>
            <a:r>
              <a:rPr lang="en-US" altLang="en-US" sz="3800" dirty="0"/>
              <a:t>Give the Bible and the Spirit of Prophecy their foundational role in the operation of the school </a:t>
            </a:r>
          </a:p>
          <a:p>
            <a:pPr marL="434975" indent="-434975" eaLnBrk="1" hangingPunct="1">
              <a:spcBef>
                <a:spcPts val="1900"/>
              </a:spcBef>
              <a:buFont typeface="Wingdings 2" panose="05020102010507070707" pitchFamily="18" charset="2"/>
              <a:buChar char=""/>
            </a:pPr>
            <a:r>
              <a:rPr lang="en-US" altLang="en-US" sz="3800" dirty="0"/>
              <a:t>Educate the whole-person within the framework of a balanced, redemptive education that develops the ability “to think and to do” and restores in students the image of their Creator (Education, p. 17)</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dirty="0">
                <a:latin typeface="BWLexa" panose="02020603050405020304" pitchFamily="18" charset="0"/>
              </a:rPr>
              <a:t>Adventist Mission &amp; Identity</a:t>
            </a:r>
          </a:p>
        </p:txBody>
      </p:sp>
      <p:sp>
        <p:nvSpPr>
          <p:cNvPr id="22530" name="Content Placeholder 2"/>
          <p:cNvSpPr>
            <a:spLocks noGrp="1"/>
          </p:cNvSpPr>
          <p:nvPr>
            <p:ph idx="1"/>
          </p:nvPr>
        </p:nvSpPr>
        <p:spPr>
          <a:xfrm>
            <a:off x="541338" y="1828800"/>
            <a:ext cx="15449550" cy="6604000"/>
          </a:xfrm>
        </p:spPr>
        <p:txBody>
          <a:bodyPr lIns="145143" tIns="72571" rIns="145143" bIns="72571"/>
          <a:lstStyle/>
          <a:p>
            <a:pPr marL="434975" indent="-434975" eaLnBrk="1" hangingPunct="1">
              <a:spcBef>
                <a:spcPts val="1900"/>
              </a:spcBef>
              <a:buFont typeface="Wingdings 2" panose="05020102010507070707" pitchFamily="18" charset="2"/>
              <a:buChar char=""/>
            </a:pPr>
            <a:r>
              <a:rPr lang="en-US" altLang="en-US" dirty="0"/>
              <a:t>Through the AAA and IBE/IBMTE review processes:</a:t>
            </a:r>
          </a:p>
          <a:p>
            <a:pPr marL="869950" lvl="1" indent="-434975" eaLnBrk="1" hangingPunct="1">
              <a:spcBef>
                <a:spcPts val="1900"/>
              </a:spcBef>
              <a:buFont typeface="Wingdings 2" panose="05020102010507070707" pitchFamily="18" charset="2"/>
              <a:buChar char=""/>
            </a:pPr>
            <a:r>
              <a:rPr lang="en-US" altLang="en-US" sz="3700" dirty="0"/>
              <a:t>Promote and guard Adventist essentials in all levels of education, particularly in graduate and professional programs</a:t>
            </a:r>
          </a:p>
          <a:p>
            <a:pPr marL="869950" lvl="1" indent="-434975" eaLnBrk="1" hangingPunct="1">
              <a:spcBef>
                <a:spcPts val="1900"/>
              </a:spcBef>
              <a:buFont typeface="Wingdings 2" panose="05020102010507070707" pitchFamily="18" charset="2"/>
              <a:buChar char=""/>
            </a:pPr>
            <a:r>
              <a:rPr lang="en-US" altLang="en-US" sz="3700" dirty="0"/>
              <a:t>Adhere to Adventist philosophy of education in distance learning, intensives for non-residential cohorts, and urban campuses</a:t>
            </a:r>
          </a:p>
          <a:p>
            <a:pPr marL="869950" lvl="1" indent="-434975" eaLnBrk="1" hangingPunct="1">
              <a:spcBef>
                <a:spcPts val="1900"/>
              </a:spcBef>
              <a:buFont typeface="Wingdings 2" panose="05020102010507070707" pitchFamily="18" charset="2"/>
              <a:buChar char=""/>
            </a:pPr>
            <a:r>
              <a:rPr lang="en-US" altLang="en-US" sz="3700" dirty="0"/>
              <a:t>Foster academic excellence, focusing on continued improvement with measurable goals of quality culture</a:t>
            </a:r>
          </a:p>
          <a:p>
            <a:pPr marL="869950" lvl="1" indent="-434975" eaLnBrk="1" hangingPunct="1">
              <a:spcBef>
                <a:spcPts val="1900"/>
              </a:spcBef>
              <a:buFont typeface="Wingdings 2" panose="05020102010507070707" pitchFamily="18" charset="2"/>
              <a:buChar char=""/>
            </a:pPr>
            <a:r>
              <a:rPr lang="en-US" altLang="en-US" sz="3700" dirty="0"/>
              <a:t>Develop and implement spiritual master plans appropriate for the level and type of students (see KPIs such as Bible study)</a:t>
            </a:r>
          </a:p>
          <a:p>
            <a:pPr marL="869950" lvl="1" indent="-434975" eaLnBrk="1" hangingPunct="1">
              <a:spcBef>
                <a:spcPts val="1900"/>
              </a:spcBef>
              <a:buFont typeface="Wingdings 2" panose="05020102010507070707" pitchFamily="18" charset="2"/>
              <a:buChar char=""/>
            </a:pPr>
            <a:r>
              <a:rPr lang="en-US" altLang="en-US" sz="3700" dirty="0"/>
              <a:t>Use textbooks in harmony with Adventist philosophy of education</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lIns="145143" tIns="72571" rIns="145143" bIns="72571" anchor="t"/>
          <a:lstStyle/>
          <a:p>
            <a:pPr algn="ctr" eaLnBrk="1" hangingPunct="1"/>
            <a:r>
              <a:rPr lang="en-US" altLang="en-US" sz="5700" dirty="0">
                <a:latin typeface="BWLexa" panose="02020603050405020304" pitchFamily="18" charset="0"/>
              </a:rPr>
              <a:t>Student Access</a:t>
            </a:r>
          </a:p>
        </p:txBody>
      </p:sp>
      <p:sp>
        <p:nvSpPr>
          <p:cNvPr id="135170" name="Content Placeholder 2"/>
          <p:cNvSpPr>
            <a:spLocks noGrp="1"/>
          </p:cNvSpPr>
          <p:nvPr>
            <p:ph idx="1"/>
          </p:nvPr>
        </p:nvSpPr>
        <p:spPr>
          <a:xfrm>
            <a:off x="536575" y="1828800"/>
            <a:ext cx="15178088" cy="5694363"/>
          </a:xfrm>
          <a:extLst/>
        </p:spPr>
        <p:txBody>
          <a:bodyPr lIns="145143" tIns="72571" rIns="145143" bIns="72571" rtlCol="0">
            <a:normAutofit lnSpcReduction="10000"/>
          </a:bodyPr>
          <a:lstStyle/>
          <a:p>
            <a:pPr marL="304792" indent="-304792" defTabSz="1219170" eaLnBrk="1" fontAlgn="auto" hangingPunct="1">
              <a:spcBef>
                <a:spcPts val="1333"/>
              </a:spcBef>
              <a:spcAft>
                <a:spcPts val="0"/>
              </a:spcAft>
              <a:buFont typeface="Arial"/>
              <a:buChar char="•"/>
              <a:defRPr/>
            </a:pPr>
            <a:r>
              <a:rPr lang="en-US" altLang="en-US" dirty="0"/>
              <a:t>Partner with other GC Departments (Chaplaincy, Children’s Ministries, Youth, Family Ministries) to increase, through the divisions, access of all SDA students to Adventist education. To accomplish this we shall promote:</a:t>
            </a:r>
          </a:p>
          <a:p>
            <a:pPr marL="914377" lvl="1" indent="-304792" defTabSz="1219170" eaLnBrk="1" fontAlgn="auto" hangingPunct="1">
              <a:spcBef>
                <a:spcPts val="1900"/>
              </a:spcBef>
              <a:spcAft>
                <a:spcPts val="0"/>
              </a:spcAft>
              <a:buFont typeface="Arial"/>
              <a:buChar char="•"/>
              <a:defRPr/>
            </a:pPr>
            <a:r>
              <a:rPr lang="en-US" altLang="en-US" sz="3700" dirty="0"/>
              <a:t>Removing barriers so as to increase percentage of SDA enrollment in Adventist schools.</a:t>
            </a:r>
          </a:p>
          <a:p>
            <a:pPr marL="914377" lvl="1" indent="-304792" defTabSz="1219170" eaLnBrk="1" fontAlgn="auto" hangingPunct="1">
              <a:spcBef>
                <a:spcPts val="1900"/>
              </a:spcBef>
              <a:spcAft>
                <a:spcPts val="0"/>
              </a:spcAft>
              <a:buFont typeface="Arial"/>
              <a:buChar char="•"/>
              <a:defRPr/>
            </a:pPr>
            <a:r>
              <a:rPr lang="en-US" altLang="en-US" sz="3700" dirty="0"/>
              <a:t>Sustainable models of affordable education;</a:t>
            </a:r>
          </a:p>
          <a:p>
            <a:pPr marL="914377" lvl="1" indent="-304792" defTabSz="1219170" eaLnBrk="1" fontAlgn="auto" hangingPunct="1">
              <a:spcBef>
                <a:spcPts val="1900"/>
              </a:spcBef>
              <a:spcAft>
                <a:spcPts val="0"/>
              </a:spcAft>
              <a:buFont typeface="Arial"/>
              <a:buChar char="•"/>
              <a:defRPr/>
            </a:pPr>
            <a:r>
              <a:rPr lang="en-US" altLang="en-US" sz="3700" dirty="0"/>
              <a:t>Monitor the preparation of future teachers and recruit teachers and other personnel (in line with our third goal); </a:t>
            </a:r>
          </a:p>
          <a:p>
            <a:pPr marL="914377" lvl="1" indent="-304792" defTabSz="1219170" eaLnBrk="1" fontAlgn="auto" hangingPunct="1">
              <a:spcBef>
                <a:spcPts val="1900"/>
              </a:spcBef>
              <a:spcAft>
                <a:spcPts val="0"/>
              </a:spcAft>
              <a:buFont typeface="Arial"/>
              <a:buChar char="•"/>
              <a:defRPr/>
            </a:pPr>
            <a:r>
              <a:rPr lang="en-US" altLang="en-US" sz="3700" dirty="0"/>
              <a:t>Expand membership in the Adventist Professionals’ Network           (</a:t>
            </a:r>
            <a:r>
              <a:rPr lang="en-US" altLang="en-US" sz="3700" dirty="0">
                <a:hlinkClick r:id="rId2"/>
              </a:rPr>
              <a:t>http://apn.adventist.org</a:t>
            </a:r>
            <a:r>
              <a:rPr lang="en-US" altLang="en-US" sz="3700" dirty="0"/>
              <a:t>)</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7129</TotalTime>
  <Pages>0</Pages>
  <Words>1223</Words>
  <Characters>0</Characters>
  <Application>Microsoft Office PowerPoint</Application>
  <PresentationFormat>Custom</PresentationFormat>
  <Lines>0</Lines>
  <Paragraphs>682</Paragraphs>
  <Slides>25</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0" baseType="lpstr">
      <vt:lpstr>MS PGothic</vt:lpstr>
      <vt:lpstr>MS PGothic</vt:lpstr>
      <vt:lpstr>Arial</vt:lpstr>
      <vt:lpstr>BWLexa</vt:lpstr>
      <vt:lpstr>Calibri</vt:lpstr>
      <vt:lpstr>Calibri Light</vt:lpstr>
      <vt:lpstr>Corbel</vt:lpstr>
      <vt:lpstr>Gill Sans</vt:lpstr>
      <vt:lpstr>Sakkal Majalla</vt:lpstr>
      <vt:lpstr>Times New Roman</vt:lpstr>
      <vt:lpstr>Verdana</vt:lpstr>
      <vt:lpstr>Wingdings 2</vt:lpstr>
      <vt:lpstr>ヒラギノ角ゴ ProN W3</vt:lpstr>
      <vt:lpstr>Office Theme</vt:lpstr>
      <vt:lpstr>Chart</vt:lpstr>
      <vt:lpstr>State of Seventh-day Adventist Education Report</vt:lpstr>
      <vt:lpstr>PowerPoint Presentation</vt:lpstr>
      <vt:lpstr>PowerPoint Presentation</vt:lpstr>
      <vt:lpstr>PowerPoint Presentation</vt:lpstr>
      <vt:lpstr>PowerPoint Presentation</vt:lpstr>
      <vt:lpstr>PowerPoint Presentation</vt:lpstr>
      <vt:lpstr>Adventist Mission &amp; Identity</vt:lpstr>
      <vt:lpstr>Adventist Mission &amp; Identity</vt:lpstr>
      <vt:lpstr>Student Access</vt:lpstr>
      <vt:lpstr>PowerPoint Presentation</vt:lpstr>
      <vt:lpstr>The Adventist World and Big Cities</vt:lpstr>
      <vt:lpstr>PowerPoint Presentation</vt:lpstr>
      <vt:lpstr>Proliferation of Graduate and Professional Degrees</vt:lpstr>
      <vt:lpstr>Students Who Are Church Members</vt:lpstr>
      <vt:lpstr>Students Who Are Church Members  Attending Non-SDA Institutions</vt:lpstr>
      <vt:lpstr>PowerPoint Presentation</vt:lpstr>
      <vt:lpstr>PowerPoint Presentation</vt:lpstr>
      <vt:lpstr>Mission-focused Teachers</vt:lpstr>
      <vt:lpstr>Percentage of Seventh-day Adventist  Teachers in SDA Schools</vt:lpstr>
      <vt:lpstr>Percentage of Seventh-day Adventist  Students in SDA Schools</vt:lpstr>
      <vt:lpstr>Leadership</vt:lpstr>
      <vt:lpstr>Leadership (cont.)</vt:lpstr>
      <vt:lpstr>Acknowledgements</vt:lpstr>
      <vt:lpstr>Questions and Discussion</vt:lpstr>
      <vt:lpstr>Group Work Super Secretaries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dc:title>
  <dc:subject/>
  <dc:creator/>
  <cp:keywords/>
  <dc:description/>
  <cp:lastModifiedBy>Taylor V, John Wesley</cp:lastModifiedBy>
  <cp:revision>72</cp:revision>
  <cp:lastPrinted>2016-09-30T04:00:56Z</cp:lastPrinted>
  <dcterms:modified xsi:type="dcterms:W3CDTF">2018-01-30T02:40:52Z</dcterms:modified>
</cp:coreProperties>
</file>