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xls" ContentType="application/vnd.ms-exce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56" r:id="rId2"/>
    <p:sldMasterId id="2147483827" r:id="rId3"/>
    <p:sldMasterId id="2147483859" r:id="rId4"/>
  </p:sldMasterIdLst>
  <p:notesMasterIdLst>
    <p:notesMasterId r:id="rId77"/>
  </p:notesMasterIdLst>
  <p:handoutMasterIdLst>
    <p:handoutMasterId r:id="rId78"/>
  </p:handoutMasterIdLst>
  <p:sldIdLst>
    <p:sldId id="723" r:id="rId5"/>
    <p:sldId id="857" r:id="rId6"/>
    <p:sldId id="834" r:id="rId7"/>
    <p:sldId id="836" r:id="rId8"/>
    <p:sldId id="838" r:id="rId9"/>
    <p:sldId id="841" r:id="rId10"/>
    <p:sldId id="993" r:id="rId11"/>
    <p:sldId id="847" r:id="rId12"/>
    <p:sldId id="848" r:id="rId13"/>
    <p:sldId id="849" r:id="rId14"/>
    <p:sldId id="851" r:id="rId15"/>
    <p:sldId id="1053" r:id="rId16"/>
    <p:sldId id="853" r:id="rId17"/>
    <p:sldId id="855" r:id="rId18"/>
    <p:sldId id="916" r:id="rId19"/>
    <p:sldId id="859" r:id="rId20"/>
    <p:sldId id="842" r:id="rId21"/>
    <p:sldId id="861" r:id="rId22"/>
    <p:sldId id="863" r:id="rId23"/>
    <p:sldId id="900" r:id="rId24"/>
    <p:sldId id="1019" r:id="rId25"/>
    <p:sldId id="1024" r:id="rId26"/>
    <p:sldId id="1026" r:id="rId27"/>
    <p:sldId id="1032" r:id="rId28"/>
    <p:sldId id="1033" r:id="rId29"/>
    <p:sldId id="1028" r:id="rId30"/>
    <p:sldId id="1029" r:id="rId31"/>
    <p:sldId id="1030" r:id="rId32"/>
    <p:sldId id="925" r:id="rId33"/>
    <p:sldId id="910" r:id="rId34"/>
    <p:sldId id="929" r:id="rId35"/>
    <p:sldId id="995" r:id="rId36"/>
    <p:sldId id="989" r:id="rId37"/>
    <p:sldId id="930" r:id="rId38"/>
    <p:sldId id="931" r:id="rId39"/>
    <p:sldId id="933" r:id="rId40"/>
    <p:sldId id="912" r:id="rId41"/>
    <p:sldId id="913" r:id="rId42"/>
    <p:sldId id="935" r:id="rId43"/>
    <p:sldId id="936" r:id="rId44"/>
    <p:sldId id="991" r:id="rId45"/>
    <p:sldId id="999" r:id="rId46"/>
    <p:sldId id="938" r:id="rId47"/>
    <p:sldId id="953" r:id="rId48"/>
    <p:sldId id="949" r:id="rId49"/>
    <p:sldId id="968" r:id="rId50"/>
    <p:sldId id="1014" r:id="rId51"/>
    <p:sldId id="950" r:id="rId52"/>
    <p:sldId id="1015" r:id="rId53"/>
    <p:sldId id="951" r:id="rId54"/>
    <p:sldId id="970" r:id="rId55"/>
    <p:sldId id="972" r:id="rId56"/>
    <p:sldId id="948" r:id="rId57"/>
    <p:sldId id="943" r:id="rId58"/>
    <p:sldId id="944" r:id="rId59"/>
    <p:sldId id="1036" r:id="rId60"/>
    <p:sldId id="1040" r:id="rId61"/>
    <p:sldId id="1042" r:id="rId62"/>
    <p:sldId id="981" r:id="rId63"/>
    <p:sldId id="1044" r:id="rId64"/>
    <p:sldId id="979" r:id="rId65"/>
    <p:sldId id="1007" r:id="rId66"/>
    <p:sldId id="1009" r:id="rId67"/>
    <p:sldId id="1011" r:id="rId68"/>
    <p:sldId id="980" r:id="rId69"/>
    <p:sldId id="1055" r:id="rId70"/>
    <p:sldId id="985" r:id="rId71"/>
    <p:sldId id="987" r:id="rId72"/>
    <p:sldId id="1049" r:id="rId73"/>
    <p:sldId id="1046" r:id="rId74"/>
    <p:sldId id="927" r:id="rId75"/>
    <p:sldId id="1057" r:id="rId76"/>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1pPr>
    <a:lvl2pPr marL="4572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2pPr>
    <a:lvl3pPr marL="9144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3pPr>
    <a:lvl4pPr marL="13716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4pPr>
    <a:lvl5pPr marL="18288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5pPr>
    <a:lvl6pPr marL="2286000" algn="l" defTabSz="914400" rtl="0" eaLnBrk="1" latinLnBrk="0" hangingPunct="1">
      <a:defRPr kern="1200">
        <a:solidFill>
          <a:schemeClr val="tx1"/>
        </a:solidFill>
        <a:latin typeface="Times New Roman" pitchFamily="16" charset="0"/>
        <a:ea typeface="+mn-ea"/>
        <a:cs typeface="Times New Roman" pitchFamily="16" charset="0"/>
      </a:defRPr>
    </a:lvl6pPr>
    <a:lvl7pPr marL="2743200" algn="l" defTabSz="914400" rtl="0" eaLnBrk="1" latinLnBrk="0" hangingPunct="1">
      <a:defRPr kern="1200">
        <a:solidFill>
          <a:schemeClr val="tx1"/>
        </a:solidFill>
        <a:latin typeface="Times New Roman" pitchFamily="16" charset="0"/>
        <a:ea typeface="+mn-ea"/>
        <a:cs typeface="Times New Roman" pitchFamily="16" charset="0"/>
      </a:defRPr>
    </a:lvl7pPr>
    <a:lvl8pPr marL="3200400" algn="l" defTabSz="914400" rtl="0" eaLnBrk="1" latinLnBrk="0" hangingPunct="1">
      <a:defRPr kern="1200">
        <a:solidFill>
          <a:schemeClr val="tx1"/>
        </a:solidFill>
        <a:latin typeface="Times New Roman" pitchFamily="16" charset="0"/>
        <a:ea typeface="+mn-ea"/>
        <a:cs typeface="Times New Roman" pitchFamily="16" charset="0"/>
      </a:defRPr>
    </a:lvl8pPr>
    <a:lvl9pPr marL="3657600" algn="l" defTabSz="914400" rtl="0" eaLnBrk="1" latinLnBrk="0" hangingPunct="1">
      <a:defRPr kern="1200">
        <a:solidFill>
          <a:schemeClr val="tx1"/>
        </a:solidFill>
        <a:latin typeface="Times New Roman" pitchFamily="16" charset="0"/>
        <a:ea typeface="+mn-ea"/>
        <a:cs typeface="Times New Roman" pitchFamily="16"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F6FFFA"/>
    <a:srgbClr val="000066"/>
    <a:srgbClr val="FF9933"/>
    <a:srgbClr val="00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9" autoAdjust="0"/>
    <p:restoredTop sz="86479" autoAdjust="0"/>
  </p:normalViewPr>
  <p:slideViewPr>
    <p:cSldViewPr>
      <p:cViewPr varScale="1">
        <p:scale>
          <a:sx n="80" d="100"/>
          <a:sy n="80" d="100"/>
        </p:scale>
        <p:origin x="1056" y="192"/>
      </p:cViewPr>
      <p:guideLst>
        <p:guide orient="horz" pos="2160"/>
        <p:guide pos="2880"/>
      </p:guideLst>
    </p:cSldViewPr>
  </p:slideViewPr>
  <p:outlineViewPr>
    <p:cViewPr>
      <p:scale>
        <a:sx n="33" d="100"/>
        <a:sy n="33" d="100"/>
      </p:scale>
      <p:origin x="0" y="43020"/>
    </p:cViewPr>
  </p:outlineViewPr>
  <p:notesTextViewPr>
    <p:cViewPr>
      <p:scale>
        <a:sx n="100" d="100"/>
        <a:sy n="100" d="100"/>
      </p:scale>
      <p:origin x="0" y="0"/>
    </p:cViewPr>
  </p:notesTextViewPr>
  <p:sorterViewPr>
    <p:cViewPr>
      <p:scale>
        <a:sx n="66" d="100"/>
        <a:sy n="66" d="100"/>
      </p:scale>
      <p:origin x="0" y="4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esProps" Target="presProp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Depression </c:v>
                </c:pt>
              </c:strCache>
            </c:strRef>
          </c:tx>
          <c:spPr>
            <a:solidFill>
              <a:schemeClr val="accent5">
                <a:lumMod val="75000"/>
              </a:schemeClr>
            </a:solidFill>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&lt; 25,000</c:v>
                </c:pt>
                <c:pt idx="1">
                  <c:v>25 -50,000</c:v>
                </c:pt>
                <c:pt idx="2">
                  <c:v>50-99,000</c:v>
                </c:pt>
                <c:pt idx="3">
                  <c:v>&gt;100,000</c:v>
                </c:pt>
              </c:strCache>
            </c:strRef>
          </c:cat>
          <c:val>
            <c:numRef>
              <c:f>Sheet1!$B$2:$B$5</c:f>
              <c:numCache>
                <c:formatCode>0%</c:formatCode>
                <c:ptCount val="4"/>
                <c:pt idx="0">
                  <c:v>0.4</c:v>
                </c:pt>
                <c:pt idx="1">
                  <c:v>0.3</c:v>
                </c:pt>
                <c:pt idx="2">
                  <c:v>0.24</c:v>
                </c:pt>
                <c:pt idx="3">
                  <c:v>0.07</c:v>
                </c:pt>
              </c:numCache>
            </c:numRef>
          </c:val>
        </c:ser>
        <c:dLbls>
          <c:dLblPos val="outEnd"/>
          <c:showLegendKey val="0"/>
          <c:showVal val="1"/>
          <c:showCatName val="0"/>
          <c:showSerName val="0"/>
          <c:showPercent val="0"/>
          <c:showBubbleSize val="0"/>
        </c:dLbls>
        <c:gapWidth val="150"/>
        <c:axId val="1992550592"/>
        <c:axId val="1992552784"/>
      </c:barChart>
      <c:catAx>
        <c:axId val="1992550592"/>
        <c:scaling>
          <c:orientation val="minMax"/>
        </c:scaling>
        <c:delete val="0"/>
        <c:axPos val="b"/>
        <c:title>
          <c:tx>
            <c:rich>
              <a:bodyPr/>
              <a:lstStyle/>
              <a:p>
                <a:pPr algn="ctr">
                  <a:defRPr/>
                </a:pPr>
                <a:r>
                  <a:rPr lang="en-US" dirty="0" smtClean="0"/>
                  <a:t>Annual Household Income in Dollars</a:t>
                </a:r>
                <a:endParaRPr lang="en-US" dirty="0"/>
              </a:p>
            </c:rich>
          </c:tx>
          <c:layout>
            <c:manualLayout>
              <c:xMode val="edge"/>
              <c:yMode val="edge"/>
              <c:x val="0.308255666905273"/>
              <c:y val="0.924090675165531"/>
            </c:manualLayout>
          </c:layout>
          <c:overlay val="0"/>
        </c:title>
        <c:numFmt formatCode="General" sourceLinked="0"/>
        <c:majorTickMark val="out"/>
        <c:minorTickMark val="none"/>
        <c:tickLblPos val="nextTo"/>
        <c:txPr>
          <a:bodyPr/>
          <a:lstStyle/>
          <a:p>
            <a:pPr>
              <a:defRPr sz="1400"/>
            </a:pPr>
            <a:endParaRPr lang="en-US"/>
          </a:p>
        </c:txPr>
        <c:crossAx val="1992552784"/>
        <c:crosses val="autoZero"/>
        <c:auto val="1"/>
        <c:lblAlgn val="ctr"/>
        <c:lblOffset val="100"/>
        <c:noMultiLvlLbl val="0"/>
      </c:catAx>
      <c:valAx>
        <c:axId val="1992552784"/>
        <c:scaling>
          <c:orientation val="minMax"/>
        </c:scaling>
        <c:delete val="0"/>
        <c:axPos val="l"/>
        <c:majorGridlines/>
        <c:title>
          <c:tx>
            <c:rich>
              <a:bodyPr rot="-5400000" vert="horz"/>
              <a:lstStyle/>
              <a:p>
                <a:pPr>
                  <a:defRPr/>
                </a:pPr>
                <a:r>
                  <a:rPr lang="en-US" dirty="0" smtClean="0"/>
                  <a:t>Percent</a:t>
                </a:r>
                <a:endParaRPr lang="en-US" dirty="0"/>
              </a:p>
            </c:rich>
          </c:tx>
          <c:overlay val="0"/>
        </c:title>
        <c:numFmt formatCode="0%" sourceLinked="1"/>
        <c:majorTickMark val="out"/>
        <c:minorTickMark val="none"/>
        <c:tickLblPos val="nextTo"/>
        <c:crossAx val="19925505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0.81818</cdr:x>
      <cdr:y>0.68421</cdr:y>
    </cdr:from>
    <cdr:to>
      <cdr:x>0.94545</cdr:x>
      <cdr:y>0.84211</cdr:y>
    </cdr:to>
    <cdr:sp macro="" textlink="">
      <cdr:nvSpPr>
        <cdr:cNvPr id="2" name="TextBox 1"/>
        <cdr:cNvSpPr txBox="1"/>
      </cdr:nvSpPr>
      <cdr:spPr>
        <a:xfrm xmlns:a="http://schemas.openxmlformats.org/drawingml/2006/main">
          <a:off x="6858000" y="2971800"/>
          <a:ext cx="10668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Times New Roman" pitchFamily="18" charset="0"/>
              </a:defRPr>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Times New Roman" pitchFamily="18" charset="0"/>
              </a:defRPr>
            </a:lvl1pPr>
          </a:lstStyle>
          <a:p>
            <a:pPr>
              <a:defRPr/>
            </a:pPr>
            <a:fld id="{230D2AEB-24A9-40CC-AC25-FBDAFE0584A8}" type="slidenum">
              <a:rPr lang="en-US"/>
              <a:pPr>
                <a:defRPr/>
              </a:pPr>
              <a:t>‹#›</a:t>
            </a:fld>
            <a:endParaRPr lang="en-US"/>
          </a:p>
        </p:txBody>
      </p:sp>
    </p:spTree>
    <p:extLst>
      <p:ext uri="{BB962C8B-B14F-4D97-AF65-F5344CB8AC3E}">
        <p14:creationId xmlns:p14="http://schemas.microsoft.com/office/powerpoint/2010/main" val="3707419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Times New Roman" pitchFamily="18" charset="0"/>
              </a:defRPr>
            </a:lvl1pPr>
          </a:lstStyle>
          <a:p>
            <a:pPr>
              <a:defRPr/>
            </a:pPr>
            <a:endParaRPr lang="en-US"/>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Times New Roman" pitchFamily="18" charset="0"/>
              </a:defRPr>
            </a:lvl1pPr>
          </a:lstStyle>
          <a:p>
            <a:pPr>
              <a:defRPr/>
            </a:pPr>
            <a:fld id="{9499917A-5C0F-4CDD-A191-F7E9294A01C7}" type="slidenum">
              <a:rPr lang="en-US"/>
              <a:pPr>
                <a:defRPr/>
              </a:pPr>
              <a:t>‹#›</a:t>
            </a:fld>
            <a:endParaRPr lang="en-US"/>
          </a:p>
        </p:txBody>
      </p:sp>
    </p:spTree>
    <p:extLst>
      <p:ext uri="{BB962C8B-B14F-4D97-AF65-F5344CB8AC3E}">
        <p14:creationId xmlns:p14="http://schemas.microsoft.com/office/powerpoint/2010/main" val="980509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99917A-5C0F-4CDD-A191-F7E9294A01C7}" type="slidenum">
              <a:rPr lang="en-US" smtClean="0"/>
              <a:pPr>
                <a:defRPr/>
              </a:pPr>
              <a:t>1</a:t>
            </a:fld>
            <a:endParaRPr lang="en-US"/>
          </a:p>
        </p:txBody>
      </p:sp>
    </p:spTree>
    <p:extLst>
      <p:ext uri="{BB962C8B-B14F-4D97-AF65-F5344CB8AC3E}">
        <p14:creationId xmlns:p14="http://schemas.microsoft.com/office/powerpoint/2010/main" val="347061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BDC73-326E-4A37-B04E-7DB41B1D6BE0}" type="slidenum">
              <a:rPr lang="en-US">
                <a:solidFill>
                  <a:prstClr val="black"/>
                </a:solidFill>
              </a:rPr>
              <a:pPr/>
              <a:t>21</a:t>
            </a:fld>
            <a:endParaRPr lang="en-US">
              <a:solidFill>
                <a:prstClr val="black"/>
              </a:solidFill>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9917A-5C0F-4CDD-A191-F7E9294A01C7}" type="slidenum">
              <a:rPr lang="en-US" smtClean="0"/>
              <a:pPr>
                <a:defRPr/>
              </a:pPr>
              <a:t>22</a:t>
            </a:fld>
            <a:endParaRPr lang="en-US"/>
          </a:p>
        </p:txBody>
      </p:sp>
    </p:spTree>
    <p:extLst>
      <p:ext uri="{BB962C8B-B14F-4D97-AF65-F5344CB8AC3E}">
        <p14:creationId xmlns:p14="http://schemas.microsoft.com/office/powerpoint/2010/main" val="322500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xfrm>
            <a:off x="1143000" y="685800"/>
            <a:ext cx="4572000" cy="3429000"/>
          </a:xfrm>
          <a:ln/>
        </p:spPr>
      </p:sp>
      <p:sp>
        <p:nvSpPr>
          <p:cNvPr id="190467"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MS PGothic" charset="0"/>
            </a:endParaRPr>
          </a:p>
        </p:txBody>
      </p:sp>
      <p:sp>
        <p:nvSpPr>
          <p:cNvPr id="1904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30171" indent="-280835">
              <a:defRPr>
                <a:solidFill>
                  <a:schemeClr val="tx1"/>
                </a:solidFill>
                <a:latin typeface="Times New Roman" charset="0"/>
                <a:ea typeface="MS PGothic" charset="0"/>
                <a:cs typeface="MS PGothic" charset="0"/>
              </a:defRPr>
            </a:lvl2pPr>
            <a:lvl3pPr marL="1123340" indent="-224668">
              <a:defRPr>
                <a:solidFill>
                  <a:schemeClr val="tx1"/>
                </a:solidFill>
                <a:latin typeface="Times New Roman" charset="0"/>
                <a:ea typeface="MS PGothic" charset="0"/>
                <a:cs typeface="MS PGothic" charset="0"/>
              </a:defRPr>
            </a:lvl3pPr>
            <a:lvl4pPr marL="1572677" indent="-224668">
              <a:defRPr>
                <a:solidFill>
                  <a:schemeClr val="tx1"/>
                </a:solidFill>
                <a:latin typeface="Times New Roman" charset="0"/>
                <a:ea typeface="MS PGothic" charset="0"/>
                <a:cs typeface="MS PGothic" charset="0"/>
              </a:defRPr>
            </a:lvl4pPr>
            <a:lvl5pPr marL="2022013" indent="-224668">
              <a:defRPr>
                <a:solidFill>
                  <a:schemeClr val="tx1"/>
                </a:solidFill>
                <a:latin typeface="Times New Roman" charset="0"/>
                <a:ea typeface="MS PGothic" charset="0"/>
                <a:cs typeface="MS PGothic" charset="0"/>
              </a:defRPr>
            </a:lvl5pPr>
            <a:lvl6pPr marL="2471349"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6pPr>
            <a:lvl7pPr marL="2920685"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7pPr>
            <a:lvl8pPr marL="3370021"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8pPr>
            <a:lvl9pPr marL="3819357"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7C00D4AE-79C8-FC43-864E-BDA2362F7B36}" type="slidenum">
              <a:rPr lang="en-US">
                <a:solidFill>
                  <a:srgbClr val="000000"/>
                </a:solidFill>
              </a:rPr>
              <a:pPr/>
              <a:t>28</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247D5DB-D54B-914C-992F-AB83C77D7FBF}" type="slidenum">
              <a:rPr lang="en-US" sz="1200">
                <a:cs typeface="Times New Roman" charset="0"/>
              </a:rPr>
              <a:pPr/>
              <a:t>33</a:t>
            </a:fld>
            <a:endParaRPr lang="en-US" sz="1200">
              <a:cs typeface="Times New Roman" charset="0"/>
            </a:endParaRPr>
          </a:p>
        </p:txBody>
      </p:sp>
      <p:sp>
        <p:nvSpPr>
          <p:cNvPr id="97282" name="Rectangle 2"/>
          <p:cNvSpPr>
            <a:spLocks noGrp="1" noRot="1" noChangeAspect="1" noChangeArrowheads="1" noTextEdit="1"/>
          </p:cNvSpPr>
          <p:nvPr>
            <p:ph type="sldImg"/>
          </p:nvPr>
        </p:nvSpPr>
        <p:spPr>
          <a:xfrm>
            <a:off x="1100138" y="676275"/>
            <a:ext cx="4610100" cy="3457575"/>
          </a:xfrm>
          <a:ln/>
        </p:spPr>
      </p:sp>
      <p:sp>
        <p:nvSpPr>
          <p:cNvPr id="97283" name="Rectangle 3"/>
          <p:cNvSpPr>
            <a:spLocks noGrp="1" noChangeArrowheads="1"/>
          </p:cNvSpPr>
          <p:nvPr>
            <p:ph type="body" idx="1"/>
          </p:nvPr>
        </p:nvSpPr>
        <p:spPr>
          <a:xfrm>
            <a:off x="896939" y="4359640"/>
            <a:ext cx="5013325" cy="413166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MS PGothic" charset="0"/>
              </a:rPr>
              <a:t>--These are the percentages listed in Table 8 of U.S. Census 2006.</a:t>
            </a:r>
          </a:p>
          <a:p>
            <a:pPr eaLnBrk="1" hangingPunct="1"/>
            <a:r>
              <a:rPr lang="en-US">
                <a:latin typeface="Times New Roman" charset="0"/>
                <a:ea typeface="MS PGothic" charset="0"/>
              </a:rPr>
              <a:t>--“Some Other Race alone” not included</a:t>
            </a:r>
          </a:p>
          <a:p>
            <a:pPr eaLnBrk="1" hangingPunct="1"/>
            <a:endParaRPr lang="en-US">
              <a:latin typeface="Times New Roman" charset="0"/>
              <a:ea typeface="MS PGothic" charset="0"/>
            </a:endParaRPr>
          </a:p>
          <a:p>
            <a:pPr eaLnBrk="1" hangingPunct="1"/>
            <a:r>
              <a:rPr lang="en-US">
                <a:latin typeface="Times New Roman" charset="0"/>
                <a:ea typeface="MS PGothic" charset="0"/>
              </a:rPr>
              <a:t>(“Number and Percentage of People in Poverty in the Past 12 Months by Race and Hispanic Origin: 2006)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BDC73-326E-4A37-B04E-7DB41B1D6BE0}" type="slidenum">
              <a:rPr lang="en-US"/>
              <a:pPr/>
              <a:t>44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1E2D6A-6E4A-4242-8658-8C0D2E2FE8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B7A9DA-3BCC-4F97-ABC7-9A16084861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69A5A1-8016-4A11-A694-8FC823B624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725306-F537-42D4-8F67-6ED619EDAF5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4E0F09-7590-479A-A8C9-E83368F473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241637-CB22-4EC1-8E36-35A58B45759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9E094A-B420-4B78-8EBC-5478CBBB2E9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8B41D2-4080-5E45-BC12-594D4B8E136B}"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317285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7E9DCB-436A-A245-8D1C-238AB8E67253}"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628521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FB922E-6C3F-C345-BD85-9488CBD64BF8}"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2531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F96EE2-6732-DF4E-8095-8C5B9AC2656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95922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2E2277-5A37-43F0-92DA-50AB01838E0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07C9651-F6B5-0B45-BA00-89821DE66E76}"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820447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BCA7E-B1D3-234A-BADD-010DDA108C13}"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75915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6AA4FA-5F6C-5E4B-AD8F-3CE14317D8BB}"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640068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2A26C4-4F89-F74D-A3F7-793CD216C816}"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947959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68B10F-0C21-BE4B-8D33-36C12D1E086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721596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DA7627-CCDB-3E40-AF02-FC9A7544346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680727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C3C46-AF1A-AE42-8EB7-B69EEA45B158}"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645135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4C852-ED00-1341-85EA-EA78384D2BC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665542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E2D6A-6E4A-4242-8658-8C0D2E2FE881}"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771311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2E2277-5A37-43F0-92DA-50AB01838E04}"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41478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14FC46-16E2-4642-AA16-85A4AC0429B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14FC46-16E2-4642-AA16-85A4AC0429B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119348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5CEBA7-6CFD-4FAC-BB3F-67AD444E8589}"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095911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8C7A3E-95FE-44FB-B760-98175027E1B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208192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9E03DA-6B0E-48B8-8582-5D0C4F4B9AF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687312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B52ED9-61EA-4ECD-B0FC-8717BB1F182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647356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2CC180-8C09-4336-BD58-7C1724463C2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794882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BD8715-5632-4D77-BCA8-C63C80ACAF7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17387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B7A9DA-3BCC-4F97-ABC7-9A160848614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506894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69A5A1-8016-4A11-A694-8FC823B624F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280111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25306-F537-42D4-8F67-6ED619EDAF56}"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65566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5CEBA7-6CFD-4FAC-BB3F-67AD444E858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E0F09-7590-479A-A8C9-E83368F4737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773996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41637-CB22-4EC1-8E36-35A58B45759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148979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E094A-B420-4B78-8EBC-5478CBBB2E9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363562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E2D6A-6E4A-4242-8658-8C0D2E2FE881}"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621502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2E2277-5A37-43F0-92DA-50AB01838E04}"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607695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14FC46-16E2-4642-AA16-85A4AC0429B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586322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5CEBA7-6CFD-4FAC-BB3F-67AD444E8589}"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461377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8C7A3E-95FE-44FB-B760-98175027E1B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44705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9E03DA-6B0E-48B8-8582-5D0C4F4B9AF0}"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28481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B52ED9-61EA-4ECD-B0FC-8717BB1F182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17280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8C7A3E-95FE-44FB-B760-98175027E1B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2CC180-8C09-4336-BD58-7C1724463C2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236809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BD8715-5632-4D77-BCA8-C63C80ACAF7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715836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B7A9DA-3BCC-4F97-ABC7-9A160848614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5101824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69A5A1-8016-4A11-A694-8FC823B624F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5723361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25306-F537-42D4-8F67-6ED619EDAF56}"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26568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E0F09-7590-479A-A8C9-E83368F4737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560072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41637-CB22-4EC1-8E36-35A58B45759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175350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E094A-B420-4B78-8EBC-5478CBBB2E9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26416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9E03DA-6B0E-48B8-8582-5D0C4F4B9A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B52ED9-61EA-4ECD-B0FC-8717BB1F18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CC180-8C09-4336-BD58-7C1724463C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BD8715-5632-4D77-BCA8-C63C80ACAF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theme" Target="../theme/theme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Times New Roman" pitchFamily="18" charset="0"/>
              </a:defRPr>
            </a:lvl1pPr>
          </a:lstStyle>
          <a:p>
            <a:pPr>
              <a:defRPr/>
            </a:pPr>
            <a:endParaRPr lang="en-US"/>
          </a:p>
        </p:txBody>
      </p:sp>
      <p:sp>
        <p:nvSpPr>
          <p:cNvPr id="314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US"/>
          </a:p>
        </p:txBody>
      </p:sp>
      <p:sp>
        <p:nvSpPr>
          <p:cNvPr id="314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cs typeface="Times New Roman" pitchFamily="18" charset="0"/>
              </a:defRPr>
            </a:lvl1pPr>
          </a:lstStyle>
          <a:p>
            <a:pPr>
              <a:defRPr/>
            </a:pPr>
            <a:fld id="{E29A4FD1-9361-47A6-B2FB-8119303BE35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lvl1pPr>
          </a:lstStyle>
          <a:p>
            <a:pPr algn="l" eaLnBrk="1" hangingPunct="1">
              <a:defRPr/>
            </a:pPr>
            <a:endParaRPr lang="en-US">
              <a:solidFill>
                <a:srgbClr val="FFFF00"/>
              </a:solidFill>
              <a:latin typeface="Times New Roman" charset="0"/>
              <a:ea typeface="MS PGothic" charset="0"/>
              <a:cs typeface="MS PGothic"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lvl1pPr>
          </a:lstStyle>
          <a:p>
            <a:pPr eaLnBrk="1" hangingPunct="1">
              <a:defRPr/>
            </a:pPr>
            <a:endParaRPr lang="en-US">
              <a:solidFill>
                <a:srgbClr val="FFFF00"/>
              </a:solidFill>
              <a:latin typeface="Times New Roman" charset="0"/>
              <a:ea typeface="MS PGothic" charset="0"/>
              <a:cs typeface="MS PGothic"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vl1pPr>
          </a:lstStyle>
          <a:p>
            <a:pPr eaLnBrk="1" hangingPunct="1">
              <a:defRPr/>
            </a:pPr>
            <a:fld id="{54FE8038-7199-964B-88C6-C5C05AFB226B}" type="slidenum">
              <a:rPr lang="en-US">
                <a:solidFill>
                  <a:srgbClr val="FFFF00"/>
                </a:solidFill>
                <a:latin typeface="Times New Roman" charset="0"/>
                <a:ea typeface="MS PGothic" charset="0"/>
                <a:cs typeface="MS PGothic" charset="0"/>
              </a:rPr>
              <a:pPr eaLnBrk="1" hangingPunct="1">
                <a:defRPr/>
              </a:pPr>
              <a:t>‹#›</a:t>
            </a:fld>
            <a:endParaRPr lang="en-US">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3685126061"/>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06" charset="0"/>
        </a:defRPr>
      </a:lvl6pPr>
      <a:lvl7pPr marL="914400" algn="ctr" rtl="0" fontAlgn="base">
        <a:spcBef>
          <a:spcPct val="0"/>
        </a:spcBef>
        <a:spcAft>
          <a:spcPct val="0"/>
        </a:spcAft>
        <a:defRPr sz="4400">
          <a:solidFill>
            <a:schemeClr val="tx2"/>
          </a:solidFill>
          <a:latin typeface="Times New Roman" pitchFamily="-106" charset="0"/>
        </a:defRPr>
      </a:lvl7pPr>
      <a:lvl8pPr marL="1371600" algn="ctr" rtl="0" fontAlgn="base">
        <a:spcBef>
          <a:spcPct val="0"/>
        </a:spcBef>
        <a:spcAft>
          <a:spcPct val="0"/>
        </a:spcAft>
        <a:defRPr sz="4400">
          <a:solidFill>
            <a:schemeClr val="tx2"/>
          </a:solidFill>
          <a:latin typeface="Times New Roman" pitchFamily="-106" charset="0"/>
        </a:defRPr>
      </a:lvl8pPr>
      <a:lvl9pPr marL="1828800" algn="ctr" rtl="0" fontAlgn="base">
        <a:spcBef>
          <a:spcPct val="0"/>
        </a:spcBef>
        <a:spcAft>
          <a:spcPct val="0"/>
        </a:spcAft>
        <a:defRPr sz="4400">
          <a:solidFill>
            <a:schemeClr val="tx2"/>
          </a:solidFill>
          <a:latin typeface="Times New Roman"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Times New Roman" pitchFamily="18" charset="0"/>
              </a:defRPr>
            </a:lvl1pPr>
          </a:lstStyle>
          <a:p>
            <a:pPr>
              <a:defRPr/>
            </a:pPr>
            <a:endParaRPr lang="en-US">
              <a:solidFill>
                <a:srgbClr val="FFFF00"/>
              </a:solidFill>
            </a:endParaRPr>
          </a:p>
        </p:txBody>
      </p:sp>
      <p:sp>
        <p:nvSpPr>
          <p:cNvPr id="314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US">
              <a:solidFill>
                <a:srgbClr val="FFFF00"/>
              </a:solidFill>
            </a:endParaRPr>
          </a:p>
        </p:txBody>
      </p:sp>
      <p:sp>
        <p:nvSpPr>
          <p:cNvPr id="314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cs typeface="Times New Roman" pitchFamily="18" charset="0"/>
              </a:defRPr>
            </a:lvl1pPr>
          </a:lstStyle>
          <a:p>
            <a:pPr>
              <a:defRPr/>
            </a:pPr>
            <a:fld id="{E29A4FD1-9361-47A6-B2FB-8119303BE35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80531687"/>
      </p:ext>
    </p:extLst>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Times New Roman" pitchFamily="18" charset="0"/>
              </a:defRPr>
            </a:lvl1pPr>
          </a:lstStyle>
          <a:p>
            <a:pPr>
              <a:defRPr/>
            </a:pPr>
            <a:endParaRPr lang="en-US">
              <a:solidFill>
                <a:srgbClr val="FFFF00"/>
              </a:solidFill>
            </a:endParaRPr>
          </a:p>
        </p:txBody>
      </p:sp>
      <p:sp>
        <p:nvSpPr>
          <p:cNvPr id="314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US">
              <a:solidFill>
                <a:srgbClr val="FFFF00"/>
              </a:solidFill>
            </a:endParaRPr>
          </a:p>
        </p:txBody>
      </p:sp>
      <p:sp>
        <p:nvSpPr>
          <p:cNvPr id="314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cs typeface="Times New Roman" pitchFamily="18" charset="0"/>
              </a:defRPr>
            </a:lvl1pPr>
          </a:lstStyle>
          <a:p>
            <a:pPr>
              <a:defRPr/>
            </a:pPr>
            <a:fld id="{E29A4FD1-9361-47A6-B2FB-8119303BE357}"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073991838"/>
      </p:ext>
    </p:extLst>
  </p:cSld>
  <p:clrMap bg1="dk2" tx1="lt1" bg2="dk1"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2.xls"/><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52400" y="762000"/>
            <a:ext cx="8839200" cy="2590800"/>
          </a:xfrm>
        </p:spPr>
        <p:txBody>
          <a:bodyPr/>
          <a:lstStyle/>
          <a:p>
            <a:pPr eaLnBrk="1" hangingPunct="1"/>
            <a:r>
              <a:rPr lang="en-US" b="1" dirty="0" smtClean="0">
                <a:solidFill>
                  <a:srgbClr val="EEE90C"/>
                </a:solidFill>
              </a:rPr>
              <a:t/>
            </a:r>
            <a:br>
              <a:rPr lang="en-US" b="1" dirty="0" smtClean="0">
                <a:solidFill>
                  <a:srgbClr val="EEE90C"/>
                </a:solidFill>
              </a:rPr>
            </a:br>
            <a:r>
              <a:rPr lang="en-US" sz="4000" dirty="0" smtClean="0">
                <a:solidFill>
                  <a:srgbClr val="EEE90C"/>
                </a:solidFill>
              </a:rPr>
              <a:t>Increasing Student Access in K to 12 Education </a:t>
            </a:r>
            <a:r>
              <a:rPr lang="en-US" sz="3600" dirty="0" smtClean="0">
                <a:solidFill>
                  <a:srgbClr val="EEE90C"/>
                </a:solidFill>
              </a:rPr>
              <a:t/>
            </a:r>
            <a:br>
              <a:rPr lang="en-US" sz="3600" dirty="0" smtClean="0">
                <a:solidFill>
                  <a:srgbClr val="EEE90C"/>
                </a:solidFill>
              </a:rPr>
            </a:br>
            <a:r>
              <a:rPr lang="en-US" sz="3000" dirty="0" smtClean="0">
                <a:solidFill>
                  <a:srgbClr val="EEE90C"/>
                </a:solidFill>
              </a:rPr>
              <a:t>A </a:t>
            </a:r>
            <a:r>
              <a:rPr lang="en-US" sz="3000" dirty="0">
                <a:solidFill>
                  <a:srgbClr val="EEE90C"/>
                </a:solidFill>
              </a:rPr>
              <a:t>Challenge </a:t>
            </a:r>
            <a:r>
              <a:rPr lang="en-US" sz="3000" dirty="0" smtClean="0">
                <a:solidFill>
                  <a:srgbClr val="EEE90C"/>
                </a:solidFill>
              </a:rPr>
              <a:t>for Adventist </a:t>
            </a:r>
            <a:r>
              <a:rPr lang="en-US" sz="3000" dirty="0">
                <a:solidFill>
                  <a:srgbClr val="EEE90C"/>
                </a:solidFill>
              </a:rPr>
              <a:t>Education in the 21</a:t>
            </a:r>
            <a:r>
              <a:rPr lang="en-US" sz="3000" baseline="30000" dirty="0">
                <a:solidFill>
                  <a:srgbClr val="EEE90C"/>
                </a:solidFill>
              </a:rPr>
              <a:t>st</a:t>
            </a:r>
            <a:r>
              <a:rPr lang="en-US" sz="3000" dirty="0">
                <a:solidFill>
                  <a:srgbClr val="EEE90C"/>
                </a:solidFill>
              </a:rPr>
              <a:t> Century</a:t>
            </a:r>
            <a:r>
              <a:rPr lang="en-US" sz="3600" dirty="0" smtClean="0">
                <a:solidFill>
                  <a:srgbClr val="EEE90C"/>
                </a:solidFill>
              </a:rPr>
              <a:t/>
            </a:r>
            <a:br>
              <a:rPr lang="en-US" sz="3600" dirty="0" smtClean="0">
                <a:solidFill>
                  <a:srgbClr val="EEE90C"/>
                </a:solidFill>
              </a:rPr>
            </a:br>
            <a:endParaRPr lang="en-US" sz="3600" dirty="0" smtClean="0">
              <a:solidFill>
                <a:srgbClr val="EEE90C"/>
              </a:solidFill>
            </a:endParaRPr>
          </a:p>
        </p:txBody>
      </p:sp>
      <p:sp>
        <p:nvSpPr>
          <p:cNvPr id="35843" name="Rectangle 3"/>
          <p:cNvSpPr>
            <a:spLocks noGrp="1" noChangeArrowheads="1"/>
          </p:cNvSpPr>
          <p:nvPr>
            <p:ph type="subTitle" idx="1"/>
          </p:nvPr>
        </p:nvSpPr>
        <p:spPr>
          <a:xfrm>
            <a:off x="685800" y="3733800"/>
            <a:ext cx="7620000" cy="3962400"/>
          </a:xfrm>
        </p:spPr>
        <p:txBody>
          <a:bodyPr/>
          <a:lstStyle/>
          <a:p>
            <a:pPr eaLnBrk="1" hangingPunct="1"/>
            <a:endParaRPr lang="en-US" sz="2800" dirty="0" smtClean="0"/>
          </a:p>
          <a:p>
            <a:pPr eaLnBrk="1" hangingPunct="1"/>
            <a:r>
              <a:rPr lang="en-US" sz="2800" dirty="0" smtClean="0"/>
              <a:t>David R. Williams, PhD, MPH, </a:t>
            </a:r>
            <a:r>
              <a:rPr lang="en-US" sz="2800" dirty="0" err="1" smtClean="0"/>
              <a:t>MDiv</a:t>
            </a:r>
            <a:endParaRPr lang="en-US" sz="2800" dirty="0" smtClean="0"/>
          </a:p>
          <a:p>
            <a:pPr eaLnBrk="1" hangingPunct="1"/>
            <a:r>
              <a:rPr lang="en-US" sz="2000" dirty="0" smtClean="0"/>
              <a:t>Florence &amp; Laura Norman Professor of Public Health</a:t>
            </a:r>
          </a:p>
          <a:p>
            <a:pPr eaLnBrk="1" hangingPunct="1"/>
            <a:r>
              <a:rPr lang="en-US" sz="2000" dirty="0" smtClean="0"/>
              <a:t>Professor of African &amp; African American Studies and of Sociology</a:t>
            </a:r>
          </a:p>
          <a:p>
            <a:pPr eaLnBrk="1" hangingPunct="1"/>
            <a:r>
              <a:rPr lang="en-US" sz="2000" dirty="0" smtClean="0"/>
              <a:t>Harvard University</a:t>
            </a:r>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fontScale="90000"/>
          </a:bodyPr>
          <a:lstStyle/>
          <a:p>
            <a:pPr>
              <a:defRPr/>
            </a:pPr>
            <a:r>
              <a:rPr lang="en-US" dirty="0" smtClean="0"/>
              <a:t>Retention: Accessions vs. dropped, 2000–2012</a:t>
            </a:r>
            <a:endParaRPr lang="en-US" dirty="0"/>
          </a:p>
        </p:txBody>
      </p:sp>
      <p:graphicFrame>
        <p:nvGraphicFramePr>
          <p:cNvPr id="34818" name="Chart 4"/>
          <p:cNvGraphicFramePr>
            <a:graphicFrameLocks/>
          </p:cNvGraphicFramePr>
          <p:nvPr/>
        </p:nvGraphicFramePr>
        <p:xfrm>
          <a:off x="330200" y="2082800"/>
          <a:ext cx="6197600" cy="4165600"/>
        </p:xfrm>
        <a:graphic>
          <a:graphicData uri="http://schemas.openxmlformats.org/presentationml/2006/ole">
            <mc:AlternateContent xmlns:mc="http://schemas.openxmlformats.org/markup-compatibility/2006">
              <mc:Choice xmlns:v="urn:schemas-microsoft-com:vml" Requires="v">
                <p:oleObj spid="_x0000_s323705" name="Worksheet" r:id="rId3" imgW="6199120" imgH="4163224" progId="Excel.Sheet.8">
                  <p:embed/>
                </p:oleObj>
              </mc:Choice>
              <mc:Fallback>
                <p:oleObj name="Worksheet" r:id="rId3" imgW="6199120" imgH="4163224"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2082800"/>
                        <a:ext cx="619760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a:spLocks noChangeArrowheads="1"/>
          </p:cNvSpPr>
          <p:nvPr/>
        </p:nvSpPr>
        <p:spPr bwMode="auto">
          <a:xfrm>
            <a:off x="6248400" y="2133600"/>
            <a:ext cx="2716213"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MS PGothic" charset="0"/>
                <a:cs typeface="MS PGothic" charset="0"/>
              </a:defRPr>
            </a:lvl1pPr>
            <a:lvl2pPr marL="742950" indent="-285750" eaLnBrk="0" hangingPunct="0">
              <a:defRPr sz="2400" b="1">
                <a:solidFill>
                  <a:schemeClr val="tx1"/>
                </a:solidFill>
                <a:latin typeface="Times New Roman" charset="0"/>
                <a:ea typeface="MS PGothic" charset="0"/>
                <a:cs typeface="MS PGothic" charset="0"/>
              </a:defRPr>
            </a:lvl2pPr>
            <a:lvl3pPr marL="1143000" indent="-228600" eaLnBrk="0" hangingPunct="0">
              <a:defRPr sz="2400" b="1">
                <a:solidFill>
                  <a:schemeClr val="tx1"/>
                </a:solidFill>
                <a:latin typeface="Times New Roman" charset="0"/>
                <a:ea typeface="MS PGothic" charset="0"/>
                <a:cs typeface="MS PGothic" charset="0"/>
              </a:defRPr>
            </a:lvl3pPr>
            <a:lvl4pPr marL="1600200" indent="-228600" eaLnBrk="0" hangingPunct="0">
              <a:defRPr sz="2400" b="1">
                <a:solidFill>
                  <a:schemeClr val="tx1"/>
                </a:solidFill>
                <a:latin typeface="Times New Roman" charset="0"/>
                <a:ea typeface="MS PGothic" charset="0"/>
                <a:cs typeface="MS PGothic" charset="0"/>
              </a:defRPr>
            </a:lvl4pPr>
            <a:lvl5pPr marL="2057400" indent="-228600" eaLnBrk="0" hangingPunct="0">
              <a:defRPr sz="2400" b="1">
                <a:solidFill>
                  <a:schemeClr val="tx1"/>
                </a:solidFill>
                <a:latin typeface="Times New Roman" charset="0"/>
                <a:ea typeface="MS PGothic" charset="0"/>
                <a:cs typeface="MS PGothic" charset="0"/>
              </a:defRPr>
            </a:lvl5pPr>
            <a:lvl6pPr marL="25146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6pPr>
            <a:lvl7pPr marL="29718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7pPr>
            <a:lvl8pPr marL="34290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8pPr>
            <a:lvl9pPr marL="38862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9pPr>
          </a:lstStyle>
          <a:p>
            <a:pPr eaLnBrk="1" hangingPunct="1">
              <a:spcBef>
                <a:spcPct val="20000"/>
              </a:spcBef>
            </a:pPr>
            <a:r>
              <a:rPr lang="en-US" sz="2800">
                <a:solidFill>
                  <a:srgbClr val="FFFF00"/>
                </a:solidFill>
              </a:rPr>
              <a:t>Loss rate = 43.364 per hundred  new converts</a:t>
            </a:r>
          </a:p>
        </p:txBody>
      </p:sp>
      <p:sp>
        <p:nvSpPr>
          <p:cNvPr id="34820" name="Line 4"/>
          <p:cNvSpPr>
            <a:spLocks noChangeShapeType="1"/>
          </p:cNvSpPr>
          <p:nvPr/>
        </p:nvSpPr>
        <p:spPr bwMode="auto">
          <a:xfrm>
            <a:off x="457200" y="1524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34821" name="Line 4"/>
          <p:cNvSpPr>
            <a:spLocks noChangeShapeType="1"/>
          </p:cNvSpPr>
          <p:nvPr/>
        </p:nvSpPr>
        <p:spPr bwMode="auto">
          <a:xfrm>
            <a:off x="457200" y="6477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1357144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533400"/>
          </a:xfrm>
        </p:spPr>
        <p:txBody>
          <a:bodyPr/>
          <a:lstStyle/>
          <a:p>
            <a:r>
              <a:rPr lang="en-US" sz="3600" dirty="0" smtClean="0"/>
              <a:t>Losses of our Youth</a:t>
            </a:r>
            <a:endParaRPr lang="en-US" sz="3600" dirty="0"/>
          </a:p>
        </p:txBody>
      </p:sp>
      <p:sp>
        <p:nvSpPr>
          <p:cNvPr id="4" name="Content Placeholder 3"/>
          <p:cNvSpPr>
            <a:spLocks noGrp="1"/>
          </p:cNvSpPr>
          <p:nvPr>
            <p:ph idx="1"/>
          </p:nvPr>
        </p:nvSpPr>
        <p:spPr>
          <a:xfrm>
            <a:off x="228600" y="762000"/>
            <a:ext cx="8610600" cy="5562600"/>
          </a:xfrm>
        </p:spPr>
        <p:txBody>
          <a:bodyPr/>
          <a:lstStyle/>
          <a:p>
            <a:r>
              <a:rPr lang="en-US" dirty="0" smtClean="0"/>
              <a:t>Landmark NAD </a:t>
            </a:r>
            <a:r>
              <a:rPr lang="en-US" dirty="0"/>
              <a:t>study </a:t>
            </a:r>
            <a:r>
              <a:rPr lang="en-US" dirty="0" smtClean="0"/>
              <a:t>that </a:t>
            </a:r>
            <a:r>
              <a:rPr lang="en-US" dirty="0"/>
              <a:t>started in </a:t>
            </a:r>
            <a:r>
              <a:rPr lang="en-US" dirty="0" smtClean="0"/>
              <a:t>1987</a:t>
            </a:r>
            <a:endParaRPr lang="en-US" dirty="0"/>
          </a:p>
          <a:p>
            <a:r>
              <a:rPr lang="en-US" dirty="0" smtClean="0"/>
              <a:t>Over 1,500 </a:t>
            </a:r>
            <a:r>
              <a:rPr lang="en-US" dirty="0"/>
              <a:t>baptized 15 and 16 year </a:t>
            </a:r>
            <a:r>
              <a:rPr lang="en-US" dirty="0" smtClean="0"/>
              <a:t>olds, representative </a:t>
            </a:r>
            <a:r>
              <a:rPr lang="en-US" dirty="0"/>
              <a:t>of all SDA </a:t>
            </a:r>
            <a:r>
              <a:rPr lang="en-US" dirty="0" smtClean="0"/>
              <a:t>youth </a:t>
            </a:r>
            <a:r>
              <a:rPr lang="en-US" sz="2400" dirty="0" smtClean="0"/>
              <a:t>(big &amp; </a:t>
            </a:r>
            <a:r>
              <a:rPr lang="en-US" sz="2400" dirty="0"/>
              <a:t>small churches, small </a:t>
            </a:r>
            <a:r>
              <a:rPr lang="en-US" sz="2400" dirty="0" smtClean="0"/>
              <a:t>towns &amp; </a:t>
            </a:r>
            <a:r>
              <a:rPr lang="en-US" sz="2400" dirty="0"/>
              <a:t>big cities, public schools </a:t>
            </a:r>
            <a:r>
              <a:rPr lang="en-US" sz="2400" dirty="0" smtClean="0"/>
              <a:t>&amp; </a:t>
            </a:r>
            <a:r>
              <a:rPr lang="en-US" sz="2400" dirty="0"/>
              <a:t>SDA schools, </a:t>
            </a:r>
            <a:r>
              <a:rPr lang="en-US" sz="2400" dirty="0" smtClean="0"/>
              <a:t>all </a:t>
            </a:r>
            <a:r>
              <a:rPr lang="en-US" sz="2400" dirty="0"/>
              <a:t>ethnic </a:t>
            </a:r>
            <a:r>
              <a:rPr lang="en-US" sz="2400" dirty="0" smtClean="0"/>
              <a:t>groups)</a:t>
            </a:r>
            <a:endParaRPr lang="en-US" sz="2400" dirty="0"/>
          </a:p>
          <a:p>
            <a:r>
              <a:rPr lang="en-US" dirty="0"/>
              <a:t>Interviewed every year for the next 10 years</a:t>
            </a:r>
          </a:p>
          <a:p>
            <a:r>
              <a:rPr lang="en-US" dirty="0" smtClean="0"/>
              <a:t>How </a:t>
            </a:r>
            <a:r>
              <a:rPr lang="en-US" dirty="0"/>
              <a:t>many of them </a:t>
            </a:r>
            <a:r>
              <a:rPr lang="en-US" dirty="0" smtClean="0"/>
              <a:t>left the church by age </a:t>
            </a:r>
            <a:r>
              <a:rPr lang="en-US" dirty="0"/>
              <a:t>25 and 26? at least 40 to 50</a:t>
            </a:r>
            <a:r>
              <a:rPr lang="en-US" dirty="0" smtClean="0"/>
              <a:t>%</a:t>
            </a:r>
            <a:endParaRPr lang="en-US" dirty="0"/>
          </a:p>
          <a:p>
            <a:r>
              <a:rPr lang="en-US" dirty="0">
                <a:solidFill>
                  <a:srgbClr val="F6FFFA"/>
                </a:solidFill>
              </a:rPr>
              <a:t>We are losing one half of our </a:t>
            </a:r>
            <a:r>
              <a:rPr lang="en-US" dirty="0" smtClean="0">
                <a:solidFill>
                  <a:srgbClr val="F6FFFA"/>
                </a:solidFill>
              </a:rPr>
              <a:t>youth.  </a:t>
            </a:r>
            <a:r>
              <a:rPr lang="en-US" dirty="0" smtClean="0"/>
              <a:t>Not </a:t>
            </a:r>
            <a:r>
              <a:rPr lang="en-US" dirty="0"/>
              <a:t>one lost coin, but half of the </a:t>
            </a:r>
            <a:r>
              <a:rPr lang="en-US" dirty="0" smtClean="0"/>
              <a:t>coins</a:t>
            </a:r>
            <a:endParaRPr lang="en-US" dirty="0"/>
          </a:p>
          <a:p>
            <a:endParaRPr lang="en-US"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7162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Roger Dudley, Why Our Teenagers Leave the Church, 2000</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340229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609600"/>
          </a:xfrm>
        </p:spPr>
        <p:txBody>
          <a:bodyPr/>
          <a:lstStyle/>
          <a:p>
            <a:pPr eaLnBrk="1" hangingPunct="1"/>
            <a:r>
              <a:rPr lang="en-US" sz="3600" b="1" dirty="0" smtClean="0"/>
              <a:t>Questions to Ponder? </a:t>
            </a:r>
          </a:p>
        </p:txBody>
      </p:sp>
      <p:sp>
        <p:nvSpPr>
          <p:cNvPr id="36867" name="Rectangle 3"/>
          <p:cNvSpPr>
            <a:spLocks noGrp="1" noChangeArrowheads="1"/>
          </p:cNvSpPr>
          <p:nvPr>
            <p:ph type="body" idx="1"/>
          </p:nvPr>
        </p:nvSpPr>
        <p:spPr>
          <a:xfrm>
            <a:off x="381000" y="838200"/>
            <a:ext cx="4419600" cy="5715000"/>
          </a:xfrm>
        </p:spPr>
        <p:txBody>
          <a:bodyPr/>
          <a:lstStyle/>
          <a:p>
            <a:pPr marL="0" indent="0" eaLnBrk="1" hangingPunct="1">
              <a:lnSpc>
                <a:spcPct val="90000"/>
              </a:lnSpc>
              <a:spcBef>
                <a:spcPct val="25000"/>
              </a:spcBef>
              <a:spcAft>
                <a:spcPct val="25000"/>
              </a:spcAft>
              <a:buNone/>
            </a:pPr>
            <a:r>
              <a:rPr lang="en-US" sz="2800" dirty="0">
                <a:latin typeface="Times New Roman" charset="0"/>
                <a:ea typeface="MS PGothic" charset="0"/>
              </a:rPr>
              <a:t>Before we blame the youth or the Devil, let’s examine </a:t>
            </a:r>
            <a:r>
              <a:rPr lang="en-US" sz="2800" dirty="0" smtClean="0">
                <a:latin typeface="Times New Roman" charset="0"/>
                <a:ea typeface="MS PGothic" charset="0"/>
              </a:rPr>
              <a:t>ourselves:</a:t>
            </a:r>
            <a:r>
              <a:rPr lang="en-US" sz="2800" dirty="0">
                <a:latin typeface="Times New Roman" charset="0"/>
                <a:ea typeface="MS PGothic" charset="0"/>
              </a:rPr>
              <a:t/>
            </a:r>
            <a:br>
              <a:rPr lang="en-US" sz="2800" dirty="0">
                <a:latin typeface="Times New Roman" charset="0"/>
                <a:ea typeface="MS PGothic" charset="0"/>
              </a:rPr>
            </a:br>
            <a:r>
              <a:rPr lang="en-US" i="1" dirty="0" smtClean="0">
                <a:latin typeface="Times New Roman" charset="0"/>
                <a:ea typeface="MS PGothic" charset="0"/>
              </a:rPr>
              <a:t>1. </a:t>
            </a:r>
            <a:r>
              <a:rPr lang="en-US" sz="3600" i="1" dirty="0" smtClean="0">
                <a:latin typeface="Times New Roman" charset="0"/>
                <a:ea typeface="MS PGothic" charset="0"/>
              </a:rPr>
              <a:t>Could </a:t>
            </a:r>
            <a:r>
              <a:rPr lang="en-US" sz="3600" i="1" dirty="0">
                <a:latin typeface="Times New Roman" charset="0"/>
                <a:ea typeface="MS PGothic" charset="0"/>
              </a:rPr>
              <a:t>it be that we </a:t>
            </a:r>
            <a:r>
              <a:rPr lang="en-US" sz="3600" i="1" dirty="0" smtClean="0">
                <a:latin typeface="Times New Roman" charset="0"/>
                <a:ea typeface="MS PGothic" charset="0"/>
              </a:rPr>
              <a:t>are responsible for this </a:t>
            </a:r>
            <a:r>
              <a:rPr lang="en-US" sz="3600" i="1" dirty="0">
                <a:latin typeface="Times New Roman" charset="0"/>
                <a:ea typeface="MS PGothic" charset="0"/>
              </a:rPr>
              <a:t>pattern?</a:t>
            </a:r>
            <a:br>
              <a:rPr lang="en-US" sz="3600" i="1" dirty="0">
                <a:latin typeface="Times New Roman" charset="0"/>
                <a:ea typeface="MS PGothic" charset="0"/>
              </a:rPr>
            </a:br>
            <a:r>
              <a:rPr lang="en-US" sz="3600" i="1" dirty="0" smtClean="0">
                <a:latin typeface="Times New Roman" charset="0"/>
                <a:ea typeface="MS PGothic" charset="0"/>
              </a:rPr>
              <a:t>2. Are </a:t>
            </a:r>
            <a:r>
              <a:rPr lang="en-US" sz="3600" i="1" dirty="0">
                <a:latin typeface="Times New Roman" charset="0"/>
                <a:ea typeface="MS PGothic" charset="0"/>
              </a:rPr>
              <a:t>there </a:t>
            </a:r>
            <a:r>
              <a:rPr lang="en-US" sz="3600" i="1" dirty="0" smtClean="0">
                <a:latin typeface="Times New Roman" charset="0"/>
                <a:ea typeface="MS PGothic" charset="0"/>
              </a:rPr>
              <a:t>things </a:t>
            </a:r>
            <a:r>
              <a:rPr lang="en-US" sz="3600" i="1" dirty="0">
                <a:latin typeface="Times New Roman" charset="0"/>
                <a:ea typeface="MS PGothic" charset="0"/>
              </a:rPr>
              <a:t>that we </a:t>
            </a:r>
            <a:r>
              <a:rPr lang="en-US" sz="3600" i="1" dirty="0" smtClean="0">
                <a:latin typeface="Times New Roman" charset="0"/>
                <a:ea typeface="MS PGothic" charset="0"/>
              </a:rPr>
              <a:t>could </a:t>
            </a:r>
            <a:r>
              <a:rPr lang="en-US" sz="3600" i="1" dirty="0">
                <a:latin typeface="Times New Roman" charset="0"/>
                <a:ea typeface="MS PGothic" charset="0"/>
              </a:rPr>
              <a:t>be doing differently that would keep many more of God’s children in the safety of His fold? </a:t>
            </a:r>
            <a:endParaRPr lang="en-US" sz="3600" i="1" dirty="0">
              <a:solidFill>
                <a:srgbClr val="FFFF00"/>
              </a:solidFill>
            </a:endParaRPr>
          </a:p>
        </p:txBody>
      </p:sp>
      <p:sp>
        <p:nvSpPr>
          <p:cNvPr id="36868" name="Line 4"/>
          <p:cNvSpPr>
            <a:spLocks noChangeShapeType="1"/>
          </p:cNvSpPr>
          <p:nvPr/>
        </p:nvSpPr>
        <p:spPr bwMode="auto">
          <a:xfrm>
            <a:off x="457200" y="8382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762000" y="6477000"/>
            <a:ext cx="8229600" cy="0"/>
          </a:xfrm>
          <a:prstGeom prst="line">
            <a:avLst/>
          </a:prstGeom>
          <a:noFill/>
          <a:ln w="28575">
            <a:solidFill>
              <a:schemeClr val="tx2"/>
            </a:solidFill>
            <a:round/>
            <a:headEnd/>
            <a:tailEnd/>
          </a:ln>
        </p:spPr>
        <p:txBody>
          <a:bodyPr/>
          <a:lstStyle/>
          <a:p>
            <a:endParaRPr lang="en-US"/>
          </a:p>
        </p:txBody>
      </p:sp>
      <p:pic>
        <p:nvPicPr>
          <p:cNvPr id="2" name="Picture 1" descr="Lord is it I?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914400"/>
            <a:ext cx="4114800" cy="5638800"/>
          </a:xfrm>
          <a:prstGeom prst="rect">
            <a:avLst/>
          </a:prstGeom>
        </p:spPr>
      </p:pic>
      <p:sp>
        <p:nvSpPr>
          <p:cNvPr id="3" name="TextBox 2"/>
          <p:cNvSpPr txBox="1"/>
          <p:nvPr/>
        </p:nvSpPr>
        <p:spPr>
          <a:xfrm>
            <a:off x="533400" y="6488668"/>
            <a:ext cx="8229600" cy="369332"/>
          </a:xfrm>
          <a:prstGeom prst="rect">
            <a:avLst/>
          </a:prstGeom>
          <a:noFill/>
        </p:spPr>
        <p:txBody>
          <a:bodyPr wrap="square" rtlCol="0">
            <a:spAutoFit/>
          </a:bodyPr>
          <a:lstStyle/>
          <a:p>
            <a:r>
              <a:rPr lang="en-US" dirty="0"/>
              <a:t>https://</a:t>
            </a:r>
            <a:r>
              <a:rPr lang="en-US" dirty="0" err="1"/>
              <a:t>michaeljeshurun.files.wordpress.com</a:t>
            </a:r>
            <a:r>
              <a:rPr lang="en-US" dirty="0"/>
              <a:t>/2016/02/lord-is-it-</a:t>
            </a:r>
            <a:r>
              <a:rPr lang="en-US" dirty="0" err="1"/>
              <a:t>i</a:t>
            </a:r>
            <a:r>
              <a:rPr lang="en-US" dirty="0"/>
              <a:t>-</a:t>
            </a:r>
            <a:r>
              <a:rPr lang="en-US" dirty="0" err="1"/>
              <a:t>final.jpg</a:t>
            </a:r>
            <a:endParaRPr lang="en-US" dirty="0"/>
          </a:p>
        </p:txBody>
      </p:sp>
    </p:spTree>
    <p:extLst>
      <p:ext uri="{BB962C8B-B14F-4D97-AF65-F5344CB8AC3E}">
        <p14:creationId xmlns:p14="http://schemas.microsoft.com/office/powerpoint/2010/main" val="90653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685800"/>
          </a:xfrm>
        </p:spPr>
        <p:txBody>
          <a:bodyPr/>
          <a:lstStyle/>
          <a:p>
            <a:r>
              <a:rPr lang="en-US" sz="3600" dirty="0" smtClean="0"/>
              <a:t>Our Role in the Losses of our Youth</a:t>
            </a:r>
            <a:endParaRPr lang="en-US" sz="3600" dirty="0"/>
          </a:p>
        </p:txBody>
      </p:sp>
      <p:sp>
        <p:nvSpPr>
          <p:cNvPr id="4" name="Content Placeholder 3"/>
          <p:cNvSpPr>
            <a:spLocks noGrp="1"/>
          </p:cNvSpPr>
          <p:nvPr>
            <p:ph idx="1"/>
          </p:nvPr>
        </p:nvSpPr>
        <p:spPr>
          <a:xfrm>
            <a:off x="381000" y="914400"/>
            <a:ext cx="4267200" cy="5257800"/>
          </a:xfrm>
        </p:spPr>
        <p:txBody>
          <a:bodyPr/>
          <a:lstStyle/>
          <a:p>
            <a:pPr marL="0" indent="0">
              <a:buNone/>
            </a:pPr>
            <a:r>
              <a:rPr lang="en-US" sz="3600" dirty="0" smtClean="0"/>
              <a:t>‘It </a:t>
            </a:r>
            <a:r>
              <a:rPr lang="en-US" sz="3600" dirty="0"/>
              <a:t>is because so many parents and teachers profess to believe the word of God while their lives deny its power, that the teaching of Scripture has no greater effect upon the youth</a:t>
            </a:r>
            <a:r>
              <a:rPr lang="en-US" sz="3600" dirty="0" smtClean="0"/>
              <a:t>.’</a:t>
            </a:r>
            <a:endParaRPr lang="en-US" sz="3600" dirty="0"/>
          </a:p>
        </p:txBody>
      </p:sp>
      <p:sp>
        <p:nvSpPr>
          <p:cNvPr id="16387" name="Line 4"/>
          <p:cNvSpPr>
            <a:spLocks noChangeShapeType="1"/>
          </p:cNvSpPr>
          <p:nvPr/>
        </p:nvSpPr>
        <p:spPr bwMode="auto">
          <a:xfrm>
            <a:off x="457200" y="9144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096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533400" y="6096001"/>
            <a:ext cx="5943600" cy="461665"/>
          </a:xfrm>
          <a:prstGeom prst="rect">
            <a:avLst/>
          </a:prstGeom>
          <a:noFill/>
        </p:spPr>
        <p:txBody>
          <a:bodyPr wrap="square" rtlCol="0">
            <a:spAutoFit/>
          </a:bodyPr>
          <a:lstStyle/>
          <a:p>
            <a:pPr algn="l" eaLnBrk="1" hangingPunct="1">
              <a:spcBef>
                <a:spcPct val="20000"/>
              </a:spcBef>
            </a:pPr>
            <a:r>
              <a:rPr lang="en-US" sz="2400" dirty="0" smtClean="0">
                <a:solidFill>
                  <a:srgbClr val="FFFF00"/>
                </a:solidFill>
                <a:latin typeface="Times New Roman" charset="0"/>
                <a:ea typeface="MS PGothic" charset="0"/>
                <a:cs typeface="MS PGothic" charset="0"/>
              </a:rPr>
              <a:t>Education, page 259</a:t>
            </a:r>
            <a:endParaRPr lang="en-US" sz="2400" dirty="0">
              <a:solidFill>
                <a:srgbClr val="FFFF00"/>
              </a:solidFill>
              <a:latin typeface="Times New Roman" charset="0"/>
              <a:ea typeface="MS PGothic" charset="0"/>
              <a:cs typeface="MS PGothic" charset="0"/>
            </a:endParaRPr>
          </a:p>
        </p:txBody>
      </p:sp>
      <p:pic>
        <p:nvPicPr>
          <p:cNvPr id="3" name="Picture 2" descr="Hypocrisy Ralph Waldo Emers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990600"/>
            <a:ext cx="4343400" cy="5029200"/>
          </a:xfrm>
          <a:prstGeom prst="rect">
            <a:avLst/>
          </a:prstGeom>
        </p:spPr>
      </p:pic>
    </p:spTree>
    <p:extLst>
      <p:ext uri="{BB962C8B-B14F-4D97-AF65-F5344CB8AC3E}">
        <p14:creationId xmlns:p14="http://schemas.microsoft.com/office/powerpoint/2010/main" val="4230861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457200"/>
          </a:xfrm>
        </p:spPr>
        <p:txBody>
          <a:bodyPr/>
          <a:lstStyle/>
          <a:p>
            <a:r>
              <a:rPr lang="en-US" sz="3600" dirty="0" smtClean="0"/>
              <a:t>Our </a:t>
            </a:r>
            <a:r>
              <a:rPr lang="en-US" sz="3600" dirty="0" err="1" smtClean="0"/>
              <a:t>Laodicean</a:t>
            </a:r>
            <a:r>
              <a:rPr lang="en-US" sz="3600" dirty="0" smtClean="0"/>
              <a:t> Condition</a:t>
            </a:r>
            <a:endParaRPr lang="en-US" sz="3600" dirty="0"/>
          </a:p>
        </p:txBody>
      </p:sp>
      <p:sp>
        <p:nvSpPr>
          <p:cNvPr id="4" name="Content Placeholder 3"/>
          <p:cNvSpPr>
            <a:spLocks noGrp="1"/>
          </p:cNvSpPr>
          <p:nvPr>
            <p:ph idx="1"/>
          </p:nvPr>
        </p:nvSpPr>
        <p:spPr>
          <a:xfrm>
            <a:off x="228600" y="762000"/>
            <a:ext cx="8686800" cy="5638800"/>
          </a:xfrm>
        </p:spPr>
        <p:txBody>
          <a:bodyPr/>
          <a:lstStyle/>
          <a:p>
            <a:pPr marL="0" indent="0">
              <a:buNone/>
            </a:pPr>
            <a:r>
              <a:rPr lang="en-US" dirty="0" smtClean="0"/>
              <a:t>“It </a:t>
            </a:r>
            <a:r>
              <a:rPr lang="en-US" dirty="0"/>
              <a:t>is one thing to treat </a:t>
            </a:r>
            <a:r>
              <a:rPr lang="en-US" dirty="0">
                <a:solidFill>
                  <a:srgbClr val="F6FFFA"/>
                </a:solidFill>
              </a:rPr>
              <a:t>the Bible </a:t>
            </a:r>
            <a:r>
              <a:rPr lang="en-US" dirty="0"/>
              <a:t>as a book of good moral instruction, to be heeded so far as is consistent with the spirit of the times and our position in the world; </a:t>
            </a:r>
            <a:r>
              <a:rPr lang="en-US" i="1" dirty="0"/>
              <a:t>it is another thing to regard it as it really is--the word of the living God, the word that is our life, the word that is to mold our actions, our words, and our thoughts. To hold God's word as anything less than this is to reject it. </a:t>
            </a:r>
            <a:r>
              <a:rPr lang="en-US" dirty="0"/>
              <a:t>And </a:t>
            </a:r>
            <a:r>
              <a:rPr lang="en-US" dirty="0">
                <a:solidFill>
                  <a:srgbClr val="F6FFFA"/>
                </a:solidFill>
              </a:rPr>
              <a:t>this rejection</a:t>
            </a:r>
            <a:r>
              <a:rPr lang="en-US" dirty="0"/>
              <a:t> by those who profess to believe it, is </a:t>
            </a:r>
            <a:r>
              <a:rPr lang="en-US" dirty="0">
                <a:solidFill>
                  <a:srgbClr val="F6FFFA"/>
                </a:solidFill>
              </a:rPr>
              <a:t>foremost among the causes of skepticism and infidelity in the youth</a:t>
            </a:r>
            <a:r>
              <a:rPr lang="en-US" i="1" dirty="0" smtClean="0"/>
              <a:t>.” </a:t>
            </a:r>
            <a:endParaRPr lang="en-US" i="1"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4008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457200" y="6324600"/>
            <a:ext cx="5943600" cy="461665"/>
          </a:xfrm>
          <a:prstGeom prst="rect">
            <a:avLst/>
          </a:prstGeom>
          <a:noFill/>
        </p:spPr>
        <p:txBody>
          <a:bodyPr wrap="square" rtlCol="0">
            <a:spAutoFit/>
          </a:bodyPr>
          <a:lstStyle/>
          <a:p>
            <a:pPr algn="l" eaLnBrk="1" hangingPunct="1">
              <a:spcBef>
                <a:spcPct val="20000"/>
              </a:spcBef>
            </a:pPr>
            <a:r>
              <a:rPr lang="en-US" sz="2400" dirty="0" smtClean="0">
                <a:solidFill>
                  <a:srgbClr val="FFFF00"/>
                </a:solidFill>
                <a:latin typeface="Times New Roman" charset="0"/>
                <a:ea typeface="MS PGothic" charset="0"/>
                <a:cs typeface="MS PGothic" charset="0"/>
              </a:rPr>
              <a:t>Education, page 260</a:t>
            </a:r>
            <a:endParaRPr lang="en-US" sz="24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3181738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457200"/>
          </a:xfrm>
        </p:spPr>
        <p:txBody>
          <a:bodyPr/>
          <a:lstStyle/>
          <a:p>
            <a:r>
              <a:rPr lang="en-US" sz="3600" dirty="0" smtClean="0"/>
              <a:t>Re-affirming Our Mission</a:t>
            </a:r>
            <a:endParaRPr lang="en-US" sz="3600" dirty="0"/>
          </a:p>
        </p:txBody>
      </p:sp>
      <p:sp>
        <p:nvSpPr>
          <p:cNvPr id="4" name="Content Placeholder 3"/>
          <p:cNvSpPr>
            <a:spLocks noGrp="1"/>
          </p:cNvSpPr>
          <p:nvPr>
            <p:ph idx="1"/>
          </p:nvPr>
        </p:nvSpPr>
        <p:spPr>
          <a:xfrm>
            <a:off x="228600" y="762000"/>
            <a:ext cx="8686800" cy="5638800"/>
          </a:xfrm>
        </p:spPr>
        <p:txBody>
          <a:bodyPr/>
          <a:lstStyle/>
          <a:p>
            <a:pPr>
              <a:buFont typeface="Arial"/>
              <a:buChar char="•"/>
            </a:pPr>
            <a:r>
              <a:rPr lang="en-GB" sz="3000" dirty="0" smtClean="0"/>
              <a:t>The </a:t>
            </a:r>
            <a:r>
              <a:rPr lang="en-GB" sz="3000" dirty="0"/>
              <a:t>Adventist church needs to re-affirm the central role of Christian education as part of the </a:t>
            </a:r>
            <a:r>
              <a:rPr lang="en-GB" sz="3000" dirty="0">
                <a:solidFill>
                  <a:srgbClr val="FFFFFF"/>
                </a:solidFill>
              </a:rPr>
              <a:t>evangelistic mission</a:t>
            </a:r>
            <a:r>
              <a:rPr lang="en-GB" sz="3000" dirty="0"/>
              <a:t> of the church. </a:t>
            </a:r>
          </a:p>
          <a:p>
            <a:pPr>
              <a:buFont typeface="Arial"/>
              <a:buChar char="•"/>
            </a:pPr>
            <a:r>
              <a:rPr lang="en-GB" sz="3000" dirty="0" smtClean="0"/>
              <a:t>The need for Adventist education has never been greater than today</a:t>
            </a:r>
          </a:p>
          <a:p>
            <a:pPr marL="0" indent="0">
              <a:buNone/>
            </a:pPr>
            <a:r>
              <a:rPr lang="en-GB" dirty="0" smtClean="0"/>
              <a:t>Ellen </a:t>
            </a:r>
            <a:r>
              <a:rPr lang="en-GB" dirty="0"/>
              <a:t>White </a:t>
            </a:r>
            <a:r>
              <a:rPr lang="en-GB" dirty="0" smtClean="0"/>
              <a:t>said, “</a:t>
            </a:r>
            <a:r>
              <a:rPr lang="en-GB" dirty="0"/>
              <a:t>there should </a:t>
            </a:r>
            <a:endParaRPr lang="en-GB" dirty="0" smtClean="0"/>
          </a:p>
          <a:p>
            <a:pPr marL="0" indent="0">
              <a:buNone/>
            </a:pPr>
            <a:r>
              <a:rPr lang="en-GB" dirty="0" smtClean="0"/>
              <a:t>be </a:t>
            </a:r>
            <a:r>
              <a:rPr lang="en-GB" dirty="0"/>
              <a:t>schools established </a:t>
            </a:r>
            <a:r>
              <a:rPr lang="en-GB" dirty="0">
                <a:solidFill>
                  <a:srgbClr val="F6FFFA"/>
                </a:solidFill>
              </a:rPr>
              <a:t>wherever </a:t>
            </a:r>
            <a:endParaRPr lang="en-GB" dirty="0" smtClean="0">
              <a:solidFill>
                <a:srgbClr val="F6FFFA"/>
              </a:solidFill>
            </a:endParaRPr>
          </a:p>
          <a:p>
            <a:pPr marL="0" indent="0">
              <a:buNone/>
            </a:pPr>
            <a:r>
              <a:rPr lang="en-GB" dirty="0" smtClean="0">
                <a:solidFill>
                  <a:srgbClr val="F6FFFA"/>
                </a:solidFill>
              </a:rPr>
              <a:t>there </a:t>
            </a:r>
            <a:r>
              <a:rPr lang="en-GB" dirty="0">
                <a:solidFill>
                  <a:srgbClr val="F6FFFA"/>
                </a:solidFill>
              </a:rPr>
              <a:t>is a church</a:t>
            </a:r>
            <a:r>
              <a:rPr lang="en-GB" dirty="0"/>
              <a:t> or company of </a:t>
            </a:r>
            <a:endParaRPr lang="en-GB" dirty="0" smtClean="0"/>
          </a:p>
          <a:p>
            <a:pPr marL="0" indent="0">
              <a:buNone/>
            </a:pPr>
            <a:r>
              <a:rPr lang="en-GB" dirty="0" smtClean="0"/>
              <a:t>believers</a:t>
            </a:r>
            <a:r>
              <a:rPr lang="en-GB" dirty="0"/>
              <a:t>. Teachers should be </a:t>
            </a:r>
            <a:endParaRPr lang="en-GB" dirty="0" smtClean="0"/>
          </a:p>
          <a:p>
            <a:pPr marL="0" indent="0">
              <a:buNone/>
            </a:pPr>
            <a:r>
              <a:rPr lang="en-GB" dirty="0" smtClean="0"/>
              <a:t>employed </a:t>
            </a:r>
            <a:r>
              <a:rPr lang="en-GB" dirty="0"/>
              <a:t>to educate children of </a:t>
            </a:r>
            <a:r>
              <a:rPr lang="en-GB" dirty="0" smtClean="0"/>
              <a:t>Sabbath-keepers</a:t>
            </a:r>
            <a:r>
              <a:rPr lang="en-GB" dirty="0"/>
              <a:t>” </a:t>
            </a:r>
            <a:endParaRPr lang="en-US" i="1"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4008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457200" y="6324600"/>
            <a:ext cx="82296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Ellen G. White, “Special Testimony to Battle Creek Church, </a:t>
            </a:r>
            <a:r>
              <a:rPr lang="en-US" sz="2000" dirty="0" err="1" smtClean="0">
                <a:solidFill>
                  <a:srgbClr val="FFFF00"/>
                </a:solidFill>
                <a:latin typeface="Times New Roman" charset="0"/>
                <a:ea typeface="MS PGothic" charset="0"/>
                <a:cs typeface="MS PGothic" charset="0"/>
              </a:rPr>
              <a:t>pg</a:t>
            </a:r>
            <a:r>
              <a:rPr lang="en-US" sz="2000" dirty="0" smtClean="0">
                <a:solidFill>
                  <a:srgbClr val="FFFF00"/>
                </a:solidFill>
                <a:latin typeface="Times New Roman" charset="0"/>
                <a:ea typeface="MS PGothic" charset="0"/>
                <a:cs typeface="MS PGothic" charset="0"/>
              </a:rPr>
              <a:t> 40, 1898. </a:t>
            </a:r>
            <a:endParaRPr lang="en-US" sz="2000" dirty="0">
              <a:solidFill>
                <a:srgbClr val="FFFF00"/>
              </a:solidFill>
              <a:latin typeface="Times New Roman" charset="0"/>
              <a:ea typeface="MS PGothic" charset="0"/>
              <a:cs typeface="MS PGothic" charset="0"/>
            </a:endParaRPr>
          </a:p>
        </p:txBody>
      </p:sp>
      <p:pic>
        <p:nvPicPr>
          <p:cNvPr id="3" name="Picture 2" descr="ellen_wh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819400"/>
            <a:ext cx="2971800" cy="2819400"/>
          </a:xfrm>
          <a:prstGeom prst="rect">
            <a:avLst/>
          </a:prstGeom>
        </p:spPr>
      </p:pic>
    </p:spTree>
    <p:extLst>
      <p:ext uri="{BB962C8B-B14F-4D97-AF65-F5344CB8AC3E}">
        <p14:creationId xmlns:p14="http://schemas.microsoft.com/office/powerpoint/2010/main" val="880945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en-US" sz="3600" dirty="0" smtClean="0"/>
              <a:t>3 Predictors of SDA Youth being Committed</a:t>
            </a:r>
            <a:endParaRPr lang="en-US" sz="3600" dirty="0"/>
          </a:p>
        </p:txBody>
      </p:sp>
      <p:sp>
        <p:nvSpPr>
          <p:cNvPr id="4" name="Content Placeholder 3"/>
          <p:cNvSpPr>
            <a:spLocks noGrp="1"/>
          </p:cNvSpPr>
          <p:nvPr>
            <p:ph idx="1"/>
          </p:nvPr>
        </p:nvSpPr>
        <p:spPr>
          <a:xfrm>
            <a:off x="228600" y="762000"/>
            <a:ext cx="8610600" cy="5562600"/>
          </a:xfrm>
        </p:spPr>
        <p:txBody>
          <a:bodyPr/>
          <a:lstStyle/>
          <a:p>
            <a:pPr marL="457200" lvl="0" indent="-457200">
              <a:buFont typeface="+mj-lt"/>
              <a:buAutoNum type="arabicPeriod"/>
            </a:pPr>
            <a:r>
              <a:rPr lang="en-US" sz="3000" dirty="0" smtClean="0"/>
              <a:t>Youth </a:t>
            </a:r>
            <a:r>
              <a:rPr lang="en-US" sz="3000" dirty="0"/>
              <a:t>who </a:t>
            </a:r>
            <a:r>
              <a:rPr lang="en-US" sz="3000" dirty="0" smtClean="0">
                <a:solidFill>
                  <a:srgbClr val="F6FFFA"/>
                </a:solidFill>
              </a:rPr>
              <a:t>view church as relevant </a:t>
            </a:r>
            <a:r>
              <a:rPr lang="en-US" sz="3000" dirty="0"/>
              <a:t>to their </a:t>
            </a:r>
            <a:r>
              <a:rPr lang="en-US" sz="3000" dirty="0" smtClean="0"/>
              <a:t>lives. </a:t>
            </a:r>
            <a:r>
              <a:rPr lang="en-US" sz="3000" dirty="0"/>
              <a:t>3 </a:t>
            </a:r>
            <a:r>
              <a:rPr lang="en-US" sz="3000" dirty="0" smtClean="0"/>
              <a:t>factors: </a:t>
            </a:r>
            <a:r>
              <a:rPr lang="en-US" sz="3000" dirty="0"/>
              <a:t>a) Sabbath Sermons in my church are interesting; b) My church meets my spiritual </a:t>
            </a:r>
            <a:r>
              <a:rPr lang="en-US" sz="3000" dirty="0" smtClean="0"/>
              <a:t>needs, </a:t>
            </a:r>
            <a:r>
              <a:rPr lang="en-US" sz="3000" dirty="0"/>
              <a:t>and c) My church meets my social needs</a:t>
            </a:r>
          </a:p>
          <a:p>
            <a:pPr marL="457200" lvl="0" indent="-457200">
              <a:buFont typeface="+mj-lt"/>
              <a:buAutoNum type="arabicPeriod"/>
            </a:pPr>
            <a:r>
              <a:rPr lang="en-US" sz="3000" dirty="0"/>
              <a:t>A </a:t>
            </a:r>
            <a:r>
              <a:rPr lang="en-US" sz="3000" dirty="0">
                <a:solidFill>
                  <a:srgbClr val="F6FFFA"/>
                </a:solidFill>
              </a:rPr>
              <a:t>grace orientation </a:t>
            </a:r>
            <a:r>
              <a:rPr lang="en-US" sz="3000" dirty="0"/>
              <a:t>towards salvation. Someone with a grace orientation believes that salvation is based </a:t>
            </a:r>
            <a:r>
              <a:rPr lang="en-US" sz="3000" dirty="0" smtClean="0"/>
              <a:t>on </a:t>
            </a:r>
            <a:r>
              <a:rPr lang="en-US" sz="3000" dirty="0"/>
              <a:t>what </a:t>
            </a:r>
            <a:r>
              <a:rPr lang="en-US" sz="3000" dirty="0" smtClean="0"/>
              <a:t>Jesus </a:t>
            </a:r>
            <a:r>
              <a:rPr lang="en-US" sz="3000" dirty="0"/>
              <a:t>has done, not </a:t>
            </a:r>
            <a:r>
              <a:rPr lang="en-US" sz="3000" dirty="0" smtClean="0"/>
              <a:t>on </a:t>
            </a:r>
            <a:r>
              <a:rPr lang="en-US" sz="3000" dirty="0"/>
              <a:t>what I </a:t>
            </a:r>
            <a:r>
              <a:rPr lang="en-US" sz="3000" dirty="0" smtClean="0"/>
              <a:t>do</a:t>
            </a:r>
            <a:endParaRPr lang="en-US" sz="3000" dirty="0"/>
          </a:p>
          <a:p>
            <a:pPr marL="457200" indent="-457200">
              <a:buFont typeface="+mj-lt"/>
              <a:buAutoNum type="arabicPeriod"/>
            </a:pPr>
            <a:r>
              <a:rPr lang="en-US" sz="3000" dirty="0" smtClean="0">
                <a:solidFill>
                  <a:srgbClr val="F6FFFA"/>
                </a:solidFill>
              </a:rPr>
              <a:t>Attending </a:t>
            </a:r>
            <a:r>
              <a:rPr lang="en-US" sz="3000" dirty="0">
                <a:solidFill>
                  <a:srgbClr val="F6FFFA"/>
                </a:solidFill>
              </a:rPr>
              <a:t>an SDA college</a:t>
            </a:r>
            <a:r>
              <a:rPr lang="en-US" sz="3000" dirty="0"/>
              <a:t>. Those who attended an Adventist college </a:t>
            </a:r>
            <a:r>
              <a:rPr lang="en-US" sz="3000" dirty="0" smtClean="0"/>
              <a:t>more </a:t>
            </a:r>
            <a:r>
              <a:rPr lang="en-US" sz="3000" dirty="0"/>
              <a:t>likely to be committed than those in other colleges or </a:t>
            </a:r>
            <a:r>
              <a:rPr lang="en-US" sz="3000" dirty="0" smtClean="0"/>
              <a:t>not </a:t>
            </a:r>
            <a:r>
              <a:rPr lang="en-US" sz="3000" dirty="0"/>
              <a:t>in school at all. </a:t>
            </a:r>
            <a:r>
              <a:rPr lang="en-US" sz="2400" dirty="0"/>
              <a:t>Higher education in secular universities tends to lessen religious commitment and produce religious skepticism </a:t>
            </a:r>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7162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Roger Dudley, Why Our Teenagers Leave the Church, 2000</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938280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en-US" sz="3600" b="1" dirty="0" smtClean="0"/>
              <a:t>Major Themes </a:t>
            </a:r>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endParaRPr lang="en-US"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n-US" dirty="0" smtClean="0">
                <a:solidFill>
                  <a:srgbClr val="FFFF00"/>
                </a:solidFill>
              </a:rPr>
              <a:t>Challenge of Youth Retention </a:t>
            </a:r>
          </a:p>
          <a:p>
            <a:pPr marL="514350" indent="-514350" eaLnBrk="1" hangingPunct="1">
              <a:lnSpc>
                <a:spcPct val="90000"/>
              </a:lnSpc>
              <a:spcBef>
                <a:spcPct val="25000"/>
              </a:spcBef>
              <a:spcAft>
                <a:spcPct val="25000"/>
              </a:spcAft>
              <a:buFont typeface="+mj-lt"/>
              <a:buAutoNum type="arabicPeriod"/>
            </a:pPr>
            <a:endParaRPr lang="en-US"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n-US" dirty="0" smtClean="0">
                <a:solidFill>
                  <a:srgbClr val="F6FFFA"/>
                </a:solidFill>
              </a:rPr>
              <a:t>Challenge of providing high quality </a:t>
            </a:r>
            <a:r>
              <a:rPr lang="en-US" dirty="0" smtClean="0">
                <a:solidFill>
                  <a:srgbClr val="F6FFFA"/>
                </a:solidFill>
              </a:rPr>
              <a:t>education</a:t>
            </a:r>
          </a:p>
          <a:p>
            <a:pPr marL="514350" indent="-514350" eaLnBrk="1" hangingPunct="1">
              <a:lnSpc>
                <a:spcPct val="90000"/>
              </a:lnSpc>
              <a:spcBef>
                <a:spcPct val="25000"/>
              </a:spcBef>
              <a:spcAft>
                <a:spcPct val="25000"/>
              </a:spcAft>
              <a:buFont typeface="+mj-lt"/>
              <a:buAutoNum type="arabicPeriod"/>
            </a:pPr>
            <a:endParaRPr lang="en-US" dirty="0">
              <a:solidFill>
                <a:srgbClr val="F6FFFA"/>
              </a:solidFill>
            </a:endParaRPr>
          </a:p>
          <a:p>
            <a:pPr marL="514350" indent="-514350" eaLnBrk="1" hangingPunct="1">
              <a:lnSpc>
                <a:spcPct val="90000"/>
              </a:lnSpc>
              <a:spcBef>
                <a:spcPct val="25000"/>
              </a:spcBef>
              <a:spcAft>
                <a:spcPct val="25000"/>
              </a:spcAft>
              <a:buFont typeface="+mj-lt"/>
              <a:buAutoNum type="arabicPeriod"/>
            </a:pPr>
            <a:r>
              <a:rPr lang="en-US" dirty="0" smtClean="0">
                <a:solidFill>
                  <a:srgbClr val="FFFF00"/>
                </a:solidFill>
              </a:rPr>
              <a:t>Challenge </a:t>
            </a:r>
            <a:r>
              <a:rPr lang="en-US" dirty="0">
                <a:solidFill>
                  <a:srgbClr val="FFFF00"/>
                </a:solidFill>
              </a:rPr>
              <a:t>of </a:t>
            </a:r>
            <a:r>
              <a:rPr lang="en-US" dirty="0" smtClean="0">
                <a:solidFill>
                  <a:srgbClr val="FFFF00"/>
                </a:solidFill>
              </a:rPr>
              <a:t>making SDA education affordable to our constituency</a:t>
            </a:r>
            <a:endParaRPr lang="en-US" dirty="0">
              <a:solidFill>
                <a:srgbClr val="FFFF00"/>
              </a:solidFill>
            </a:endParaRP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a:p>
        </p:txBody>
      </p:sp>
    </p:spTree>
    <p:extLst>
      <p:ext uri="{BB962C8B-B14F-4D97-AF65-F5344CB8AC3E}">
        <p14:creationId xmlns:p14="http://schemas.microsoft.com/office/powerpoint/2010/main" val="1652634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685800"/>
          </a:xfrm>
        </p:spPr>
        <p:txBody>
          <a:bodyPr/>
          <a:lstStyle/>
          <a:p>
            <a:pPr eaLnBrk="1" hangingPunct="1"/>
            <a:r>
              <a:rPr lang="en-US" sz="3600" b="1" dirty="0" smtClean="0"/>
              <a:t>What SDA Parents Are Looking For</a:t>
            </a:r>
          </a:p>
        </p:txBody>
      </p:sp>
      <p:sp>
        <p:nvSpPr>
          <p:cNvPr id="36867" name="Rectangle 3"/>
          <p:cNvSpPr>
            <a:spLocks noGrp="1" noChangeArrowheads="1"/>
          </p:cNvSpPr>
          <p:nvPr>
            <p:ph type="body" idx="1"/>
          </p:nvPr>
        </p:nvSpPr>
        <p:spPr>
          <a:xfrm>
            <a:off x="228600" y="914400"/>
            <a:ext cx="8915400" cy="5486400"/>
          </a:xfrm>
        </p:spPr>
        <p:txBody>
          <a:bodyPr/>
          <a:lstStyle/>
          <a:p>
            <a:pPr>
              <a:buFont typeface="Arial"/>
              <a:buChar char="•"/>
            </a:pPr>
            <a:r>
              <a:rPr lang="en-US" sz="3000" dirty="0"/>
              <a:t>SDA's have come of age.  We want the best for our children </a:t>
            </a:r>
            <a:endParaRPr lang="en-US" sz="3000" dirty="0" smtClean="0"/>
          </a:p>
          <a:p>
            <a:pPr>
              <a:buFont typeface="Arial"/>
              <a:buChar char="•"/>
            </a:pPr>
            <a:r>
              <a:rPr lang="en-US" sz="3000" dirty="0" smtClean="0"/>
              <a:t>I </a:t>
            </a:r>
            <a:r>
              <a:rPr lang="en-US" sz="3000" dirty="0"/>
              <a:t>have run into many parents who are intent on sending their kids to </a:t>
            </a:r>
            <a:r>
              <a:rPr lang="en-US" sz="3000" dirty="0" smtClean="0"/>
              <a:t>non-Adventist </a:t>
            </a:r>
            <a:r>
              <a:rPr lang="en-US" sz="3000" dirty="0"/>
              <a:t>schools because they believe that </a:t>
            </a:r>
            <a:r>
              <a:rPr lang="en-US" sz="3000" dirty="0" smtClean="0"/>
              <a:t>SDA </a:t>
            </a:r>
            <a:r>
              <a:rPr lang="en-US" sz="3000" dirty="0"/>
              <a:t>schools cannot provide the academic rigor to make their children competitive in today's </a:t>
            </a:r>
            <a:r>
              <a:rPr lang="en-US" sz="3000" dirty="0" smtClean="0"/>
              <a:t>world</a:t>
            </a:r>
          </a:p>
          <a:p>
            <a:pPr>
              <a:buFont typeface="Arial"/>
              <a:buChar char="•"/>
            </a:pPr>
            <a:r>
              <a:rPr lang="en-US" sz="3000" dirty="0" smtClean="0"/>
              <a:t>One challenge is that many of today’s SDAs are    only using </a:t>
            </a:r>
            <a:r>
              <a:rPr lang="en-US" sz="3000" dirty="0"/>
              <a:t>secular criteria to determine what is </a:t>
            </a:r>
            <a:r>
              <a:rPr lang="en-US" sz="3000" dirty="0" smtClean="0"/>
              <a:t>best</a:t>
            </a:r>
            <a:endParaRPr lang="en-US" sz="3000" dirty="0"/>
          </a:p>
          <a:p>
            <a:pPr>
              <a:buFont typeface="Arial"/>
              <a:buChar char="•"/>
            </a:pPr>
            <a:r>
              <a:rPr lang="en-US" sz="3000" dirty="0" smtClean="0"/>
              <a:t>But what </a:t>
            </a:r>
            <a:r>
              <a:rPr lang="en-US" sz="3000" dirty="0"/>
              <a:t>shall it profit a man or woman if he gain the finest education but lose his own </a:t>
            </a:r>
            <a:r>
              <a:rPr lang="en-US" sz="3000" dirty="0" smtClean="0"/>
              <a:t>soul?</a:t>
            </a:r>
            <a:endParaRPr lang="en-US" sz="3000" dirty="0"/>
          </a:p>
        </p:txBody>
      </p:sp>
      <p:sp>
        <p:nvSpPr>
          <p:cNvPr id="36868" name="Line 4"/>
          <p:cNvSpPr>
            <a:spLocks noChangeShapeType="1"/>
          </p:cNvSpPr>
          <p:nvPr/>
        </p:nvSpPr>
        <p:spPr bwMode="auto">
          <a:xfrm>
            <a:off x="381000" y="9144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381000" y="6400800"/>
            <a:ext cx="8229600" cy="0"/>
          </a:xfrm>
          <a:prstGeom prst="line">
            <a:avLst/>
          </a:prstGeom>
          <a:noFill/>
          <a:ln w="28575">
            <a:solidFill>
              <a:schemeClr val="tx2"/>
            </a:solidFill>
            <a:round/>
            <a:headEnd/>
            <a:tailEnd/>
          </a:ln>
        </p:spPr>
        <p:txBody>
          <a:bodyPr/>
          <a:lstStyle/>
          <a:p>
            <a:endParaRPr lang="en-US"/>
          </a:p>
        </p:txBody>
      </p:sp>
    </p:spTree>
    <p:extLst>
      <p:ext uri="{BB962C8B-B14F-4D97-AF65-F5344CB8AC3E}">
        <p14:creationId xmlns:p14="http://schemas.microsoft.com/office/powerpoint/2010/main" val="3622120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457200"/>
          </a:xfrm>
        </p:spPr>
        <p:txBody>
          <a:bodyPr/>
          <a:lstStyle/>
          <a:p>
            <a:r>
              <a:rPr lang="en-US" sz="3600" dirty="0" smtClean="0"/>
              <a:t>The Other Side</a:t>
            </a:r>
            <a:endParaRPr lang="en-US" sz="3600" dirty="0"/>
          </a:p>
        </p:txBody>
      </p:sp>
      <p:sp>
        <p:nvSpPr>
          <p:cNvPr id="4" name="Content Placeholder 3"/>
          <p:cNvSpPr>
            <a:spLocks noGrp="1"/>
          </p:cNvSpPr>
          <p:nvPr>
            <p:ph idx="1"/>
          </p:nvPr>
        </p:nvSpPr>
        <p:spPr>
          <a:xfrm>
            <a:off x="228600" y="762000"/>
            <a:ext cx="8686800" cy="5867400"/>
          </a:xfrm>
        </p:spPr>
        <p:txBody>
          <a:bodyPr/>
          <a:lstStyle/>
          <a:p>
            <a:pPr>
              <a:buFont typeface="Arial"/>
              <a:buChar char="•"/>
            </a:pPr>
            <a:r>
              <a:rPr lang="en-US" sz="3000" dirty="0"/>
              <a:t>At many of our SDA schools, there is a lot of room for </a:t>
            </a:r>
            <a:r>
              <a:rPr lang="en-US" sz="3000" dirty="0" smtClean="0"/>
              <a:t>improvement</a:t>
            </a:r>
          </a:p>
          <a:p>
            <a:pPr>
              <a:buFont typeface="Arial"/>
              <a:buChar char="•"/>
            </a:pPr>
            <a:r>
              <a:rPr lang="en-US" sz="3000" dirty="0" smtClean="0"/>
              <a:t>Too </a:t>
            </a:r>
            <a:r>
              <a:rPr lang="en-US" sz="3000" dirty="0"/>
              <a:t>many of our schools are run by administrators who lack </a:t>
            </a:r>
            <a:r>
              <a:rPr lang="en-US" sz="3000" dirty="0" smtClean="0"/>
              <a:t>vision </a:t>
            </a:r>
          </a:p>
          <a:p>
            <a:pPr>
              <a:buFont typeface="Arial"/>
              <a:buChar char="•"/>
            </a:pPr>
            <a:r>
              <a:rPr lang="en-US" sz="3000" dirty="0" smtClean="0"/>
              <a:t>Our </a:t>
            </a:r>
            <a:r>
              <a:rPr lang="en-US" sz="3000" dirty="0"/>
              <a:t>constituencies have changed. Years ago, you opened a school and SDA parents sent their children. </a:t>
            </a:r>
            <a:endParaRPr lang="en-US" sz="3000" dirty="0" smtClean="0"/>
          </a:p>
          <a:p>
            <a:pPr>
              <a:buFont typeface="Arial"/>
              <a:buChar char="•"/>
            </a:pPr>
            <a:r>
              <a:rPr lang="en-US" sz="3000" dirty="0" smtClean="0"/>
              <a:t>Today</a:t>
            </a:r>
            <a:r>
              <a:rPr lang="en-US" sz="3000" dirty="0"/>
              <a:t>, parents are looking for </a:t>
            </a:r>
            <a:r>
              <a:rPr lang="en-US" sz="3000" dirty="0" smtClean="0"/>
              <a:t>excellence </a:t>
            </a:r>
          </a:p>
          <a:p>
            <a:pPr>
              <a:buFont typeface="Arial"/>
              <a:buChar char="•"/>
            </a:pPr>
            <a:r>
              <a:rPr lang="en-US" sz="3000" dirty="0" smtClean="0"/>
              <a:t>Don’t </a:t>
            </a:r>
            <a:r>
              <a:rPr lang="en-US" sz="3000" dirty="0"/>
              <a:t>blame the parents! They are looking for exactly the same thing that God is looking for. </a:t>
            </a:r>
            <a:r>
              <a:rPr lang="en-US" sz="3000" dirty="0">
                <a:solidFill>
                  <a:srgbClr val="F6FFFA"/>
                </a:solidFill>
              </a:rPr>
              <a:t>God wants our schools to be the best. </a:t>
            </a:r>
            <a:r>
              <a:rPr lang="en-US" sz="3000" dirty="0"/>
              <a:t>God wants us to be the head and not the tail. God places no premium on mediocrity. </a:t>
            </a:r>
            <a:endParaRPr lang="en-US" sz="3000" i="1"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6294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81543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ank you Multiple languages.jpg"/>
          <p:cNvPicPr>
            <a:picLocks noGrp="1" noChangeAspect="1"/>
          </p:cNvPicPr>
          <p:nvPr>
            <p:ph idx="1"/>
          </p:nvPr>
        </p:nvPicPr>
        <p:blipFill>
          <a:blip r:embed="rId2">
            <a:extLst>
              <a:ext uri="{28A0092B-C50C-407E-A947-70E740481C1C}">
                <a14:useLocalDpi xmlns:a14="http://schemas.microsoft.com/office/drawing/2010/main" val="0"/>
              </a:ext>
            </a:extLst>
          </a:blip>
          <a:srcRect t="25243" b="25243"/>
          <a:stretch>
            <a:fillRect/>
          </a:stretch>
        </p:blipFill>
        <p:spPr>
          <a:xfrm>
            <a:off x="381000" y="533400"/>
            <a:ext cx="8458200" cy="5943600"/>
          </a:xfrm>
        </p:spPr>
      </p:pic>
    </p:spTree>
    <p:extLst>
      <p:ext uri="{BB962C8B-B14F-4D97-AF65-F5344CB8AC3E}">
        <p14:creationId xmlns:p14="http://schemas.microsoft.com/office/powerpoint/2010/main" val="2890145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a:xfrm>
            <a:off x="762000" y="914400"/>
            <a:ext cx="7924800" cy="3886200"/>
          </a:xfrm>
        </p:spPr>
        <p:txBody>
          <a:bodyPr/>
          <a:lstStyle/>
          <a:p>
            <a:pPr marL="274320" algn="l">
              <a:spcBef>
                <a:spcPts val="600"/>
              </a:spcBef>
            </a:pPr>
            <a:r>
              <a:rPr lang="en-US" sz="3600" dirty="0" smtClean="0">
                <a:solidFill>
                  <a:schemeClr val="tx1"/>
                </a:solidFill>
                <a:latin typeface="Times New Roman" charset="0"/>
                <a:ea typeface="MS PGothic" charset="0"/>
              </a:rPr>
              <a:t>But Achieving Consistent Academic Quality is a Challenge Because:</a:t>
            </a:r>
            <a:br>
              <a:rPr lang="en-US" sz="3600" dirty="0" smtClean="0">
                <a:solidFill>
                  <a:schemeClr val="tx1"/>
                </a:solidFill>
                <a:latin typeface="Times New Roman" charset="0"/>
                <a:ea typeface="MS PGothic" charset="0"/>
              </a:rPr>
            </a:br>
            <a:r>
              <a:rPr lang="en-US" sz="3600" dirty="0" smtClean="0">
                <a:solidFill>
                  <a:schemeClr val="tx1"/>
                </a:solidFill>
                <a:latin typeface="Times New Roman" charset="0"/>
                <a:ea typeface="MS PGothic" charset="0"/>
              </a:rPr>
              <a:t/>
            </a:r>
            <a:br>
              <a:rPr lang="en-US" sz="3600" dirty="0" smtClean="0">
                <a:solidFill>
                  <a:schemeClr val="tx1"/>
                </a:solidFill>
                <a:latin typeface="Times New Roman" charset="0"/>
                <a:ea typeface="MS PGothic" charset="0"/>
              </a:rPr>
            </a:br>
            <a:r>
              <a:rPr lang="en-US" sz="3600" dirty="0" smtClean="0">
                <a:solidFill>
                  <a:schemeClr val="tx1"/>
                </a:solidFill>
                <a:latin typeface="Times New Roman" charset="0"/>
                <a:ea typeface="MS PGothic" charset="0"/>
              </a:rPr>
              <a:t>1. The low Socioeconomic Status (SES) profile of many SDAs</a:t>
            </a:r>
            <a:br>
              <a:rPr lang="en-US" sz="3600" dirty="0" smtClean="0">
                <a:solidFill>
                  <a:schemeClr val="tx1"/>
                </a:solidFill>
                <a:latin typeface="Times New Roman" charset="0"/>
                <a:ea typeface="MS PGothic" charset="0"/>
              </a:rPr>
            </a:br>
            <a:r>
              <a:rPr lang="en-US" sz="3600" dirty="0" smtClean="0">
                <a:solidFill>
                  <a:schemeClr val="tx1"/>
                </a:solidFill>
                <a:latin typeface="Times New Roman" charset="0"/>
                <a:ea typeface="MS PGothic" charset="0"/>
              </a:rPr>
              <a:t/>
            </a:r>
            <a:br>
              <a:rPr lang="en-US" sz="3600" dirty="0" smtClean="0">
                <a:solidFill>
                  <a:schemeClr val="tx1"/>
                </a:solidFill>
                <a:latin typeface="Times New Roman" charset="0"/>
                <a:ea typeface="MS PGothic" charset="0"/>
              </a:rPr>
            </a:br>
            <a:r>
              <a:rPr lang="en-US" sz="3600" dirty="0" smtClean="0">
                <a:solidFill>
                  <a:schemeClr val="tx1"/>
                </a:solidFill>
                <a:latin typeface="Times New Roman" charset="0"/>
                <a:ea typeface="MS PGothic" charset="0"/>
              </a:rPr>
              <a:t>2. Academic Quality does not occur by chance</a:t>
            </a:r>
            <a:br>
              <a:rPr lang="en-US" sz="3600" dirty="0" smtClean="0">
                <a:solidFill>
                  <a:schemeClr val="tx1"/>
                </a:solidFill>
                <a:latin typeface="Times New Roman" charset="0"/>
                <a:ea typeface="MS PGothic" charset="0"/>
              </a:rPr>
            </a:br>
            <a:endParaRPr lang="en-US" sz="3600" dirty="0">
              <a:latin typeface="Times New Roman" charset="0"/>
              <a:ea typeface="MS PGothic" charset="0"/>
            </a:endParaRPr>
          </a:p>
        </p:txBody>
      </p:sp>
    </p:spTree>
    <p:extLst>
      <p:ext uri="{BB962C8B-B14F-4D97-AF65-F5344CB8AC3E}">
        <p14:creationId xmlns:p14="http://schemas.microsoft.com/office/powerpoint/2010/main" val="101683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00200"/>
            <a:ext cx="7772400" cy="1470025"/>
          </a:xfrm>
        </p:spPr>
        <p:txBody>
          <a:bodyPr/>
          <a:lstStyle/>
          <a:p>
            <a:r>
              <a:rPr lang="en-US" sz="4000"/>
              <a:t>Demographic Survey</a:t>
            </a:r>
            <a:br>
              <a:rPr lang="en-US" sz="4000"/>
            </a:br>
            <a:r>
              <a:rPr lang="en-US" sz="4000"/>
              <a:t>Seventh-day Adventist Church</a:t>
            </a:r>
            <a:br>
              <a:rPr lang="en-US" sz="4000"/>
            </a:br>
            <a:r>
              <a:rPr lang="en-US" sz="4000"/>
              <a:t>in North America</a:t>
            </a:r>
          </a:p>
        </p:txBody>
      </p:sp>
      <p:sp>
        <p:nvSpPr>
          <p:cNvPr id="2051" name="Rectangle 3"/>
          <p:cNvSpPr>
            <a:spLocks noGrp="1" noChangeArrowheads="1"/>
          </p:cNvSpPr>
          <p:nvPr>
            <p:ph type="subTitle" idx="1"/>
          </p:nvPr>
        </p:nvSpPr>
        <p:spPr/>
        <p:txBody>
          <a:bodyPr/>
          <a:lstStyle/>
          <a:p>
            <a:r>
              <a:rPr lang="en-US" sz="2800" dirty="0"/>
              <a:t>Conducted for the NAD Secretariat</a:t>
            </a:r>
          </a:p>
          <a:p>
            <a:r>
              <a:rPr lang="en-US" sz="2800" dirty="0"/>
              <a:t>By Center for Creative Ministry</a:t>
            </a:r>
          </a:p>
          <a:p>
            <a:r>
              <a:rPr lang="en-US" sz="2800" dirty="0"/>
              <a:t>2007-2008</a:t>
            </a:r>
          </a:p>
        </p:txBody>
      </p:sp>
    </p:spTree>
    <p:extLst>
      <p:ext uri="{BB962C8B-B14F-4D97-AF65-F5344CB8AC3E}">
        <p14:creationId xmlns:p14="http://schemas.microsoft.com/office/powerpoint/2010/main" val="3795154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Line 4"/>
          <p:cNvSpPr>
            <a:spLocks noChangeShapeType="1"/>
          </p:cNvSpPr>
          <p:nvPr/>
        </p:nvSpPr>
        <p:spPr bwMode="auto">
          <a:xfrm>
            <a:off x="304800" y="1295400"/>
            <a:ext cx="8458200"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algn="ctr" eaLnBrk="0" fontAlgn="base" hangingPunct="0">
              <a:spcBef>
                <a:spcPct val="0"/>
              </a:spcBef>
              <a:spcAft>
                <a:spcPct val="0"/>
              </a:spcAft>
            </a:pPr>
            <a:endParaRPr lang="en-US" sz="3800">
              <a:solidFill>
                <a:srgbClr val="FFFF00"/>
              </a:solidFill>
              <a:ea typeface="ＭＳ Ｐゴシック" charset="0"/>
              <a:cs typeface="Times New Roman" charset="0"/>
            </a:endParaRPr>
          </a:p>
        </p:txBody>
      </p:sp>
      <p:sp>
        <p:nvSpPr>
          <p:cNvPr id="74757" name="Line 5"/>
          <p:cNvSpPr>
            <a:spLocks noChangeShapeType="1"/>
          </p:cNvSpPr>
          <p:nvPr/>
        </p:nvSpPr>
        <p:spPr bwMode="auto">
          <a:xfrm>
            <a:off x="355600" y="6400800"/>
            <a:ext cx="8458200" cy="0"/>
          </a:xfrm>
          <a:prstGeom prst="line">
            <a:avLst/>
          </a:prstGeom>
          <a:noFill/>
          <a:ln w="9525">
            <a:solidFill>
              <a:srgbClr val="FFFF00"/>
            </a:solidFill>
            <a:round/>
            <a:headEnd/>
            <a:tailEnd/>
          </a:ln>
          <a:extLst>
            <a:ext uri="{909E8E84-426E-40dd-AFC4-6F175D3DCCD1}">
              <a14:hiddenFill xmlns="" xmlns:a14="http://schemas.microsoft.com/office/drawing/2010/main">
                <a:noFill/>
              </a14:hiddenFill>
            </a:ext>
          </a:extLst>
        </p:spPr>
        <p:txBody>
          <a:bodyPr/>
          <a:lstStyle/>
          <a:p>
            <a:pPr algn="ctr" eaLnBrk="0" fontAlgn="base" hangingPunct="0">
              <a:spcBef>
                <a:spcPct val="0"/>
              </a:spcBef>
              <a:spcAft>
                <a:spcPct val="0"/>
              </a:spcAft>
            </a:pPr>
            <a:endParaRPr lang="en-US" sz="3800">
              <a:solidFill>
                <a:srgbClr val="FFFF00"/>
              </a:solidFill>
              <a:ea typeface="ＭＳ Ｐゴシック" charset="0"/>
              <a:cs typeface="Times New Roman" charset="0"/>
            </a:endParaRPr>
          </a:p>
        </p:txBody>
      </p:sp>
      <p:sp>
        <p:nvSpPr>
          <p:cNvPr id="8" name="Rectangle 7"/>
          <p:cNvSpPr/>
          <p:nvPr/>
        </p:nvSpPr>
        <p:spPr>
          <a:xfrm>
            <a:off x="291910" y="6400800"/>
            <a:ext cx="8458200" cy="400110"/>
          </a:xfrm>
          <a:prstGeom prst="rect">
            <a:avLst/>
          </a:prstGeom>
        </p:spPr>
        <p:txBody>
          <a:bodyPr wrap="square">
            <a:spAutoFit/>
          </a:bodyPr>
          <a:lstStyle/>
          <a:p>
            <a:pPr algn="l"/>
            <a:r>
              <a:rPr lang="en-US" sz="2000" dirty="0">
                <a:solidFill>
                  <a:srgbClr val="FFFF00"/>
                </a:solidFill>
              </a:rPr>
              <a:t>Center for Creative Ministry, 2008</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619346123"/>
              </p:ext>
            </p:extLst>
          </p:nvPr>
        </p:nvGraphicFramePr>
        <p:xfrm>
          <a:off x="700525" y="1295400"/>
          <a:ext cx="8001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
          <p:cNvSpPr txBox="1">
            <a:spLocks noChangeArrowheads="1"/>
          </p:cNvSpPr>
          <p:nvPr/>
        </p:nvSpPr>
        <p:spPr bwMode="auto">
          <a:xfrm>
            <a:off x="228599" y="228600"/>
            <a:ext cx="8686801"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2400" kern="0" dirty="0" smtClean="0">
                <a:solidFill>
                  <a:srgbClr val="FFFF00"/>
                </a:solidFill>
              </a:rPr>
              <a:t/>
            </a:r>
            <a:br>
              <a:rPr lang="en-US" altLang="en-US" sz="2400" kern="0" dirty="0" smtClean="0">
                <a:solidFill>
                  <a:srgbClr val="FFFF00"/>
                </a:solidFill>
              </a:rPr>
            </a:br>
            <a:r>
              <a:rPr lang="en-US" altLang="en-US" sz="3600" kern="0" dirty="0" smtClean="0">
                <a:solidFill>
                  <a:srgbClr val="FFFF00"/>
                </a:solidFill>
              </a:rPr>
              <a:t> Annual Household </a:t>
            </a:r>
            <a:r>
              <a:rPr lang="en-US" sz="3600" kern="0" dirty="0" smtClean="0">
                <a:solidFill>
                  <a:srgbClr val="FFFF00"/>
                </a:solidFill>
              </a:rPr>
              <a:t>Income of SDAs, 2007-08</a:t>
            </a:r>
            <a:endParaRPr lang="en-US" altLang="en-US" sz="3600" kern="0" dirty="0" smtClean="0">
              <a:solidFill>
                <a:srgbClr val="FFFF00"/>
              </a:solidFill>
            </a:endParaRPr>
          </a:p>
        </p:txBody>
      </p:sp>
    </p:spTree>
    <p:extLst>
      <p:ext uri="{BB962C8B-B14F-4D97-AF65-F5344CB8AC3E}">
        <p14:creationId xmlns:p14="http://schemas.microsoft.com/office/powerpoint/2010/main" val="306117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fade">
                                      <p:cBhvr>
                                        <p:cTn id="11" dur="500"/>
                                        <p:tgtEl>
                                          <p:spTgt spid="3">
                                            <p:graphicEl>
                                              <a:chart seriesIdx="-4" categoryIdx="0" bldStep="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fade">
                                      <p:cBhvr>
                                        <p:cTn id="15" dur="500"/>
                                        <p:tgtEl>
                                          <p:spTgt spid="3">
                                            <p:graphicEl>
                                              <a:chart seriesIdx="-4" categoryIdx="1" bldStep="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fade">
                                      <p:cBhvr>
                                        <p:cTn id="19" dur="500"/>
                                        <p:tgtEl>
                                          <p:spTgt spid="3">
                                            <p:graphicEl>
                                              <a:chart seriesIdx="-4" categoryIdx="2" bldStep="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fade">
                                      <p:cBhvr>
                                        <p:cTn id="23" dur="500"/>
                                        <p:tgtEl>
                                          <p:spTgt spid="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152400"/>
            <a:ext cx="8686800" cy="762000"/>
          </a:xfrm>
        </p:spPr>
        <p:txBody>
          <a:bodyPr/>
          <a:lstStyle/>
          <a:p>
            <a:r>
              <a:rPr lang="en-US" sz="3600" b="1" dirty="0" smtClean="0"/>
              <a:t>Low SES Profile of Many SDAs </a:t>
            </a:r>
            <a:r>
              <a:rPr lang="en-US" sz="3200" b="1" dirty="0" smtClean="0"/>
              <a:t>	</a:t>
            </a:r>
          </a:p>
        </p:txBody>
      </p:sp>
      <p:sp>
        <p:nvSpPr>
          <p:cNvPr id="23555" name="TextBox 3"/>
          <p:cNvSpPr txBox="1">
            <a:spLocks noChangeArrowheads="1"/>
          </p:cNvSpPr>
          <p:nvPr/>
        </p:nvSpPr>
        <p:spPr bwMode="auto">
          <a:xfrm>
            <a:off x="381000" y="762000"/>
            <a:ext cx="8458200" cy="5816978"/>
          </a:xfrm>
          <a:prstGeom prst="rect">
            <a:avLst/>
          </a:prstGeom>
          <a:noFill/>
          <a:ln w="9525">
            <a:noFill/>
            <a:miter lim="800000"/>
            <a:headEnd/>
            <a:tailEnd/>
          </a:ln>
        </p:spPr>
        <p:txBody>
          <a:bodyPr wrap="square">
            <a:spAutoFit/>
          </a:bodyPr>
          <a:lstStyle/>
          <a:p>
            <a:pPr marL="457200" indent="-457200" algn="l">
              <a:buFont typeface="Arial"/>
              <a:buChar char="•"/>
            </a:pPr>
            <a:r>
              <a:rPr lang="en-GB" sz="3200" dirty="0" smtClean="0">
                <a:solidFill>
                  <a:srgbClr val="FFFF00"/>
                </a:solidFill>
              </a:rPr>
              <a:t>In </a:t>
            </a:r>
            <a:r>
              <a:rPr lang="en-GB" sz="3200" dirty="0">
                <a:solidFill>
                  <a:srgbClr val="FFFF00"/>
                </a:solidFill>
              </a:rPr>
              <a:t>2008, </a:t>
            </a:r>
            <a:r>
              <a:rPr lang="en-GB" sz="3200" dirty="0" smtClean="0">
                <a:solidFill>
                  <a:srgbClr val="FFFF00"/>
                </a:solidFill>
              </a:rPr>
              <a:t>median household (HH) income </a:t>
            </a:r>
            <a:r>
              <a:rPr lang="en-GB" sz="3200" dirty="0">
                <a:solidFill>
                  <a:srgbClr val="FFFF00"/>
                </a:solidFill>
              </a:rPr>
              <a:t>in </a:t>
            </a:r>
            <a:r>
              <a:rPr lang="en-GB" sz="3200" dirty="0" smtClean="0">
                <a:solidFill>
                  <a:srgbClr val="FFFF00"/>
                </a:solidFill>
              </a:rPr>
              <a:t>U.S</a:t>
            </a:r>
            <a:r>
              <a:rPr lang="en-GB" sz="3200" dirty="0">
                <a:solidFill>
                  <a:srgbClr val="FFFF00"/>
                </a:solidFill>
              </a:rPr>
              <a:t>. was $</a:t>
            </a:r>
            <a:r>
              <a:rPr lang="en-GB" sz="3200" dirty="0" smtClean="0">
                <a:solidFill>
                  <a:srgbClr val="FFFF00"/>
                </a:solidFill>
              </a:rPr>
              <a:t>50,303</a:t>
            </a:r>
          </a:p>
          <a:p>
            <a:pPr marL="457200" indent="-457200" algn="l">
              <a:buFont typeface="Arial"/>
              <a:buChar char="•"/>
            </a:pPr>
            <a:r>
              <a:rPr lang="en-GB" sz="3200" dirty="0" smtClean="0">
                <a:solidFill>
                  <a:srgbClr val="FFFF00"/>
                </a:solidFill>
              </a:rPr>
              <a:t>And </a:t>
            </a:r>
            <a:r>
              <a:rPr lang="en-GB" sz="3200" dirty="0">
                <a:solidFill>
                  <a:srgbClr val="FFFF00"/>
                </a:solidFill>
              </a:rPr>
              <a:t>the </a:t>
            </a:r>
            <a:r>
              <a:rPr lang="en-GB" sz="3200" dirty="0" smtClean="0">
                <a:solidFill>
                  <a:srgbClr val="FFFF00"/>
                </a:solidFill>
              </a:rPr>
              <a:t>poverty line was </a:t>
            </a:r>
            <a:r>
              <a:rPr lang="en-GB" sz="3200" dirty="0">
                <a:solidFill>
                  <a:srgbClr val="FFFF00"/>
                </a:solidFill>
              </a:rPr>
              <a:t>$22,025 </a:t>
            </a:r>
            <a:r>
              <a:rPr lang="en-GB" sz="3200" dirty="0" smtClean="0">
                <a:solidFill>
                  <a:srgbClr val="FFFF00"/>
                </a:solidFill>
              </a:rPr>
              <a:t>for </a:t>
            </a:r>
            <a:r>
              <a:rPr lang="en-GB" sz="3200" dirty="0">
                <a:solidFill>
                  <a:srgbClr val="FFFF00"/>
                </a:solidFill>
              </a:rPr>
              <a:t>family of </a:t>
            </a:r>
            <a:r>
              <a:rPr lang="en-GB" sz="3200" dirty="0" smtClean="0">
                <a:solidFill>
                  <a:srgbClr val="FFFF00"/>
                </a:solidFill>
              </a:rPr>
              <a:t>four </a:t>
            </a:r>
          </a:p>
          <a:p>
            <a:pPr marL="457200" indent="-457200" algn="l">
              <a:spcBef>
                <a:spcPts val="2400"/>
              </a:spcBef>
              <a:buFont typeface="Arial"/>
              <a:buChar char="•"/>
            </a:pPr>
            <a:r>
              <a:rPr lang="en-GB" sz="3600" dirty="0" smtClean="0">
                <a:solidFill>
                  <a:srgbClr val="FFFF00"/>
                </a:solidFill>
              </a:rPr>
              <a:t>That is, </a:t>
            </a:r>
            <a:r>
              <a:rPr lang="en-GB" sz="3600" dirty="0" smtClean="0">
                <a:solidFill>
                  <a:srgbClr val="F6FFFA"/>
                </a:solidFill>
              </a:rPr>
              <a:t>40</a:t>
            </a:r>
            <a:r>
              <a:rPr lang="en-GB" sz="3600" dirty="0">
                <a:solidFill>
                  <a:srgbClr val="F6FFFA"/>
                </a:solidFill>
              </a:rPr>
              <a:t>% of </a:t>
            </a:r>
            <a:r>
              <a:rPr lang="en-GB" sz="3600" dirty="0" smtClean="0">
                <a:solidFill>
                  <a:srgbClr val="F6FFFA"/>
                </a:solidFill>
              </a:rPr>
              <a:t>SDA HHs had income </a:t>
            </a:r>
            <a:r>
              <a:rPr lang="en-GB" sz="3600" dirty="0">
                <a:solidFill>
                  <a:srgbClr val="F6FFFA"/>
                </a:solidFill>
              </a:rPr>
              <a:t>close to or below </a:t>
            </a:r>
            <a:r>
              <a:rPr lang="en-GB" sz="3600" dirty="0" smtClean="0">
                <a:solidFill>
                  <a:srgbClr val="F6FFFA"/>
                </a:solidFill>
              </a:rPr>
              <a:t>poverty </a:t>
            </a:r>
            <a:r>
              <a:rPr lang="en-GB" sz="3600" dirty="0">
                <a:solidFill>
                  <a:srgbClr val="F6FFFA"/>
                </a:solidFill>
              </a:rPr>
              <a:t>level</a:t>
            </a:r>
            <a:r>
              <a:rPr lang="en-GB" sz="3600" dirty="0">
                <a:solidFill>
                  <a:srgbClr val="FFFF00"/>
                </a:solidFill>
              </a:rPr>
              <a:t> </a:t>
            </a:r>
            <a:endParaRPr lang="en-GB" sz="3600" dirty="0" smtClean="0">
              <a:solidFill>
                <a:srgbClr val="FFFF00"/>
              </a:solidFill>
            </a:endParaRPr>
          </a:p>
          <a:p>
            <a:pPr marL="457200" indent="-457200" algn="l">
              <a:spcBef>
                <a:spcPts val="2400"/>
              </a:spcBef>
              <a:buFont typeface="Arial"/>
              <a:buChar char="•"/>
            </a:pPr>
            <a:r>
              <a:rPr lang="en-GB" sz="3600" dirty="0" smtClean="0">
                <a:solidFill>
                  <a:srgbClr val="FFFF00"/>
                </a:solidFill>
              </a:rPr>
              <a:t>and </a:t>
            </a:r>
            <a:r>
              <a:rPr lang="en-GB" sz="3600" dirty="0">
                <a:solidFill>
                  <a:srgbClr val="F6FFFA"/>
                </a:solidFill>
              </a:rPr>
              <a:t>70% of SDA HHs </a:t>
            </a:r>
            <a:r>
              <a:rPr lang="en-GB" sz="3600" dirty="0" smtClean="0">
                <a:solidFill>
                  <a:srgbClr val="F6FFFA"/>
                </a:solidFill>
              </a:rPr>
              <a:t>had </a:t>
            </a:r>
            <a:r>
              <a:rPr lang="en-GB" sz="3600" dirty="0">
                <a:solidFill>
                  <a:srgbClr val="F6FFFA"/>
                </a:solidFill>
              </a:rPr>
              <a:t>incomes below the median</a:t>
            </a:r>
            <a:r>
              <a:rPr lang="en-GB" sz="3600" dirty="0">
                <a:solidFill>
                  <a:srgbClr val="FFFF00"/>
                </a:solidFill>
              </a:rPr>
              <a:t> level </a:t>
            </a:r>
            <a:r>
              <a:rPr lang="en-GB" sz="3600" dirty="0" smtClean="0">
                <a:solidFill>
                  <a:srgbClr val="FFFF00"/>
                </a:solidFill>
              </a:rPr>
              <a:t>in the U.S. </a:t>
            </a:r>
            <a:r>
              <a:rPr lang="en-GB" sz="3000" dirty="0">
                <a:solidFill>
                  <a:srgbClr val="FFFF00"/>
                </a:solidFill>
              </a:rPr>
              <a:t> </a:t>
            </a:r>
            <a:br>
              <a:rPr lang="en-GB" sz="3000" dirty="0">
                <a:solidFill>
                  <a:srgbClr val="FFFF00"/>
                </a:solidFill>
              </a:rPr>
            </a:br>
            <a:endParaRPr lang="en-GB" sz="3000" dirty="0" smtClean="0">
              <a:solidFill>
                <a:srgbClr val="FFFF00"/>
              </a:solidFill>
            </a:endParaRPr>
          </a:p>
          <a:p>
            <a:pPr algn="l"/>
            <a:r>
              <a:rPr lang="en-GB" sz="3000" dirty="0" smtClean="0">
                <a:solidFill>
                  <a:srgbClr val="FFFF00"/>
                </a:solidFill>
              </a:rPr>
              <a:t> </a:t>
            </a:r>
            <a:r>
              <a:rPr lang="en-GB" sz="3000" dirty="0">
                <a:solidFill>
                  <a:srgbClr val="FFFF00"/>
                </a:solidFill>
              </a:rPr>
              <a:t>	</a:t>
            </a:r>
            <a:endParaRPr lang="en-US" sz="3000" dirty="0">
              <a:solidFill>
                <a:srgbClr val="FFFF00"/>
              </a:solidFill>
            </a:endParaRPr>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a:solidFill>
                  <a:srgbClr val="FFFF00"/>
                </a:solidFill>
              </a:rPr>
              <a:t>Center for Creative </a:t>
            </a:r>
            <a:r>
              <a:rPr lang="en-US" sz="2000" dirty="0" smtClean="0">
                <a:solidFill>
                  <a:srgbClr val="FFFF00"/>
                </a:solidFill>
              </a:rPr>
              <a:t>Ministry, 2008</a:t>
            </a:r>
            <a:endParaRPr lang="en-US" sz="2000" dirty="0">
              <a:solidFill>
                <a:srgbClr val="FFFF00"/>
              </a:solidFill>
            </a:endParaRPr>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solidFill>
                <a:srgbClr val="FFFF00"/>
              </a:solidFill>
            </a:endParaRPr>
          </a:p>
        </p:txBody>
      </p:sp>
      <p:sp>
        <p:nvSpPr>
          <p:cNvPr id="8" name="Line 3"/>
          <p:cNvSpPr>
            <a:spLocks noChangeShapeType="1"/>
          </p:cNvSpPr>
          <p:nvPr/>
        </p:nvSpPr>
        <p:spPr bwMode="auto">
          <a:xfrm>
            <a:off x="304800" y="762000"/>
            <a:ext cx="8305800" cy="0"/>
          </a:xfrm>
          <a:prstGeom prst="line">
            <a:avLst/>
          </a:prstGeom>
          <a:noFill/>
          <a:ln w="19050">
            <a:solidFill>
              <a:schemeClr val="tx2"/>
            </a:solidFill>
            <a:round/>
            <a:headEnd/>
            <a:tailEnd/>
          </a:ln>
        </p:spPr>
        <p:txBody>
          <a:bodyPr/>
          <a:lstStyle/>
          <a:p>
            <a:endParaRPr lang="en-US" dirty="0">
              <a:solidFill>
                <a:srgbClr val="FFFF00"/>
              </a:solidFill>
            </a:endParaRPr>
          </a:p>
        </p:txBody>
      </p:sp>
    </p:spTree>
    <p:extLst>
      <p:ext uri="{BB962C8B-B14F-4D97-AF65-F5344CB8AC3E}">
        <p14:creationId xmlns:p14="http://schemas.microsoft.com/office/powerpoint/2010/main" val="191111652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152400"/>
            <a:ext cx="8686800" cy="762000"/>
          </a:xfrm>
        </p:spPr>
        <p:txBody>
          <a:bodyPr/>
          <a:lstStyle/>
          <a:p>
            <a:r>
              <a:rPr lang="en-US" sz="3600" dirty="0" smtClean="0"/>
              <a:t>U.S. Pattern is not Unique </a:t>
            </a:r>
            <a:r>
              <a:rPr lang="en-US" sz="3200" b="1" dirty="0" smtClean="0"/>
              <a:t>	</a:t>
            </a:r>
          </a:p>
        </p:txBody>
      </p:sp>
      <p:sp>
        <p:nvSpPr>
          <p:cNvPr id="23555" name="TextBox 3"/>
          <p:cNvSpPr txBox="1">
            <a:spLocks noChangeArrowheads="1"/>
          </p:cNvSpPr>
          <p:nvPr/>
        </p:nvSpPr>
        <p:spPr bwMode="auto">
          <a:xfrm>
            <a:off x="533400" y="762000"/>
            <a:ext cx="8001000" cy="5539979"/>
          </a:xfrm>
          <a:prstGeom prst="rect">
            <a:avLst/>
          </a:prstGeom>
          <a:noFill/>
          <a:ln w="9525">
            <a:noFill/>
            <a:miter lim="800000"/>
            <a:headEnd/>
            <a:tailEnd/>
          </a:ln>
        </p:spPr>
        <p:txBody>
          <a:bodyPr wrap="square">
            <a:spAutoFit/>
          </a:bodyPr>
          <a:lstStyle/>
          <a:p>
            <a:pPr marL="457200" indent="-457200" algn="l">
              <a:buFont typeface="Arial"/>
              <a:buChar char="•"/>
            </a:pPr>
            <a:r>
              <a:rPr lang="en-GB" sz="3600" dirty="0" smtClean="0">
                <a:solidFill>
                  <a:srgbClr val="FFFF00"/>
                </a:solidFill>
              </a:rPr>
              <a:t>Historically, Adventists have recruited the majority of new adherents from lower SES groups </a:t>
            </a:r>
          </a:p>
          <a:p>
            <a:pPr marL="457200" indent="-457200" algn="l">
              <a:buFont typeface="Arial"/>
              <a:buChar char="•"/>
            </a:pPr>
            <a:r>
              <a:rPr lang="en-GB" sz="3600" dirty="0" smtClean="0">
                <a:solidFill>
                  <a:srgbClr val="FFFF00"/>
                </a:solidFill>
              </a:rPr>
              <a:t>But with our emphasis on education, the 2</a:t>
            </a:r>
            <a:r>
              <a:rPr lang="en-GB" sz="3600" baseline="30000" dirty="0" smtClean="0">
                <a:solidFill>
                  <a:srgbClr val="FFFF00"/>
                </a:solidFill>
              </a:rPr>
              <a:t>nd</a:t>
            </a:r>
            <a:r>
              <a:rPr lang="en-GB" sz="3600" dirty="0" smtClean="0">
                <a:solidFill>
                  <a:srgbClr val="FFFF00"/>
                </a:solidFill>
              </a:rPr>
              <a:t> generation has typically transitioned to the middle class</a:t>
            </a:r>
          </a:p>
          <a:p>
            <a:pPr marL="457200" indent="-457200" algn="l">
              <a:buFont typeface="Arial"/>
              <a:buChar char="•"/>
            </a:pPr>
            <a:r>
              <a:rPr lang="en-GB" sz="3600" dirty="0" smtClean="0">
                <a:solidFill>
                  <a:srgbClr val="FFFF00"/>
                </a:solidFill>
              </a:rPr>
              <a:t>The bottom-line is that, around the world, many SDAs, especially recent converts, come from lower SES groups </a:t>
            </a:r>
            <a:r>
              <a:rPr lang="en-GB" sz="3000" dirty="0">
                <a:solidFill>
                  <a:srgbClr val="FFFF00"/>
                </a:solidFill>
              </a:rPr>
              <a:t>	</a:t>
            </a:r>
            <a:endParaRPr lang="en-US" sz="3000" dirty="0">
              <a:solidFill>
                <a:srgbClr val="FFFF00"/>
              </a:solidFill>
            </a:endParaRPr>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a:solidFill>
                  <a:srgbClr val="FFFF00"/>
                </a:solidFill>
              </a:rPr>
              <a:t>Center for Creative </a:t>
            </a:r>
            <a:r>
              <a:rPr lang="en-US" sz="2000" dirty="0" smtClean="0">
                <a:solidFill>
                  <a:srgbClr val="FFFF00"/>
                </a:solidFill>
              </a:rPr>
              <a:t>Ministry, 2008</a:t>
            </a:r>
            <a:endParaRPr lang="en-US" sz="2000" dirty="0">
              <a:solidFill>
                <a:srgbClr val="FFFF00"/>
              </a:solidFill>
            </a:endParaRPr>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solidFill>
                <a:srgbClr val="FFFF00"/>
              </a:solidFill>
            </a:endParaRPr>
          </a:p>
        </p:txBody>
      </p:sp>
      <p:sp>
        <p:nvSpPr>
          <p:cNvPr id="8" name="Line 3"/>
          <p:cNvSpPr>
            <a:spLocks noChangeShapeType="1"/>
          </p:cNvSpPr>
          <p:nvPr/>
        </p:nvSpPr>
        <p:spPr bwMode="auto">
          <a:xfrm>
            <a:off x="304800" y="762000"/>
            <a:ext cx="8305800" cy="0"/>
          </a:xfrm>
          <a:prstGeom prst="line">
            <a:avLst/>
          </a:prstGeom>
          <a:noFill/>
          <a:ln w="19050">
            <a:solidFill>
              <a:schemeClr val="tx2"/>
            </a:solidFill>
            <a:round/>
            <a:headEnd/>
            <a:tailEnd/>
          </a:ln>
        </p:spPr>
        <p:txBody>
          <a:bodyPr/>
          <a:lstStyle/>
          <a:p>
            <a:endParaRPr lang="en-US" dirty="0">
              <a:solidFill>
                <a:srgbClr val="FFFF00"/>
              </a:solidFill>
            </a:endParaRPr>
          </a:p>
        </p:txBody>
      </p:sp>
    </p:spTree>
    <p:extLst>
      <p:ext uri="{BB962C8B-B14F-4D97-AF65-F5344CB8AC3E}">
        <p14:creationId xmlns:p14="http://schemas.microsoft.com/office/powerpoint/2010/main" val="38567084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b="1" dirty="0" smtClean="0"/>
              <a:t>Implications of Low Income</a:t>
            </a:r>
          </a:p>
        </p:txBody>
      </p:sp>
      <p:sp>
        <p:nvSpPr>
          <p:cNvPr id="23555" name="TextBox 3"/>
          <p:cNvSpPr txBox="1">
            <a:spLocks noChangeArrowheads="1"/>
          </p:cNvSpPr>
          <p:nvPr/>
        </p:nvSpPr>
        <p:spPr bwMode="auto">
          <a:xfrm>
            <a:off x="304800" y="990600"/>
            <a:ext cx="8534400" cy="5170646"/>
          </a:xfrm>
          <a:prstGeom prst="rect">
            <a:avLst/>
          </a:prstGeom>
          <a:noFill/>
          <a:ln w="9525">
            <a:noFill/>
            <a:miter lim="800000"/>
            <a:headEnd/>
            <a:tailEnd/>
          </a:ln>
        </p:spPr>
        <p:txBody>
          <a:bodyPr wrap="square">
            <a:spAutoFit/>
          </a:bodyPr>
          <a:lstStyle/>
          <a:p>
            <a:pPr marL="457200" indent="-457200" algn="l">
              <a:buFont typeface="Arial"/>
              <a:buChar char="•"/>
            </a:pPr>
            <a:r>
              <a:rPr lang="en-GB" sz="3000" dirty="0" smtClean="0">
                <a:solidFill>
                  <a:srgbClr val="FFFF00"/>
                </a:solidFill>
              </a:rPr>
              <a:t>Low income children receive </a:t>
            </a:r>
            <a:r>
              <a:rPr lang="en-GB" sz="3000" dirty="0">
                <a:solidFill>
                  <a:srgbClr val="FFFF00"/>
                </a:solidFill>
              </a:rPr>
              <a:t>less cognitive stimulation and enrichment </a:t>
            </a:r>
            <a:r>
              <a:rPr lang="en-GB" sz="2800" dirty="0" smtClean="0">
                <a:solidFill>
                  <a:srgbClr val="FFFF00"/>
                </a:solidFill>
              </a:rPr>
              <a:t>(e.g., having parents </a:t>
            </a:r>
            <a:r>
              <a:rPr lang="en-GB" sz="2800" dirty="0">
                <a:solidFill>
                  <a:srgbClr val="FFFF00"/>
                </a:solidFill>
              </a:rPr>
              <a:t>read aloud to them or taking them to the </a:t>
            </a:r>
            <a:r>
              <a:rPr lang="en-GB" sz="2800" dirty="0" smtClean="0">
                <a:solidFill>
                  <a:srgbClr val="FFFF00"/>
                </a:solidFill>
              </a:rPr>
              <a:t>library)</a:t>
            </a:r>
          </a:p>
          <a:p>
            <a:pPr marL="457200" indent="-457200" algn="l">
              <a:buFont typeface="Arial"/>
              <a:buChar char="•"/>
            </a:pPr>
            <a:r>
              <a:rPr lang="en-GB" sz="3000" dirty="0" smtClean="0">
                <a:solidFill>
                  <a:srgbClr val="FFFF00"/>
                </a:solidFill>
              </a:rPr>
              <a:t>Parents </a:t>
            </a:r>
            <a:r>
              <a:rPr lang="en-GB" sz="3000" dirty="0">
                <a:solidFill>
                  <a:srgbClr val="FFFF00"/>
                </a:solidFill>
              </a:rPr>
              <a:t>of low income </a:t>
            </a:r>
            <a:r>
              <a:rPr lang="en-GB" sz="3000" dirty="0" smtClean="0">
                <a:solidFill>
                  <a:srgbClr val="FFFF00"/>
                </a:solidFill>
              </a:rPr>
              <a:t>children </a:t>
            </a:r>
            <a:r>
              <a:rPr lang="en-GB" sz="3000" dirty="0">
                <a:solidFill>
                  <a:srgbClr val="FFFF00"/>
                </a:solidFill>
              </a:rPr>
              <a:t>spend less time in face-to-face interaction and in talking to their children </a:t>
            </a:r>
            <a:endParaRPr lang="en-GB" sz="3000" dirty="0" smtClean="0">
              <a:solidFill>
                <a:srgbClr val="FFFF00"/>
              </a:solidFill>
            </a:endParaRPr>
          </a:p>
          <a:p>
            <a:pPr marL="457200" indent="-457200" algn="l">
              <a:buFont typeface="Arial"/>
              <a:buChar char="•"/>
            </a:pPr>
            <a:r>
              <a:rPr lang="en-GB" sz="3000" dirty="0" smtClean="0">
                <a:solidFill>
                  <a:srgbClr val="FFFF00"/>
                </a:solidFill>
              </a:rPr>
              <a:t>Homes </a:t>
            </a:r>
            <a:r>
              <a:rPr lang="en-GB" sz="3000" dirty="0">
                <a:solidFill>
                  <a:srgbClr val="FFFF00"/>
                </a:solidFill>
              </a:rPr>
              <a:t>of low income </a:t>
            </a:r>
            <a:r>
              <a:rPr lang="en-GB" sz="3000" dirty="0" smtClean="0">
                <a:solidFill>
                  <a:srgbClr val="FFFF00"/>
                </a:solidFill>
              </a:rPr>
              <a:t>children </a:t>
            </a:r>
            <a:r>
              <a:rPr lang="en-GB" sz="3000" dirty="0">
                <a:solidFill>
                  <a:srgbClr val="FFFF00"/>
                </a:solidFill>
              </a:rPr>
              <a:t>have fewer educational resources such as age-appropriate toys, books and internet access </a:t>
            </a:r>
            <a:endParaRPr lang="en-GB" sz="3000" dirty="0" smtClean="0">
              <a:solidFill>
                <a:srgbClr val="FFFF00"/>
              </a:solidFill>
            </a:endParaRPr>
          </a:p>
          <a:p>
            <a:pPr marL="457200" indent="-457200" algn="l">
              <a:buFont typeface="Arial"/>
              <a:buChar char="•"/>
            </a:pPr>
            <a:r>
              <a:rPr lang="en-GB" sz="3000" dirty="0" smtClean="0">
                <a:solidFill>
                  <a:srgbClr val="FFFF00"/>
                </a:solidFill>
              </a:rPr>
              <a:t>Children </a:t>
            </a:r>
            <a:r>
              <a:rPr lang="en-GB" sz="3000" dirty="0">
                <a:solidFill>
                  <a:srgbClr val="FFFF00"/>
                </a:solidFill>
              </a:rPr>
              <a:t>in these homes watch more </a:t>
            </a:r>
            <a:r>
              <a:rPr lang="en-GB" sz="3000" dirty="0" smtClean="0">
                <a:solidFill>
                  <a:srgbClr val="FFFF00"/>
                </a:solidFill>
              </a:rPr>
              <a:t>TV </a:t>
            </a:r>
            <a:r>
              <a:rPr lang="en-GB" sz="3000" dirty="0">
                <a:solidFill>
                  <a:srgbClr val="FFFF00"/>
                </a:solidFill>
              </a:rPr>
              <a:t>and </a:t>
            </a:r>
            <a:r>
              <a:rPr lang="en-GB" sz="3000" dirty="0" smtClean="0">
                <a:solidFill>
                  <a:srgbClr val="FFFF00"/>
                </a:solidFill>
              </a:rPr>
              <a:t>get </a:t>
            </a:r>
            <a:r>
              <a:rPr lang="en-GB" sz="3000" dirty="0">
                <a:solidFill>
                  <a:srgbClr val="FFFF00"/>
                </a:solidFill>
              </a:rPr>
              <a:t>less parental </a:t>
            </a:r>
            <a:r>
              <a:rPr lang="en-GB" sz="3000" dirty="0" smtClean="0">
                <a:solidFill>
                  <a:srgbClr val="FFFF00"/>
                </a:solidFill>
              </a:rPr>
              <a:t>monitoring</a:t>
            </a:r>
            <a:endParaRPr lang="en-US" sz="3000" dirty="0">
              <a:solidFill>
                <a:srgbClr val="FFFF00"/>
              </a:solidFill>
            </a:endParaRPr>
          </a:p>
        </p:txBody>
      </p:sp>
      <p:sp>
        <p:nvSpPr>
          <p:cNvPr id="6" name="Rectangle 35"/>
          <p:cNvSpPr>
            <a:spLocks noChangeArrowheads="1"/>
          </p:cNvSpPr>
          <p:nvPr/>
        </p:nvSpPr>
        <p:spPr bwMode="auto">
          <a:xfrm>
            <a:off x="381000" y="6324600"/>
            <a:ext cx="81534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Gary Evans, American Psychologist, 2004</a:t>
            </a:r>
            <a:endParaRPr lang="en-US" sz="2000" dirty="0">
              <a:solidFill>
                <a:srgbClr val="FFFF00"/>
              </a:solidFill>
            </a:endParaRPr>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solidFill>
                <a:srgbClr val="FFFF00"/>
              </a:solidFill>
            </a:endParaRPr>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solidFill>
                <a:srgbClr val="FFFF00"/>
              </a:solidFill>
            </a:endParaRPr>
          </a:p>
        </p:txBody>
      </p:sp>
    </p:spTree>
    <p:extLst>
      <p:ext uri="{BB962C8B-B14F-4D97-AF65-F5344CB8AC3E}">
        <p14:creationId xmlns:p14="http://schemas.microsoft.com/office/powerpoint/2010/main" val="203258027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a:xfrm>
            <a:off x="762000" y="1371624"/>
            <a:ext cx="7772400" cy="2384425"/>
          </a:xfrm>
        </p:spPr>
        <p:txBody>
          <a:bodyPr/>
          <a:lstStyle/>
          <a:p>
            <a:r>
              <a:rPr lang="en-US" sz="3600">
                <a:solidFill>
                  <a:schemeClr val="tx1"/>
                </a:solidFill>
                <a:latin typeface="Times New Roman" charset="0"/>
                <a:ea typeface="MS PGothic" charset="0"/>
              </a:rPr>
              <a:t>SAT = </a:t>
            </a:r>
            <a:r>
              <a:rPr lang="en-US" sz="3600">
                <a:latin typeface="Times New Roman" charset="0"/>
                <a:ea typeface="MS PGothic" charset="0"/>
              </a:rPr>
              <a:t>Scholastic Aptitude Test</a:t>
            </a:r>
          </a:p>
        </p:txBody>
      </p:sp>
    </p:spTree>
    <p:extLst>
      <p:ext uri="{BB962C8B-B14F-4D97-AF65-F5344CB8AC3E}">
        <p14:creationId xmlns:p14="http://schemas.microsoft.com/office/powerpoint/2010/main" val="173939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ctrTitle"/>
          </p:nvPr>
        </p:nvSpPr>
        <p:spPr>
          <a:xfrm>
            <a:off x="762000" y="1600224"/>
            <a:ext cx="7772400" cy="2155825"/>
          </a:xfrm>
        </p:spPr>
        <p:txBody>
          <a:bodyPr/>
          <a:lstStyle/>
          <a:p>
            <a:r>
              <a:rPr lang="en-US" sz="3600">
                <a:solidFill>
                  <a:schemeClr val="tx1"/>
                </a:solidFill>
                <a:latin typeface="Times New Roman" charset="0"/>
                <a:ea typeface="MS PGothic" charset="0"/>
              </a:rPr>
              <a:t>OR</a:t>
            </a:r>
            <a:r>
              <a:rPr lang="en-US" sz="3600">
                <a:latin typeface="Times New Roman" charset="0"/>
                <a:ea typeface="MS PGothic" charset="0"/>
              </a:rPr>
              <a:t/>
            </a:r>
            <a:br>
              <a:rPr lang="en-US" sz="3600">
                <a:latin typeface="Times New Roman" charset="0"/>
                <a:ea typeface="MS PGothic" charset="0"/>
              </a:rPr>
            </a:br>
            <a:r>
              <a:rPr lang="en-US" sz="3600">
                <a:latin typeface="Times New Roman" charset="0"/>
                <a:ea typeface="MS PGothic" charset="0"/>
              </a:rPr>
              <a:t>Student Affluence Test?</a:t>
            </a:r>
          </a:p>
        </p:txBody>
      </p:sp>
    </p:spTree>
    <p:extLst>
      <p:ext uri="{BB962C8B-B14F-4D97-AF65-F5344CB8AC3E}">
        <p14:creationId xmlns:p14="http://schemas.microsoft.com/office/powerpoint/2010/main" val="365992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Line 5"/>
          <p:cNvSpPr>
            <a:spLocks noChangeShapeType="1"/>
          </p:cNvSpPr>
          <p:nvPr/>
        </p:nvSpPr>
        <p:spPr bwMode="auto">
          <a:xfrm>
            <a:off x="533400" y="13716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latin typeface="Times New Roman" charset="0"/>
              <a:ea typeface="MS PGothic" charset="0"/>
              <a:cs typeface="MS PGothic" charset="0"/>
            </a:endParaRPr>
          </a:p>
        </p:txBody>
      </p:sp>
      <p:graphicFrame>
        <p:nvGraphicFramePr>
          <p:cNvPr id="99331" name="Chart 2"/>
          <p:cNvGraphicFramePr>
            <a:graphicFrameLocks/>
          </p:cNvGraphicFramePr>
          <p:nvPr/>
        </p:nvGraphicFramePr>
        <p:xfrm>
          <a:off x="520702" y="1320800"/>
          <a:ext cx="8255000" cy="5054600"/>
        </p:xfrm>
        <a:graphic>
          <a:graphicData uri="http://schemas.openxmlformats.org/presentationml/2006/ole">
            <mc:AlternateContent xmlns:mc="http://schemas.openxmlformats.org/markup-compatibility/2006">
              <mc:Choice xmlns:v="urn:schemas-microsoft-com:vml" Requires="v">
                <p:oleObj spid="_x0000_s1057" name="Worksheet" r:id="rId4" imgW="8260796" imgH="5054022" progId="Excel.Sheet.8">
                  <p:embed/>
                </p:oleObj>
              </mc:Choice>
              <mc:Fallback>
                <p:oleObj name="Worksheet" r:id="rId4" imgW="8260796" imgH="505402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2" y="1320800"/>
                        <a:ext cx="8255000" cy="505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99332" name="Line 5"/>
          <p:cNvSpPr>
            <a:spLocks noChangeShapeType="1"/>
          </p:cNvSpPr>
          <p:nvPr/>
        </p:nvSpPr>
        <p:spPr bwMode="auto">
          <a:xfrm>
            <a:off x="381000" y="63246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latin typeface="Times New Roman" charset="0"/>
              <a:ea typeface="MS PGothic" charset="0"/>
              <a:cs typeface="MS PGothic" charset="0"/>
            </a:endParaRPr>
          </a:p>
        </p:txBody>
      </p:sp>
      <p:sp>
        <p:nvSpPr>
          <p:cNvPr id="99333" name="Text Box 6"/>
          <p:cNvSpPr txBox="1">
            <a:spLocks noChangeArrowheads="1"/>
          </p:cNvSpPr>
          <p:nvPr/>
        </p:nvSpPr>
        <p:spPr bwMode="auto">
          <a:xfrm>
            <a:off x="457200" y="6400824"/>
            <a:ext cx="8229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chemeClr val="tx2"/>
                </a:solidFill>
                <a:latin typeface="Times New Roman" charset="0"/>
                <a:ea typeface="MS PGothic" charset="0"/>
                <a:cs typeface="MS PGothic" charset="0"/>
              </a:defRPr>
            </a:lvl1pPr>
            <a:lvl2pPr>
              <a:defRPr sz="2600">
                <a:solidFill>
                  <a:schemeClr val="tx2"/>
                </a:solidFill>
                <a:latin typeface="Times New Roman" charset="0"/>
                <a:ea typeface="MS PGothic" charset="0"/>
                <a:cs typeface="MS PGothic" charset="0"/>
              </a:defRPr>
            </a:lvl2pPr>
            <a:lvl3pPr>
              <a:defRPr sz="2600">
                <a:solidFill>
                  <a:schemeClr val="tx2"/>
                </a:solidFill>
                <a:latin typeface="Times New Roman" charset="0"/>
                <a:ea typeface="MS PGothic" charset="0"/>
                <a:cs typeface="MS PGothic" charset="0"/>
              </a:defRPr>
            </a:lvl3pPr>
            <a:lvl4pPr>
              <a:defRPr sz="2600">
                <a:solidFill>
                  <a:schemeClr val="tx2"/>
                </a:solidFill>
                <a:latin typeface="Times New Roman" charset="0"/>
                <a:ea typeface="MS PGothic" charset="0"/>
                <a:cs typeface="MS PGothic" charset="0"/>
              </a:defRPr>
            </a:lvl4pPr>
            <a:lvl5pPr>
              <a:defRPr sz="2600">
                <a:solidFill>
                  <a:schemeClr val="tx2"/>
                </a:solidFill>
                <a:latin typeface="Times New Roman" charset="0"/>
                <a:ea typeface="MS PGothic" charset="0"/>
                <a:cs typeface="MS PGothic" charset="0"/>
              </a:defRPr>
            </a:lvl5pPr>
            <a:lvl6pPr eaLnBrk="0" hangingPunct="0">
              <a:defRPr sz="2600">
                <a:solidFill>
                  <a:schemeClr val="tx2"/>
                </a:solidFill>
                <a:latin typeface="Times New Roman" charset="0"/>
                <a:ea typeface="MS PGothic" charset="0"/>
                <a:cs typeface="MS PGothic" charset="0"/>
              </a:defRPr>
            </a:lvl6pPr>
            <a:lvl7pPr eaLnBrk="0" hangingPunct="0">
              <a:defRPr sz="2600">
                <a:solidFill>
                  <a:schemeClr val="tx2"/>
                </a:solidFill>
                <a:latin typeface="Times New Roman" charset="0"/>
                <a:ea typeface="MS PGothic" charset="0"/>
                <a:cs typeface="MS PGothic" charset="0"/>
              </a:defRPr>
            </a:lvl7pPr>
            <a:lvl8pPr eaLnBrk="0" hangingPunct="0">
              <a:defRPr sz="2600">
                <a:solidFill>
                  <a:schemeClr val="tx2"/>
                </a:solidFill>
                <a:latin typeface="Times New Roman" charset="0"/>
                <a:ea typeface="MS PGothic" charset="0"/>
                <a:cs typeface="MS PGothic" charset="0"/>
              </a:defRPr>
            </a:lvl8pPr>
            <a:lvl9pPr eaLnBrk="0" hangingPunct="0">
              <a:defRPr sz="2600">
                <a:solidFill>
                  <a:schemeClr val="tx2"/>
                </a:solidFill>
                <a:latin typeface="Times New Roman" charset="0"/>
                <a:ea typeface="MS PGothic" charset="0"/>
                <a:cs typeface="MS PGothic" charset="0"/>
              </a:defRPr>
            </a:lvl9pPr>
          </a:lstStyle>
          <a:p>
            <a:pPr algn="l"/>
            <a:r>
              <a:rPr lang="en-US" sz="1400" smtClean="0">
                <a:solidFill>
                  <a:srgbClr val="FFFF00"/>
                </a:solidFill>
              </a:rPr>
              <a:t>Fair Test, College Board, Wall Street  Journal, Oct 7th, 2014</a:t>
            </a:r>
            <a:endParaRPr lang="en-US" sz="1400" smtClean="0">
              <a:solidFill>
                <a:srgbClr val="FFFF00"/>
              </a:solidFill>
              <a:latin typeface="Arial" charset="0"/>
            </a:endParaRPr>
          </a:p>
        </p:txBody>
      </p:sp>
      <p:sp>
        <p:nvSpPr>
          <p:cNvPr id="99334" name="Title 3"/>
          <p:cNvSpPr>
            <a:spLocks noGrp="1"/>
          </p:cNvSpPr>
          <p:nvPr>
            <p:ph type="title"/>
          </p:nvPr>
        </p:nvSpPr>
        <p:spPr>
          <a:xfrm>
            <a:off x="533400" y="304800"/>
            <a:ext cx="7924800" cy="838200"/>
          </a:xfrm>
        </p:spPr>
        <p:txBody>
          <a:bodyPr/>
          <a:lstStyle/>
          <a:p>
            <a:r>
              <a:rPr lang="en-US" dirty="0" smtClean="0">
                <a:latin typeface="Times New Roman" charset="0"/>
                <a:ea typeface="MS PGothic" charset="0"/>
              </a:rPr>
              <a:t>SAT </a:t>
            </a:r>
            <a:r>
              <a:rPr lang="en-US" dirty="0">
                <a:latin typeface="Times New Roman" charset="0"/>
                <a:ea typeface="MS PGothic" charset="0"/>
              </a:rPr>
              <a:t>SCORE by Family Income </a:t>
            </a:r>
          </a:p>
        </p:txBody>
      </p:sp>
    </p:spTree>
    <p:extLst>
      <p:ext uri="{BB962C8B-B14F-4D97-AF65-F5344CB8AC3E}">
        <p14:creationId xmlns:p14="http://schemas.microsoft.com/office/powerpoint/2010/main" val="99570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a:xfrm>
            <a:off x="762000" y="1371624"/>
            <a:ext cx="7772400" cy="2384425"/>
          </a:xfrm>
        </p:spPr>
        <p:txBody>
          <a:bodyPr/>
          <a:lstStyle/>
          <a:p>
            <a:r>
              <a:rPr lang="en-US" sz="3600" dirty="0" smtClean="0">
                <a:solidFill>
                  <a:schemeClr val="tx1"/>
                </a:solidFill>
                <a:latin typeface="Times New Roman" charset="0"/>
                <a:ea typeface="MS PGothic" charset="0"/>
              </a:rPr>
              <a:t>Keys to Excellence</a:t>
            </a:r>
            <a:endParaRPr lang="en-US" sz="3600" dirty="0">
              <a:latin typeface="Times New Roman" charset="0"/>
              <a:ea typeface="MS PGothic" charset="0"/>
            </a:endParaRPr>
          </a:p>
        </p:txBody>
      </p:sp>
    </p:spTree>
    <p:extLst>
      <p:ext uri="{BB962C8B-B14F-4D97-AF65-F5344CB8AC3E}">
        <p14:creationId xmlns:p14="http://schemas.microsoft.com/office/powerpoint/2010/main" val="316314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en-US" sz="3600" dirty="0" smtClean="0"/>
              <a:t>Investment of SDA Education</a:t>
            </a:r>
          </a:p>
        </p:txBody>
      </p:sp>
      <p:sp>
        <p:nvSpPr>
          <p:cNvPr id="36867" name="Rectangle 3"/>
          <p:cNvSpPr>
            <a:spLocks noGrp="1" noChangeArrowheads="1"/>
          </p:cNvSpPr>
          <p:nvPr>
            <p:ph type="body" idx="1"/>
          </p:nvPr>
        </p:nvSpPr>
        <p:spPr>
          <a:xfrm>
            <a:off x="609600" y="1066800"/>
            <a:ext cx="8077200" cy="5257800"/>
          </a:xfrm>
        </p:spPr>
        <p:txBody>
          <a:bodyPr/>
          <a:lstStyle/>
          <a:p>
            <a:r>
              <a:rPr lang="en-US" dirty="0" smtClean="0"/>
              <a:t>Castries SDA Primary School, St Lucia</a:t>
            </a:r>
          </a:p>
          <a:p>
            <a:r>
              <a:rPr lang="en-US" dirty="0" smtClean="0"/>
              <a:t>St</a:t>
            </a:r>
            <a:r>
              <a:rPr lang="en-US" dirty="0"/>
              <a:t>. Lucia S.D.A. </a:t>
            </a:r>
            <a:r>
              <a:rPr lang="en-US" dirty="0" smtClean="0"/>
              <a:t>Academy</a:t>
            </a:r>
            <a:endParaRPr lang="en-US" dirty="0"/>
          </a:p>
          <a:p>
            <a:r>
              <a:rPr lang="en-US" dirty="0" smtClean="0"/>
              <a:t>B.Th., </a:t>
            </a:r>
            <a:r>
              <a:rPr lang="en-US" dirty="0" err="1" smtClean="0"/>
              <a:t>hons</a:t>
            </a:r>
            <a:r>
              <a:rPr lang="en-US" dirty="0" smtClean="0"/>
              <a:t>, </a:t>
            </a:r>
            <a:r>
              <a:rPr lang="en-US" dirty="0"/>
              <a:t>Caribbean Union </a:t>
            </a:r>
            <a:r>
              <a:rPr lang="en-US" dirty="0" smtClean="0"/>
              <a:t>College (now, University </a:t>
            </a:r>
            <a:r>
              <a:rPr lang="en-US" dirty="0"/>
              <a:t>of the Southern </a:t>
            </a:r>
            <a:r>
              <a:rPr lang="en-US" dirty="0" smtClean="0"/>
              <a:t>Caribbean, Trinidad</a:t>
            </a:r>
            <a:r>
              <a:rPr lang="en-US" dirty="0"/>
              <a:t> </a:t>
            </a:r>
            <a:endParaRPr lang="en-US" dirty="0" smtClean="0"/>
          </a:p>
          <a:p>
            <a:r>
              <a:rPr lang="en-US" dirty="0" smtClean="0"/>
              <a:t>M.Div</a:t>
            </a:r>
            <a:r>
              <a:rPr lang="en-US" dirty="0"/>
              <a:t>., cum laude, Andrews </a:t>
            </a:r>
            <a:r>
              <a:rPr lang="en-US" dirty="0" smtClean="0"/>
              <a:t>University</a:t>
            </a:r>
            <a:r>
              <a:rPr lang="en-US" dirty="0"/>
              <a:t> </a:t>
            </a:r>
            <a:endParaRPr lang="en-US" dirty="0" smtClean="0"/>
          </a:p>
          <a:p>
            <a:r>
              <a:rPr lang="en-US" dirty="0" smtClean="0"/>
              <a:t>M.P.H</a:t>
            </a:r>
            <a:r>
              <a:rPr lang="en-US" dirty="0"/>
              <a:t>., Health Education, Loma Linda </a:t>
            </a:r>
            <a:r>
              <a:rPr lang="en-US" dirty="0" smtClean="0"/>
              <a:t>University</a:t>
            </a:r>
            <a:endParaRPr lang="en-US" dirty="0"/>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a:p>
        </p:txBody>
      </p:sp>
    </p:spTree>
    <p:extLst>
      <p:ext uri="{BB962C8B-B14F-4D97-AF65-F5344CB8AC3E}">
        <p14:creationId xmlns:p14="http://schemas.microsoft.com/office/powerpoint/2010/main" val="2270259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200" b="1" dirty="0" smtClean="0"/>
              <a:t>Money Alone is Not Enough</a:t>
            </a:r>
          </a:p>
        </p:txBody>
      </p:sp>
      <p:sp>
        <p:nvSpPr>
          <p:cNvPr id="23555" name="TextBox 3"/>
          <p:cNvSpPr txBox="1">
            <a:spLocks noChangeArrowheads="1"/>
          </p:cNvSpPr>
          <p:nvPr/>
        </p:nvSpPr>
        <p:spPr bwMode="auto">
          <a:xfrm>
            <a:off x="533400" y="990601"/>
            <a:ext cx="8305800" cy="5601533"/>
          </a:xfrm>
          <a:prstGeom prst="rect">
            <a:avLst/>
          </a:prstGeom>
          <a:noFill/>
          <a:ln w="9525">
            <a:noFill/>
            <a:miter lim="800000"/>
            <a:headEnd/>
            <a:tailEnd/>
          </a:ln>
        </p:spPr>
        <p:txBody>
          <a:bodyPr wrap="square">
            <a:spAutoFit/>
          </a:bodyPr>
          <a:lstStyle/>
          <a:p>
            <a:pPr marL="457200" indent="-457200" algn="l">
              <a:buFont typeface="Arial"/>
              <a:buChar char="•"/>
            </a:pPr>
            <a:r>
              <a:rPr lang="en-GB" sz="3000" dirty="0" smtClean="0"/>
              <a:t>Simply giving more money to struggling </a:t>
            </a:r>
            <a:r>
              <a:rPr lang="en-GB" sz="3000" dirty="0"/>
              <a:t>schools and students does not have a </a:t>
            </a:r>
            <a:r>
              <a:rPr lang="en-GB" sz="3000" dirty="0" smtClean="0"/>
              <a:t>big </a:t>
            </a:r>
            <a:r>
              <a:rPr lang="en-GB" sz="3000" dirty="0"/>
              <a:t>impact on academic </a:t>
            </a:r>
            <a:r>
              <a:rPr lang="en-GB" sz="3000" dirty="0" smtClean="0"/>
              <a:t>performance</a:t>
            </a:r>
          </a:p>
          <a:p>
            <a:pPr marL="457200" indent="-457200" algn="l">
              <a:buFont typeface="Arial"/>
              <a:buChar char="•"/>
            </a:pPr>
            <a:r>
              <a:rPr lang="en-GB" sz="3000" dirty="0" smtClean="0"/>
              <a:t>States that have equalized finance </a:t>
            </a:r>
            <a:r>
              <a:rPr lang="en-GB" sz="3000" dirty="0"/>
              <a:t>among schools, </a:t>
            </a:r>
            <a:r>
              <a:rPr lang="en-GB" sz="3000" dirty="0" smtClean="0"/>
              <a:t>have reduced the </a:t>
            </a:r>
            <a:r>
              <a:rPr lang="en-GB" sz="3000" dirty="0"/>
              <a:t>gap in academic scores between high- and low- income students </a:t>
            </a:r>
            <a:r>
              <a:rPr lang="en-GB" sz="3000" dirty="0" smtClean="0"/>
              <a:t>by 5% </a:t>
            </a:r>
          </a:p>
          <a:p>
            <a:pPr marL="457200" indent="-457200" algn="l">
              <a:buFont typeface="Arial"/>
              <a:buChar char="•"/>
            </a:pPr>
            <a:r>
              <a:rPr lang="en-GB" sz="3000" dirty="0" smtClean="0"/>
              <a:t>Purchasing computers </a:t>
            </a:r>
            <a:r>
              <a:rPr lang="en-GB" sz="3000" dirty="0"/>
              <a:t>and other upgrades to school facilities have had </a:t>
            </a:r>
            <a:r>
              <a:rPr lang="en-GB" sz="3000" dirty="0" smtClean="0"/>
              <a:t>no or negative </a:t>
            </a:r>
            <a:r>
              <a:rPr lang="en-GB" sz="3000" dirty="0"/>
              <a:t>effects on academic performance </a:t>
            </a:r>
            <a:endParaRPr lang="en-GB" sz="3000" baseline="30000" dirty="0"/>
          </a:p>
          <a:p>
            <a:pPr marL="457200" indent="-457200" algn="l">
              <a:buFont typeface="Arial"/>
              <a:buChar char="•"/>
            </a:pPr>
            <a:r>
              <a:rPr lang="en-GB" sz="3000" dirty="0" smtClean="0">
                <a:solidFill>
                  <a:srgbClr val="FFFFFF"/>
                </a:solidFill>
              </a:rPr>
              <a:t>Key</a:t>
            </a:r>
            <a:r>
              <a:rPr lang="en-GB" sz="3000" dirty="0" smtClean="0"/>
              <a:t> </a:t>
            </a:r>
            <a:r>
              <a:rPr lang="en-GB" sz="3000" dirty="0"/>
              <a:t>to student performance is </a:t>
            </a:r>
            <a:r>
              <a:rPr lang="en-GB" sz="3000" dirty="0" smtClean="0">
                <a:solidFill>
                  <a:srgbClr val="FFFFFF"/>
                </a:solidFill>
              </a:rPr>
              <a:t>high</a:t>
            </a:r>
            <a:r>
              <a:rPr lang="en-GB" sz="3000" dirty="0">
                <a:solidFill>
                  <a:srgbClr val="FFFFFF"/>
                </a:solidFill>
              </a:rPr>
              <a:t>-quality, individualized </a:t>
            </a:r>
            <a:r>
              <a:rPr lang="en-GB" sz="3000" dirty="0" smtClean="0">
                <a:solidFill>
                  <a:srgbClr val="FFFFFF"/>
                </a:solidFill>
              </a:rPr>
              <a:t>instruction</a:t>
            </a:r>
            <a:endParaRPr lang="en-US" sz="3000" dirty="0">
              <a:solidFill>
                <a:srgbClr val="FFFFFF"/>
              </a:solidFill>
            </a:endParaRPr>
          </a:p>
          <a:p>
            <a:pPr marL="466725" indent="-466725">
              <a:buFont typeface="Arial" charset="0"/>
              <a:buChar char="•"/>
            </a:pPr>
            <a:endParaRPr lang="en-US" sz="2800" b="0" dirty="0"/>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Cullen et al, J of Econ Perspectives, 2013</a:t>
            </a:r>
            <a:endParaRPr lang="en-US" sz="2000" dirty="0">
              <a:solidFill>
                <a:srgbClr val="FFFF00"/>
              </a:solidFill>
            </a:endParaRPr>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228600"/>
            <a:ext cx="8763000" cy="533400"/>
          </a:xfrm>
        </p:spPr>
        <p:txBody>
          <a:bodyPr/>
          <a:lstStyle/>
          <a:p>
            <a:r>
              <a:rPr lang="en-US" sz="3600" dirty="0" smtClean="0"/>
              <a:t>The Primacy of Teacher Quality</a:t>
            </a:r>
            <a:endParaRPr lang="en-US" sz="3600" dirty="0"/>
          </a:p>
        </p:txBody>
      </p:sp>
      <p:sp>
        <p:nvSpPr>
          <p:cNvPr id="4" name="Content Placeholder 3"/>
          <p:cNvSpPr>
            <a:spLocks noGrp="1"/>
          </p:cNvSpPr>
          <p:nvPr>
            <p:ph idx="1"/>
          </p:nvPr>
        </p:nvSpPr>
        <p:spPr>
          <a:xfrm>
            <a:off x="228600" y="762000"/>
            <a:ext cx="8610600" cy="5257800"/>
          </a:xfrm>
        </p:spPr>
        <p:txBody>
          <a:bodyPr/>
          <a:lstStyle/>
          <a:p>
            <a:r>
              <a:rPr lang="en-US" sz="2800" dirty="0"/>
              <a:t>Excellence is not produced by </a:t>
            </a:r>
            <a:r>
              <a:rPr lang="en-US" sz="2800" dirty="0" smtClean="0"/>
              <a:t>chance</a:t>
            </a:r>
          </a:p>
          <a:p>
            <a:r>
              <a:rPr lang="en-US" sz="2800" dirty="0" smtClean="0"/>
              <a:t>The </a:t>
            </a:r>
            <a:r>
              <a:rPr lang="en-US" sz="2800" dirty="0"/>
              <a:t>Education Trust </a:t>
            </a:r>
            <a:r>
              <a:rPr lang="en-US" sz="2800" dirty="0" smtClean="0"/>
              <a:t>– a leading education advocacy organization  summarizes the science </a:t>
            </a:r>
          </a:p>
          <a:p>
            <a:r>
              <a:rPr lang="en-US" sz="2800" dirty="0" smtClean="0">
                <a:solidFill>
                  <a:srgbClr val="F6FFFA"/>
                </a:solidFill>
              </a:rPr>
              <a:t>The </a:t>
            </a:r>
            <a:r>
              <a:rPr lang="en-US" sz="2800" dirty="0">
                <a:solidFill>
                  <a:srgbClr val="F6FFFA"/>
                </a:solidFill>
              </a:rPr>
              <a:t>single strongest predictor of student educational performance in the US is teacher </a:t>
            </a:r>
            <a:r>
              <a:rPr lang="en-US" sz="2800" dirty="0" smtClean="0">
                <a:solidFill>
                  <a:srgbClr val="F6FFFA"/>
                </a:solidFill>
              </a:rPr>
              <a:t>quality</a:t>
            </a:r>
          </a:p>
          <a:p>
            <a:r>
              <a:rPr lang="en-US" sz="2800" dirty="0" smtClean="0"/>
              <a:t>The </a:t>
            </a:r>
            <a:r>
              <a:rPr lang="en-US" sz="2800" dirty="0"/>
              <a:t>quality of instruction provided by the teacher is the best predictor of student performance</a:t>
            </a:r>
            <a:r>
              <a:rPr lang="en-US" sz="2800" dirty="0" smtClean="0"/>
              <a:t>.</a:t>
            </a:r>
          </a:p>
          <a:p>
            <a:r>
              <a:rPr lang="en-US" sz="2800" dirty="0" smtClean="0"/>
              <a:t>Even economically disadvantaged children that are taught at high levels achieve at high levels</a:t>
            </a:r>
          </a:p>
          <a:p>
            <a:r>
              <a:rPr lang="en-US" sz="2800" dirty="0" smtClean="0"/>
              <a:t>Given the right teaching, right classes, right supports, all students can perform well</a:t>
            </a:r>
            <a:endParaRPr lang="en-US" sz="280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0198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304800" y="6019800"/>
            <a:ext cx="8305800" cy="707886"/>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The Education Trust, “</a:t>
            </a:r>
            <a:r>
              <a:rPr lang="en-US" sz="2000" dirty="0" smtClean="0"/>
              <a:t>Yes </a:t>
            </a:r>
            <a:r>
              <a:rPr lang="en-US" sz="2000" dirty="0"/>
              <a:t>we can: Telling Truths and Dispelling </a:t>
            </a:r>
            <a:r>
              <a:rPr lang="en-US" sz="2000" dirty="0" smtClean="0"/>
              <a:t>Myths </a:t>
            </a:r>
            <a:r>
              <a:rPr lang="en-US" sz="2000" dirty="0"/>
              <a:t>about Race and Education in </a:t>
            </a:r>
            <a:r>
              <a:rPr lang="en-US" sz="2000" dirty="0" smtClean="0"/>
              <a:t>America,”</a:t>
            </a:r>
            <a:r>
              <a:rPr lang="en-US" sz="2000" dirty="0"/>
              <a:t> </a:t>
            </a:r>
            <a:r>
              <a:rPr lang="en-US" sz="2000" dirty="0" smtClean="0">
                <a:solidFill>
                  <a:srgbClr val="FFFF00"/>
                </a:solidFill>
                <a:latin typeface="Times New Roman" charset="0"/>
                <a:ea typeface="MS PGothic" charset="0"/>
                <a:cs typeface="MS PGothic" charset="0"/>
              </a:rPr>
              <a:t>2006  </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40803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en-US" sz="3600" dirty="0"/>
              <a:t> </a:t>
            </a:r>
            <a:r>
              <a:rPr lang="en-US" sz="3600" dirty="0" smtClean="0"/>
              <a:t>What Determines Quality? </a:t>
            </a:r>
            <a:endParaRPr lang="en-US" sz="3600" dirty="0"/>
          </a:p>
        </p:txBody>
      </p:sp>
      <p:sp>
        <p:nvSpPr>
          <p:cNvPr id="4" name="Content Placeholder 3"/>
          <p:cNvSpPr>
            <a:spLocks noGrp="1"/>
          </p:cNvSpPr>
          <p:nvPr>
            <p:ph idx="1"/>
          </p:nvPr>
        </p:nvSpPr>
        <p:spPr>
          <a:xfrm>
            <a:off x="228600" y="762000"/>
            <a:ext cx="4114800" cy="5562600"/>
          </a:xfrm>
        </p:spPr>
        <p:txBody>
          <a:bodyPr/>
          <a:lstStyle/>
          <a:p>
            <a:pPr marL="0" indent="0">
              <a:buNone/>
            </a:pPr>
            <a:endParaRPr lang="en-US" sz="4000" dirty="0" smtClean="0"/>
          </a:p>
          <a:p>
            <a:pPr marL="0" indent="0">
              <a:buNone/>
            </a:pPr>
            <a:r>
              <a:rPr lang="en-US" sz="4000" dirty="0" smtClean="0"/>
              <a:t>“The only place where success comes before (hard) work is in the dictionary”</a:t>
            </a:r>
          </a:p>
          <a:p>
            <a:pPr marL="0" indent="0">
              <a:buNone/>
            </a:pPr>
            <a:r>
              <a:rPr lang="en-US" sz="4000" dirty="0"/>
              <a:t> </a:t>
            </a:r>
          </a:p>
          <a:p>
            <a:pPr marL="0" indent="0">
              <a:buNone/>
            </a:pPr>
            <a:r>
              <a:rPr lang="en-US" dirty="0" smtClean="0"/>
              <a:t>Vidal Sassoon</a:t>
            </a:r>
            <a:endParaRPr lang="en-US"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8458200" cy="369332"/>
          </a:xfrm>
          <a:prstGeom prst="rect">
            <a:avLst/>
          </a:prstGeom>
          <a:noFill/>
        </p:spPr>
        <p:txBody>
          <a:bodyPr wrap="square" rtlCol="0">
            <a:spAutoFit/>
          </a:bodyPr>
          <a:lstStyle/>
          <a:p>
            <a:pPr algn="l" eaLnBrk="1" hangingPunct="1">
              <a:spcBef>
                <a:spcPct val="20000"/>
              </a:spcBef>
            </a:pPr>
            <a:r>
              <a:rPr lang="en-US" dirty="0">
                <a:solidFill>
                  <a:srgbClr val="FFFF00"/>
                </a:solidFill>
                <a:latin typeface="Times New Roman" charset="0"/>
                <a:ea typeface="MS PGothic" charset="0"/>
                <a:cs typeface="MS PGothic" charset="0"/>
              </a:rPr>
              <a:t>http://</a:t>
            </a:r>
            <a:r>
              <a:rPr lang="en-US" dirty="0" err="1">
                <a:solidFill>
                  <a:srgbClr val="FFFF00"/>
                </a:solidFill>
                <a:latin typeface="Times New Roman" charset="0"/>
                <a:ea typeface="MS PGothic" charset="0"/>
                <a:cs typeface="MS PGothic" charset="0"/>
              </a:rPr>
              <a:t>a.abcnews.go.com</a:t>
            </a:r>
            <a:r>
              <a:rPr lang="en-US" dirty="0">
                <a:solidFill>
                  <a:srgbClr val="FFFF00"/>
                </a:solidFill>
                <a:latin typeface="Times New Roman" charset="0"/>
                <a:ea typeface="MS PGothic" charset="0"/>
                <a:cs typeface="MS PGothic" charset="0"/>
              </a:rPr>
              <a:t>/images/Entertainment/ap_vidal_sassoon_jrs_120509_wblog.jpg</a:t>
            </a:r>
          </a:p>
        </p:txBody>
      </p:sp>
      <p:pic>
        <p:nvPicPr>
          <p:cNvPr id="7" name="Picture 6" descr="vidal Sass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838200"/>
            <a:ext cx="4406900" cy="4953000"/>
          </a:xfrm>
          <a:prstGeom prst="rect">
            <a:avLst/>
          </a:prstGeom>
        </p:spPr>
      </p:pic>
    </p:spTree>
    <p:extLst>
      <p:ext uri="{BB962C8B-B14F-4D97-AF65-F5344CB8AC3E}">
        <p14:creationId xmlns:p14="http://schemas.microsoft.com/office/powerpoint/2010/main" val="3740018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152400"/>
            <a:ext cx="7772400" cy="609600"/>
          </a:xfrm>
        </p:spPr>
        <p:txBody>
          <a:bodyPr/>
          <a:lstStyle/>
          <a:p>
            <a:pPr eaLnBrk="1" hangingPunct="1"/>
            <a:r>
              <a:rPr lang="en-US" sz="4000" dirty="0" err="1" smtClean="0">
                <a:solidFill>
                  <a:srgbClr val="FFFF00"/>
                </a:solidFill>
                <a:latin typeface="Times New Roman" charset="0"/>
                <a:ea typeface="MS PGothic" charset="0"/>
              </a:rPr>
              <a:t>Usain</a:t>
            </a:r>
            <a:r>
              <a:rPr lang="en-US" sz="4000" dirty="0" smtClean="0">
                <a:solidFill>
                  <a:srgbClr val="FFFF00"/>
                </a:solidFill>
                <a:latin typeface="Times New Roman" charset="0"/>
                <a:ea typeface="MS PGothic" charset="0"/>
              </a:rPr>
              <a:t> Bolt: Excellence Personified</a:t>
            </a:r>
            <a:endParaRPr lang="en-US" sz="4000" dirty="0">
              <a:solidFill>
                <a:srgbClr val="FFFF00"/>
              </a:solidFill>
              <a:latin typeface="Times New Roman" charset="0"/>
              <a:ea typeface="MS PGothic" charset="0"/>
            </a:endParaRPr>
          </a:p>
        </p:txBody>
      </p:sp>
      <p:sp>
        <p:nvSpPr>
          <p:cNvPr id="96258" name="Line 3"/>
          <p:cNvSpPr>
            <a:spLocks noChangeShapeType="1"/>
          </p:cNvSpPr>
          <p:nvPr/>
        </p:nvSpPr>
        <p:spPr bwMode="auto">
          <a:xfrm>
            <a:off x="533400" y="838200"/>
            <a:ext cx="80010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6259" name="Line 4"/>
          <p:cNvSpPr>
            <a:spLocks noChangeShapeType="1"/>
          </p:cNvSpPr>
          <p:nvPr/>
        </p:nvSpPr>
        <p:spPr bwMode="auto">
          <a:xfrm>
            <a:off x="419100" y="62484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6260" name="Text Box 5"/>
          <p:cNvSpPr txBox="1">
            <a:spLocks noChangeArrowheads="1"/>
          </p:cNvSpPr>
          <p:nvPr/>
        </p:nvSpPr>
        <p:spPr bwMode="auto">
          <a:xfrm>
            <a:off x="228600" y="677862"/>
            <a:ext cx="8458200" cy="550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indent="-457200" algn="l">
              <a:buFont typeface="Arial"/>
              <a:buChar char="•"/>
            </a:pPr>
            <a:r>
              <a:rPr lang="en-US" sz="2800" dirty="0" smtClean="0">
                <a:cs typeface="Times New Roman" charset="0"/>
              </a:rPr>
              <a:t>Trained </a:t>
            </a:r>
            <a:r>
              <a:rPr lang="en-US" sz="2800" dirty="0">
                <a:cs typeface="Times New Roman" charset="0"/>
              </a:rPr>
              <a:t>every day, </a:t>
            </a:r>
            <a:r>
              <a:rPr lang="en-US" sz="2800" dirty="0" smtClean="0">
                <a:cs typeface="Times New Roman" charset="0"/>
              </a:rPr>
              <a:t>many</a:t>
            </a:r>
            <a:endParaRPr lang="en-US" sz="2800" dirty="0">
              <a:cs typeface="Times New Roman" charset="0"/>
            </a:endParaRPr>
          </a:p>
          <a:p>
            <a:pPr algn="l"/>
            <a:r>
              <a:rPr lang="en-US" sz="2800" dirty="0" smtClean="0">
                <a:cs typeface="Times New Roman" charset="0"/>
              </a:rPr>
              <a:t>hours/day for many years</a:t>
            </a:r>
            <a:endParaRPr lang="en-US" sz="2800" dirty="0">
              <a:cs typeface="Times New Roman" charset="0"/>
            </a:endParaRPr>
          </a:p>
          <a:p>
            <a:pPr indent="-457200" algn="l">
              <a:buFont typeface="Arial"/>
              <a:buChar char="•"/>
            </a:pPr>
            <a:r>
              <a:rPr lang="en-US" sz="2800" dirty="0">
                <a:solidFill>
                  <a:schemeClr val="tx2"/>
                </a:solidFill>
                <a:cs typeface="Times New Roman" charset="0"/>
              </a:rPr>
              <a:t>M</a:t>
            </a:r>
            <a:r>
              <a:rPr lang="en-US" sz="2800" dirty="0" smtClean="0">
                <a:solidFill>
                  <a:schemeClr val="tx2"/>
                </a:solidFill>
                <a:cs typeface="Times New Roman" charset="0"/>
              </a:rPr>
              <a:t>any types of training:</a:t>
            </a:r>
          </a:p>
          <a:p>
            <a:pPr algn="l"/>
            <a:r>
              <a:rPr lang="en-US" sz="2800" dirty="0">
                <a:solidFill>
                  <a:schemeClr val="tx2"/>
                </a:solidFill>
                <a:cs typeface="Times New Roman" charset="0"/>
              </a:rPr>
              <a:t>w</a:t>
            </a:r>
            <a:r>
              <a:rPr lang="en-US" sz="2800" dirty="0" smtClean="0">
                <a:solidFill>
                  <a:schemeClr val="tx2"/>
                </a:solidFill>
                <a:cs typeface="Times New Roman" charset="0"/>
              </a:rPr>
              <a:t>eight, plyometric, circuit,                              flexibility, </a:t>
            </a:r>
            <a:r>
              <a:rPr lang="en-US" sz="2800" dirty="0">
                <a:solidFill>
                  <a:schemeClr val="tx2"/>
                </a:solidFill>
                <a:cs typeface="Times New Roman" charset="0"/>
              </a:rPr>
              <a:t>and sprint drills</a:t>
            </a:r>
          </a:p>
          <a:p>
            <a:pPr indent="-457200" algn="l">
              <a:buFont typeface="Arial"/>
              <a:buChar char="•"/>
            </a:pPr>
            <a:r>
              <a:rPr lang="en-US" sz="2800" dirty="0" smtClean="0">
                <a:solidFill>
                  <a:schemeClr val="tx2"/>
                </a:solidFill>
                <a:cs typeface="Times New Roman" charset="0"/>
              </a:rPr>
              <a:t>Comprehensive: </a:t>
            </a:r>
            <a:r>
              <a:rPr lang="en-US" sz="2800" dirty="0">
                <a:solidFill>
                  <a:schemeClr val="tx2"/>
                </a:solidFill>
                <a:cs typeface="Times New Roman" charset="0"/>
              </a:rPr>
              <a:t>bouts of intensive training, then rest, massage and relaxation, then  more training </a:t>
            </a:r>
          </a:p>
          <a:p>
            <a:pPr indent="-457200" algn="l">
              <a:buFont typeface="Arial"/>
              <a:buChar char="•"/>
            </a:pPr>
            <a:r>
              <a:rPr lang="en-US" sz="2800" dirty="0">
                <a:solidFill>
                  <a:schemeClr val="tx2"/>
                </a:solidFill>
                <a:cs typeface="Times New Roman" charset="0"/>
              </a:rPr>
              <a:t>Special </a:t>
            </a:r>
            <a:r>
              <a:rPr lang="en-US" sz="2800" dirty="0" smtClean="0">
                <a:solidFill>
                  <a:schemeClr val="tx2"/>
                </a:solidFill>
                <a:cs typeface="Times New Roman" charset="0"/>
              </a:rPr>
              <a:t>Diet </a:t>
            </a:r>
          </a:p>
          <a:p>
            <a:pPr indent="-457200" algn="l">
              <a:buFont typeface="Arial"/>
              <a:buChar char="•"/>
            </a:pPr>
            <a:r>
              <a:rPr lang="en-US" sz="3200" dirty="0" smtClean="0">
                <a:solidFill>
                  <a:schemeClr val="tx2"/>
                </a:solidFill>
                <a:cs typeface="Times New Roman" charset="0"/>
              </a:rPr>
              <a:t>Example: London Olympics</a:t>
            </a:r>
          </a:p>
          <a:p>
            <a:pPr indent="-457200" algn="l">
              <a:buFont typeface="Arial"/>
              <a:buChar char="•"/>
            </a:pPr>
            <a:r>
              <a:rPr lang="en-US" sz="3200" dirty="0" smtClean="0">
                <a:solidFill>
                  <a:schemeClr val="tx2"/>
                </a:solidFill>
                <a:cs typeface="Times New Roman" charset="0"/>
              </a:rPr>
              <a:t>Won 100M race by 12 </a:t>
            </a:r>
            <a:r>
              <a:rPr lang="en-US" sz="3200" dirty="0" err="1" smtClean="0">
                <a:solidFill>
                  <a:schemeClr val="tx2"/>
                </a:solidFill>
                <a:cs typeface="Times New Roman" charset="0"/>
              </a:rPr>
              <a:t>centiseconds</a:t>
            </a:r>
            <a:endParaRPr lang="en-US" sz="3200" dirty="0" smtClean="0">
              <a:solidFill>
                <a:schemeClr val="tx2"/>
              </a:solidFill>
              <a:cs typeface="Times New Roman" charset="0"/>
            </a:endParaRPr>
          </a:p>
          <a:p>
            <a:pPr indent="-457200" algn="l">
              <a:buFont typeface="Arial"/>
              <a:buChar char="•"/>
            </a:pPr>
            <a:r>
              <a:rPr lang="en-US" sz="3200" dirty="0" smtClean="0">
                <a:solidFill>
                  <a:schemeClr val="tx2"/>
                </a:solidFill>
                <a:cs typeface="Times New Roman" charset="0"/>
              </a:rPr>
              <a:t>2</a:t>
            </a:r>
            <a:r>
              <a:rPr lang="en-US" sz="3200" baseline="30000" dirty="0" smtClean="0">
                <a:solidFill>
                  <a:schemeClr val="tx2"/>
                </a:solidFill>
                <a:cs typeface="Times New Roman" charset="0"/>
              </a:rPr>
              <a:t>nd</a:t>
            </a:r>
            <a:r>
              <a:rPr lang="en-US" sz="3200" dirty="0" smtClean="0">
                <a:solidFill>
                  <a:schemeClr val="tx2"/>
                </a:solidFill>
                <a:cs typeface="Times New Roman" charset="0"/>
              </a:rPr>
              <a:t>, 3</a:t>
            </a:r>
            <a:r>
              <a:rPr lang="en-US" sz="3200" baseline="30000" dirty="0" smtClean="0">
                <a:solidFill>
                  <a:schemeClr val="tx2"/>
                </a:solidFill>
                <a:cs typeface="Times New Roman" charset="0"/>
              </a:rPr>
              <a:t>rd</a:t>
            </a:r>
            <a:r>
              <a:rPr lang="en-US" sz="3200" dirty="0" smtClean="0">
                <a:solidFill>
                  <a:schemeClr val="tx2"/>
                </a:solidFill>
                <a:cs typeface="Times New Roman" charset="0"/>
              </a:rPr>
              <a:t>, 4</a:t>
            </a:r>
            <a:r>
              <a:rPr lang="en-US" sz="3200" baseline="30000" dirty="0" smtClean="0">
                <a:solidFill>
                  <a:schemeClr val="tx2"/>
                </a:solidFill>
                <a:cs typeface="Times New Roman" charset="0"/>
              </a:rPr>
              <a:t>th</a:t>
            </a:r>
            <a:r>
              <a:rPr lang="en-US" sz="3200" dirty="0" smtClean="0">
                <a:solidFill>
                  <a:schemeClr val="tx2"/>
                </a:solidFill>
                <a:cs typeface="Times New Roman" charset="0"/>
              </a:rPr>
              <a:t>, 5</a:t>
            </a:r>
            <a:r>
              <a:rPr lang="en-US" sz="3200" baseline="30000" dirty="0" smtClean="0">
                <a:solidFill>
                  <a:schemeClr val="tx2"/>
                </a:solidFill>
                <a:cs typeface="Times New Roman" charset="0"/>
              </a:rPr>
              <a:t>th</a:t>
            </a:r>
            <a:r>
              <a:rPr lang="en-US" sz="3200" dirty="0" smtClean="0">
                <a:solidFill>
                  <a:schemeClr val="tx2"/>
                </a:solidFill>
                <a:cs typeface="Times New Roman" charset="0"/>
              </a:rPr>
              <a:t>, 6</a:t>
            </a:r>
            <a:r>
              <a:rPr lang="en-US" sz="3200" baseline="30000" dirty="0" smtClean="0">
                <a:solidFill>
                  <a:schemeClr val="tx2"/>
                </a:solidFill>
                <a:cs typeface="Times New Roman" charset="0"/>
              </a:rPr>
              <a:t>th</a:t>
            </a:r>
            <a:r>
              <a:rPr lang="en-US" sz="3200" dirty="0" smtClean="0">
                <a:solidFill>
                  <a:schemeClr val="tx2"/>
                </a:solidFill>
                <a:cs typeface="Times New Roman" charset="0"/>
              </a:rPr>
              <a:t> and 7</a:t>
            </a:r>
            <a:r>
              <a:rPr lang="en-US" sz="3200" baseline="30000" dirty="0" smtClean="0">
                <a:solidFill>
                  <a:schemeClr val="tx2"/>
                </a:solidFill>
                <a:cs typeface="Times New Roman" charset="0"/>
              </a:rPr>
              <a:t>th</a:t>
            </a:r>
            <a:r>
              <a:rPr lang="en-US" sz="3200" dirty="0" smtClean="0">
                <a:solidFill>
                  <a:schemeClr val="tx2"/>
                </a:solidFill>
                <a:cs typeface="Times New Roman" charset="0"/>
              </a:rPr>
              <a:t> place finishers were all within one-third of a second of Bolt’s time</a:t>
            </a:r>
            <a:endParaRPr lang="en-US" sz="3200" dirty="0">
              <a:solidFill>
                <a:schemeClr val="tx2"/>
              </a:solidFill>
              <a:cs typeface="Times New Roman" charset="0"/>
            </a:endParaRPr>
          </a:p>
        </p:txBody>
      </p:sp>
      <p:sp>
        <p:nvSpPr>
          <p:cNvPr id="96261" name="Text Box 6"/>
          <p:cNvSpPr txBox="1">
            <a:spLocks noChangeArrowheads="1"/>
          </p:cNvSpPr>
          <p:nvPr/>
        </p:nvSpPr>
        <p:spPr bwMode="auto">
          <a:xfrm>
            <a:off x="419100" y="6248400"/>
            <a:ext cx="7810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a:spcBef>
                <a:spcPct val="50000"/>
              </a:spcBef>
            </a:pPr>
            <a:r>
              <a:rPr lang="en-US">
                <a:solidFill>
                  <a:srgbClr val="FFFF00"/>
                </a:solidFill>
                <a:cs typeface="Times New Roman" charset="0"/>
              </a:rPr>
              <a:t>Wade, Motley Health, 2014</a:t>
            </a:r>
          </a:p>
        </p:txBody>
      </p:sp>
      <p:pic>
        <p:nvPicPr>
          <p:cNvPr id="962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850900"/>
            <a:ext cx="4086225" cy="1892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4825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en-US" sz="3600" dirty="0" smtClean="0"/>
              <a:t>The Example of Jesus</a:t>
            </a:r>
            <a:endParaRPr lang="en-US" sz="3600" dirty="0"/>
          </a:p>
        </p:txBody>
      </p:sp>
      <p:sp>
        <p:nvSpPr>
          <p:cNvPr id="4" name="Content Placeholder 3"/>
          <p:cNvSpPr>
            <a:spLocks noGrp="1"/>
          </p:cNvSpPr>
          <p:nvPr>
            <p:ph idx="1"/>
          </p:nvPr>
        </p:nvSpPr>
        <p:spPr>
          <a:xfrm>
            <a:off x="228600" y="762000"/>
            <a:ext cx="5486400" cy="5562600"/>
          </a:xfrm>
        </p:spPr>
        <p:txBody>
          <a:bodyPr/>
          <a:lstStyle/>
          <a:p>
            <a:pPr marL="0" indent="0">
              <a:buNone/>
            </a:pPr>
            <a:r>
              <a:rPr lang="en-US" sz="3000" dirty="0" smtClean="0"/>
              <a:t>Jesus </a:t>
            </a:r>
            <a:r>
              <a:rPr lang="en-US" sz="3000" dirty="0"/>
              <a:t>sought to “do the best work in every line. He was not willing to be defective, even </a:t>
            </a:r>
            <a:r>
              <a:rPr lang="en-US" sz="3000" dirty="0" smtClean="0"/>
              <a:t>in </a:t>
            </a:r>
            <a:r>
              <a:rPr lang="en-US" sz="3000" dirty="0"/>
              <a:t>the handling of tools. He was </a:t>
            </a:r>
            <a:r>
              <a:rPr lang="en-US" sz="3000" dirty="0">
                <a:solidFill>
                  <a:srgbClr val="F6FFFA"/>
                </a:solidFill>
              </a:rPr>
              <a:t>perfect as a workman, as He was perfect in character</a:t>
            </a:r>
            <a:r>
              <a:rPr lang="en-US" sz="3000" dirty="0"/>
              <a:t>. By His own example He taught that it is our duty to be industrious, that our work should be performed with exactness and thoroughness, and that such labor is honorable.”</a:t>
            </a:r>
          </a:p>
          <a:p>
            <a:endParaRPr lang="en-US" sz="280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8458200" cy="461665"/>
          </a:xfrm>
          <a:prstGeom prst="rect">
            <a:avLst/>
          </a:prstGeom>
          <a:noFill/>
        </p:spPr>
        <p:txBody>
          <a:bodyPr wrap="square" rtlCol="0">
            <a:spAutoFit/>
          </a:bodyPr>
          <a:lstStyle/>
          <a:p>
            <a:pPr algn="l" eaLnBrk="1" hangingPunct="1">
              <a:spcBef>
                <a:spcPct val="20000"/>
              </a:spcBef>
            </a:pPr>
            <a:r>
              <a:rPr lang="en-US" sz="2400" dirty="0" smtClean="0">
                <a:solidFill>
                  <a:srgbClr val="FFFF00"/>
                </a:solidFill>
                <a:latin typeface="Times New Roman" charset="0"/>
                <a:ea typeface="MS PGothic" charset="0"/>
                <a:cs typeface="MS PGothic" charset="0"/>
              </a:rPr>
              <a:t>Desire of Ages, page 72</a:t>
            </a:r>
            <a:endParaRPr lang="en-US" sz="2400" dirty="0">
              <a:solidFill>
                <a:srgbClr val="FFFF00"/>
              </a:solidFill>
              <a:latin typeface="Times New Roman" charset="0"/>
              <a:ea typeface="MS PGothic" charset="0"/>
              <a:cs typeface="MS PGothic" charset="0"/>
            </a:endParaRPr>
          </a:p>
        </p:txBody>
      </p:sp>
      <p:pic>
        <p:nvPicPr>
          <p:cNvPr id="3" name="Picture 2" descr="jesus the carpen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838200"/>
            <a:ext cx="3276600" cy="5410200"/>
          </a:xfrm>
          <a:prstGeom prst="rect">
            <a:avLst/>
          </a:prstGeom>
        </p:spPr>
      </p:pic>
    </p:spTree>
    <p:extLst>
      <p:ext uri="{BB962C8B-B14F-4D97-AF65-F5344CB8AC3E}">
        <p14:creationId xmlns:p14="http://schemas.microsoft.com/office/powerpoint/2010/main" val="679844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en-US" sz="3600" dirty="0" smtClean="0"/>
              <a:t>God’s call to Excellence</a:t>
            </a:r>
            <a:endParaRPr lang="en-US" sz="3600" dirty="0"/>
          </a:p>
        </p:txBody>
      </p:sp>
      <p:sp>
        <p:nvSpPr>
          <p:cNvPr id="4" name="Content Placeholder 3"/>
          <p:cNvSpPr>
            <a:spLocks noGrp="1"/>
          </p:cNvSpPr>
          <p:nvPr>
            <p:ph idx="1"/>
          </p:nvPr>
        </p:nvSpPr>
        <p:spPr>
          <a:xfrm>
            <a:off x="228600" y="762000"/>
            <a:ext cx="8610600" cy="5791200"/>
          </a:xfrm>
        </p:spPr>
        <p:txBody>
          <a:bodyPr/>
          <a:lstStyle/>
          <a:p>
            <a:r>
              <a:rPr lang="en-US" sz="2800" dirty="0" smtClean="0"/>
              <a:t>God </a:t>
            </a:r>
            <a:r>
              <a:rPr lang="en-US" sz="2800" dirty="0"/>
              <a:t>is calling teachers to excellence. Excellence in how </a:t>
            </a:r>
            <a:r>
              <a:rPr lang="en-US" sz="2800" dirty="0" smtClean="0"/>
              <a:t>we </a:t>
            </a:r>
            <a:r>
              <a:rPr lang="en-US" sz="2800" dirty="0"/>
              <a:t>represent Him. Excellence in how </a:t>
            </a:r>
            <a:r>
              <a:rPr lang="en-US" sz="2800" dirty="0" smtClean="0"/>
              <a:t>we </a:t>
            </a:r>
            <a:r>
              <a:rPr lang="en-US" sz="2800" dirty="0"/>
              <a:t>teach. </a:t>
            </a:r>
            <a:endParaRPr lang="en-US" sz="2800" dirty="0" smtClean="0"/>
          </a:p>
          <a:p>
            <a:r>
              <a:rPr lang="en-US" sz="2800" dirty="0" smtClean="0"/>
              <a:t>Excellence </a:t>
            </a:r>
            <a:r>
              <a:rPr lang="en-US" sz="2800" dirty="0"/>
              <a:t>in how </a:t>
            </a:r>
            <a:r>
              <a:rPr lang="en-US" sz="2800" dirty="0" smtClean="0"/>
              <a:t>we </a:t>
            </a:r>
            <a:r>
              <a:rPr lang="en-US" sz="2800" dirty="0"/>
              <a:t>prepare </a:t>
            </a:r>
            <a:r>
              <a:rPr lang="en-US" sz="2800" dirty="0" smtClean="0"/>
              <a:t>our </a:t>
            </a:r>
            <a:r>
              <a:rPr lang="en-US" sz="2800" dirty="0"/>
              <a:t>students to be the best that they can be in this world and the world to come. </a:t>
            </a:r>
            <a:endParaRPr lang="en-US" sz="2800" dirty="0" smtClean="0"/>
          </a:p>
          <a:p>
            <a:r>
              <a:rPr lang="en-US" sz="2800" dirty="0" smtClean="0"/>
              <a:t>God </a:t>
            </a:r>
            <a:r>
              <a:rPr lang="en-US" sz="2800" dirty="0"/>
              <a:t>has called teachers to be a key part of the gospel commission. As important as those of pastors. </a:t>
            </a:r>
            <a:r>
              <a:rPr lang="en-US" sz="2800" dirty="0" smtClean="0"/>
              <a:t>Teachers </a:t>
            </a:r>
            <a:r>
              <a:rPr lang="en-US" sz="2800" dirty="0"/>
              <a:t>are preparing God’s children to sit on His throne.  </a:t>
            </a:r>
            <a:endParaRPr lang="en-US" sz="2800" dirty="0" smtClean="0"/>
          </a:p>
          <a:p>
            <a:r>
              <a:rPr lang="en-US" sz="2800" dirty="0" smtClean="0"/>
              <a:t>Imagine </a:t>
            </a:r>
            <a:r>
              <a:rPr lang="en-US" sz="2800" dirty="0"/>
              <a:t>how </a:t>
            </a:r>
            <a:r>
              <a:rPr lang="en-US" sz="2800" dirty="0" smtClean="0"/>
              <a:t>teachers in your division </a:t>
            </a:r>
            <a:r>
              <a:rPr lang="en-US" sz="2800" dirty="0"/>
              <a:t>would approach </a:t>
            </a:r>
            <a:r>
              <a:rPr lang="en-US" sz="2800" dirty="0" smtClean="0"/>
              <a:t>their </a:t>
            </a:r>
            <a:r>
              <a:rPr lang="en-US" sz="2800" dirty="0"/>
              <a:t>job, if </a:t>
            </a:r>
            <a:r>
              <a:rPr lang="en-US" sz="2800" dirty="0" smtClean="0"/>
              <a:t>they </a:t>
            </a:r>
            <a:r>
              <a:rPr lang="en-US" sz="2800" dirty="0"/>
              <a:t>knew that Jesus, the Majesty of heaven was going to be a student in </a:t>
            </a:r>
            <a:r>
              <a:rPr lang="en-US" sz="2800" dirty="0" smtClean="0"/>
              <a:t>their </a:t>
            </a:r>
            <a:r>
              <a:rPr lang="en-US" sz="2800" dirty="0"/>
              <a:t>class. </a:t>
            </a:r>
            <a:r>
              <a:rPr lang="en-US" sz="2800" dirty="0" smtClean="0"/>
              <a:t>You </a:t>
            </a:r>
            <a:r>
              <a:rPr lang="en-US" sz="2800" dirty="0"/>
              <a:t>know what, Jesus is in </a:t>
            </a:r>
            <a:r>
              <a:rPr lang="en-US" sz="2800" dirty="0" smtClean="0"/>
              <a:t>their classrooms. </a:t>
            </a:r>
            <a:r>
              <a:rPr lang="en-US" sz="2800" dirty="0"/>
              <a:t>Inasmuch as you have done it unto one of the least of these, you do it unto Me.</a:t>
            </a:r>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5532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842563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b="1" dirty="0" smtClean="0"/>
              <a:t>Leadership Matters</a:t>
            </a:r>
          </a:p>
        </p:txBody>
      </p:sp>
      <p:sp>
        <p:nvSpPr>
          <p:cNvPr id="23555" name="TextBox 3"/>
          <p:cNvSpPr txBox="1">
            <a:spLocks noChangeArrowheads="1"/>
          </p:cNvSpPr>
          <p:nvPr/>
        </p:nvSpPr>
        <p:spPr bwMode="auto">
          <a:xfrm>
            <a:off x="304800" y="990601"/>
            <a:ext cx="5334000" cy="5509200"/>
          </a:xfrm>
          <a:prstGeom prst="rect">
            <a:avLst/>
          </a:prstGeom>
          <a:noFill/>
          <a:ln w="9525">
            <a:noFill/>
            <a:miter lim="800000"/>
            <a:headEnd/>
            <a:tailEnd/>
          </a:ln>
        </p:spPr>
        <p:txBody>
          <a:bodyPr wrap="square">
            <a:spAutoFit/>
          </a:bodyPr>
          <a:lstStyle/>
          <a:p>
            <a:pPr marL="457200" indent="-457200" algn="l">
              <a:buFont typeface="Arial"/>
              <a:buChar char="•"/>
            </a:pPr>
            <a:r>
              <a:rPr lang="en-GB" sz="3200" dirty="0" smtClean="0"/>
              <a:t>High quality principals have a large impact on student academic performance</a:t>
            </a:r>
          </a:p>
          <a:p>
            <a:pPr marL="457200" indent="-457200" algn="l">
              <a:buFont typeface="Arial"/>
              <a:buChar char="•"/>
            </a:pPr>
            <a:r>
              <a:rPr lang="en-GB" sz="3200" dirty="0" smtClean="0"/>
              <a:t>“Where there is no vision…..</a:t>
            </a:r>
          </a:p>
          <a:p>
            <a:pPr marL="457200" indent="-457200" algn="l">
              <a:buFont typeface="Arial"/>
              <a:buChar char="•"/>
            </a:pPr>
            <a:r>
              <a:rPr lang="en-GB" sz="3200" dirty="0"/>
              <a:t>Part of the success of these principals is likely due to their ability to hire high-quality teachers and fire under-performing ones. </a:t>
            </a:r>
            <a:endParaRPr lang="en-GB" sz="3200" dirty="0" smtClean="0"/>
          </a:p>
          <a:p>
            <a:pPr marL="466725" indent="-466725">
              <a:buFont typeface="Arial"/>
              <a:buChar char="•"/>
            </a:pPr>
            <a:endParaRPr lang="en-US" sz="3200" b="0" dirty="0"/>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Cullen et al, J of Econ Perspectives, 2013</a:t>
            </a:r>
            <a:endParaRPr lang="en-US" sz="2000" dirty="0">
              <a:solidFill>
                <a:srgbClr val="FFFF00"/>
              </a:solidFill>
            </a:endParaRPr>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pic>
        <p:nvPicPr>
          <p:cNvPr id="2" name="Picture 1" descr="Principals, effecti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889000"/>
            <a:ext cx="3048000" cy="5207000"/>
          </a:xfrm>
          <a:prstGeom prst="rect">
            <a:avLst/>
          </a:prstGeom>
        </p:spPr>
      </p:pic>
    </p:spTree>
    <p:extLst>
      <p:ext uri="{BB962C8B-B14F-4D97-AF65-F5344CB8AC3E}">
        <p14:creationId xmlns:p14="http://schemas.microsoft.com/office/powerpoint/2010/main" val="395130411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200" b="1" dirty="0" smtClean="0"/>
              <a:t>Need for “Blessed Subtractions”</a:t>
            </a:r>
          </a:p>
        </p:txBody>
      </p:sp>
      <p:sp>
        <p:nvSpPr>
          <p:cNvPr id="23555" name="TextBox 3"/>
          <p:cNvSpPr txBox="1">
            <a:spLocks noChangeArrowheads="1"/>
          </p:cNvSpPr>
          <p:nvPr/>
        </p:nvSpPr>
        <p:spPr bwMode="auto">
          <a:xfrm>
            <a:off x="304800" y="990600"/>
            <a:ext cx="8534400" cy="6494085"/>
          </a:xfrm>
          <a:prstGeom prst="rect">
            <a:avLst/>
          </a:prstGeom>
          <a:noFill/>
          <a:ln w="9525">
            <a:noFill/>
            <a:miter lim="800000"/>
            <a:headEnd/>
            <a:tailEnd/>
          </a:ln>
        </p:spPr>
        <p:txBody>
          <a:bodyPr wrap="square">
            <a:spAutoFit/>
          </a:bodyPr>
          <a:lstStyle/>
          <a:p>
            <a:pPr marL="466725" indent="-466725" algn="l">
              <a:buFont typeface="Arial" charset="0"/>
              <a:buChar char="•"/>
            </a:pPr>
            <a:r>
              <a:rPr lang="en-US" sz="3200" b="0" dirty="0" smtClean="0"/>
              <a:t>We need continuous quality improvement</a:t>
            </a:r>
          </a:p>
          <a:p>
            <a:pPr marL="466725" indent="-466725" algn="l">
              <a:buFont typeface="Arial" charset="0"/>
              <a:buChar char="•"/>
            </a:pPr>
            <a:r>
              <a:rPr lang="en-GB" sz="3200" dirty="0" smtClean="0"/>
              <a:t>We need </a:t>
            </a:r>
            <a:r>
              <a:rPr lang="en-GB" sz="3200" dirty="0"/>
              <a:t>to make a long-term and tangible commitment to improving the quality of teaching in </a:t>
            </a:r>
            <a:r>
              <a:rPr lang="en-GB" sz="3200" dirty="0" smtClean="0"/>
              <a:t>SDA elementary </a:t>
            </a:r>
            <a:r>
              <a:rPr lang="en-GB" sz="3200" dirty="0"/>
              <a:t>and secondary </a:t>
            </a:r>
            <a:r>
              <a:rPr lang="en-GB" sz="3200" dirty="0" smtClean="0"/>
              <a:t>schools</a:t>
            </a:r>
          </a:p>
          <a:p>
            <a:pPr marL="466725" indent="-466725" algn="l">
              <a:buFont typeface="Arial" charset="0"/>
              <a:buChar char="•"/>
            </a:pPr>
            <a:r>
              <a:rPr lang="en-GB" sz="3200" dirty="0" smtClean="0"/>
              <a:t>We need a </a:t>
            </a:r>
            <a:r>
              <a:rPr lang="en-US" sz="3200" dirty="0" smtClean="0"/>
              <a:t>plan </a:t>
            </a:r>
            <a:r>
              <a:rPr lang="en-US" sz="3200" dirty="0"/>
              <a:t>to evaluate, </a:t>
            </a:r>
            <a:r>
              <a:rPr lang="en-US" sz="3200" dirty="0" smtClean="0"/>
              <a:t>nurture, monitor, and </a:t>
            </a:r>
            <a:r>
              <a:rPr lang="en-GB" sz="3200" dirty="0" smtClean="0"/>
              <a:t>enhance </a:t>
            </a:r>
            <a:r>
              <a:rPr lang="en-GB" sz="3200" dirty="0"/>
              <a:t>the skills </a:t>
            </a:r>
            <a:r>
              <a:rPr lang="en-GB" sz="3200" dirty="0" smtClean="0"/>
              <a:t>of </a:t>
            </a:r>
            <a:r>
              <a:rPr lang="en-GB" sz="3200" dirty="0"/>
              <a:t>our primary and secondary teachers</a:t>
            </a:r>
            <a:r>
              <a:rPr lang="en-US" sz="3200" dirty="0"/>
              <a:t> </a:t>
            </a:r>
            <a:endParaRPr lang="en-US" sz="3200" b="0" dirty="0" smtClean="0"/>
          </a:p>
          <a:p>
            <a:pPr marL="466725" indent="-466725" algn="l">
              <a:buFont typeface="Arial" charset="0"/>
              <a:buChar char="•"/>
            </a:pPr>
            <a:r>
              <a:rPr lang="en-US" sz="3200" b="0" dirty="0" smtClean="0"/>
              <a:t>And schools of excellence have the courage and backbone to get rid of teachers who are not doing an outstanding job of teaching </a:t>
            </a:r>
          </a:p>
          <a:p>
            <a:pPr marL="466725" indent="-466725" algn="l">
              <a:buFont typeface="Arial" charset="0"/>
              <a:buChar char="•"/>
            </a:pPr>
            <a:endParaRPr lang="en-US" sz="3200" b="0" dirty="0" smtClean="0"/>
          </a:p>
          <a:p>
            <a:pPr marL="466725" indent="-466725" algn="l">
              <a:buFont typeface="Arial" charset="0"/>
              <a:buChar char="•"/>
            </a:pPr>
            <a:endParaRPr lang="en-US" sz="3200" b="0" dirty="0"/>
          </a:p>
        </p:txBody>
      </p:sp>
      <p:sp>
        <p:nvSpPr>
          <p:cNvPr id="7" name="Line 3"/>
          <p:cNvSpPr>
            <a:spLocks noChangeShapeType="1"/>
          </p:cNvSpPr>
          <p:nvPr/>
        </p:nvSpPr>
        <p:spPr bwMode="auto">
          <a:xfrm>
            <a:off x="381000" y="64770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dirty="0" smtClean="0"/>
              <a:t>Role of our Universities </a:t>
            </a:r>
            <a:r>
              <a:rPr lang="en-US" sz="3200" b="1" dirty="0" smtClean="0"/>
              <a:t>	</a:t>
            </a:r>
          </a:p>
        </p:txBody>
      </p:sp>
      <p:sp>
        <p:nvSpPr>
          <p:cNvPr id="23555" name="TextBox 3"/>
          <p:cNvSpPr txBox="1">
            <a:spLocks noChangeArrowheads="1"/>
          </p:cNvSpPr>
          <p:nvPr/>
        </p:nvSpPr>
        <p:spPr bwMode="auto">
          <a:xfrm>
            <a:off x="228600" y="990600"/>
            <a:ext cx="8763000" cy="5170646"/>
          </a:xfrm>
          <a:prstGeom prst="rect">
            <a:avLst/>
          </a:prstGeom>
          <a:noFill/>
          <a:ln w="9525">
            <a:noFill/>
            <a:miter lim="800000"/>
            <a:headEnd/>
            <a:tailEnd/>
          </a:ln>
        </p:spPr>
        <p:txBody>
          <a:bodyPr wrap="square">
            <a:spAutoFit/>
          </a:bodyPr>
          <a:lstStyle/>
          <a:p>
            <a:pPr marL="342900" indent="-342900" algn="l">
              <a:buFont typeface="Arial"/>
              <a:buChar char="•"/>
            </a:pPr>
            <a:r>
              <a:rPr lang="en-GB" sz="3000" dirty="0" smtClean="0"/>
              <a:t>Many </a:t>
            </a:r>
            <a:r>
              <a:rPr lang="en-GB" sz="3000" dirty="0"/>
              <a:t>elementary and secondary schools have teachers providing instruction in subjects </a:t>
            </a:r>
            <a:r>
              <a:rPr lang="en-GB" sz="3000" dirty="0" smtClean="0"/>
              <a:t>in which </a:t>
            </a:r>
            <a:r>
              <a:rPr lang="en-GB" sz="3000" dirty="0"/>
              <a:t>they were not trained </a:t>
            </a:r>
            <a:endParaRPr lang="en-GB" sz="3000" dirty="0" smtClean="0"/>
          </a:p>
          <a:p>
            <a:pPr marL="342900" indent="-342900" algn="l">
              <a:buFont typeface="Arial"/>
              <a:buChar char="•"/>
            </a:pPr>
            <a:r>
              <a:rPr lang="en-GB" sz="3000" dirty="0" smtClean="0"/>
              <a:t>Loma </a:t>
            </a:r>
            <a:r>
              <a:rPr lang="en-GB" sz="3000" dirty="0"/>
              <a:t>Linda University, in collaboration with six other </a:t>
            </a:r>
            <a:r>
              <a:rPr lang="en-GB" sz="3000" dirty="0" smtClean="0"/>
              <a:t>SDA </a:t>
            </a:r>
            <a:r>
              <a:rPr lang="en-GB" sz="3000" dirty="0"/>
              <a:t>institutions </a:t>
            </a:r>
            <a:r>
              <a:rPr lang="en-GB" sz="3000" dirty="0" smtClean="0"/>
              <a:t>started </a:t>
            </a:r>
            <a:r>
              <a:rPr lang="en-GB" sz="3000" dirty="0"/>
              <a:t>the Excellence in STEM Experiential Education (EXSEED) program </a:t>
            </a:r>
            <a:endParaRPr lang="en-GB" sz="3000" dirty="0" smtClean="0"/>
          </a:p>
          <a:p>
            <a:pPr marL="342900" indent="-342900" algn="l">
              <a:buFont typeface="Arial"/>
              <a:buChar char="•"/>
            </a:pPr>
            <a:r>
              <a:rPr lang="en-GB" sz="3000" dirty="0" smtClean="0"/>
              <a:t>A one</a:t>
            </a:r>
            <a:r>
              <a:rPr lang="en-GB" sz="3000" dirty="0"/>
              <a:t>-week summer program brings K-12 educators from </a:t>
            </a:r>
            <a:r>
              <a:rPr lang="en-GB" sz="3000" dirty="0" smtClean="0"/>
              <a:t>SDA schools </a:t>
            </a:r>
            <a:r>
              <a:rPr lang="en-GB" sz="3000" dirty="0"/>
              <a:t>to the Loma Linda campus to enhance their skills in the teaching of math </a:t>
            </a:r>
            <a:r>
              <a:rPr lang="en-GB" sz="3000" dirty="0" smtClean="0"/>
              <a:t>&amp; science</a:t>
            </a:r>
          </a:p>
          <a:p>
            <a:pPr marL="342900" indent="-342900" algn="l">
              <a:buFont typeface="Arial"/>
              <a:buChar char="•"/>
            </a:pPr>
            <a:r>
              <a:rPr lang="en-GB" sz="3000" dirty="0" smtClean="0"/>
              <a:t>We need </a:t>
            </a:r>
            <a:r>
              <a:rPr lang="en-GB" sz="3000" dirty="0"/>
              <a:t>to build, strengthen and expand such initiatives for enhancing the quality of </a:t>
            </a:r>
            <a:r>
              <a:rPr lang="en-GB" sz="3000" dirty="0" smtClean="0"/>
              <a:t>instruction</a:t>
            </a:r>
            <a:endParaRPr lang="en-US" sz="3000" b="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381000"/>
          </a:xfrm>
        </p:spPr>
        <p:txBody>
          <a:bodyPr/>
          <a:lstStyle/>
          <a:p>
            <a:r>
              <a:rPr lang="en-US" sz="3600" dirty="0" smtClean="0"/>
              <a:t>Summer Programs 	</a:t>
            </a:r>
          </a:p>
        </p:txBody>
      </p:sp>
      <p:sp>
        <p:nvSpPr>
          <p:cNvPr id="23555" name="TextBox 3"/>
          <p:cNvSpPr txBox="1">
            <a:spLocks noChangeArrowheads="1"/>
          </p:cNvSpPr>
          <p:nvPr/>
        </p:nvSpPr>
        <p:spPr bwMode="auto">
          <a:xfrm>
            <a:off x="152400" y="762000"/>
            <a:ext cx="5715000" cy="5262980"/>
          </a:xfrm>
          <a:prstGeom prst="rect">
            <a:avLst/>
          </a:prstGeom>
          <a:noFill/>
          <a:ln w="9525">
            <a:noFill/>
            <a:miter lim="800000"/>
            <a:headEnd/>
            <a:tailEnd/>
          </a:ln>
        </p:spPr>
        <p:txBody>
          <a:bodyPr wrap="square">
            <a:spAutoFit/>
          </a:bodyPr>
          <a:lstStyle/>
          <a:p>
            <a:pPr marL="342900" indent="-342900" algn="l">
              <a:buFont typeface="Arial"/>
              <a:buChar char="•"/>
            </a:pPr>
            <a:r>
              <a:rPr lang="en-US" sz="2800" dirty="0" smtClean="0"/>
              <a:t>What if we designed programs to </a:t>
            </a:r>
            <a:r>
              <a:rPr lang="en-US" sz="2800" dirty="0"/>
              <a:t>strengthen the </a:t>
            </a:r>
            <a:r>
              <a:rPr lang="en-US" sz="2800" dirty="0" smtClean="0"/>
              <a:t>academics of </a:t>
            </a:r>
            <a:r>
              <a:rPr lang="en-GB" sz="2800" dirty="0"/>
              <a:t> </a:t>
            </a:r>
            <a:r>
              <a:rPr lang="en-GB" sz="2800" dirty="0" smtClean="0"/>
              <a:t>SDA</a:t>
            </a:r>
            <a:r>
              <a:rPr lang="en-US" sz="2800" dirty="0" smtClean="0"/>
              <a:t> </a:t>
            </a:r>
            <a:r>
              <a:rPr lang="en-GB" sz="2800" dirty="0"/>
              <a:t>secondary school students, whether in </a:t>
            </a:r>
            <a:r>
              <a:rPr lang="en-GB" sz="2800" dirty="0" smtClean="0"/>
              <a:t>SDA or public schools, </a:t>
            </a:r>
            <a:r>
              <a:rPr lang="en-GB" sz="2800" dirty="0"/>
              <a:t>and prepare them for success in higher </a:t>
            </a:r>
            <a:r>
              <a:rPr lang="en-GB" sz="2800" dirty="0" smtClean="0"/>
              <a:t>education?</a:t>
            </a:r>
          </a:p>
          <a:p>
            <a:pPr marL="342900" indent="-342900" algn="l">
              <a:buFont typeface="Arial"/>
              <a:buChar char="•"/>
            </a:pPr>
            <a:r>
              <a:rPr lang="en-GB" sz="2800" dirty="0" smtClean="0"/>
              <a:t>LLUs </a:t>
            </a:r>
            <a:r>
              <a:rPr lang="en-GB" sz="2800" dirty="0" err="1" smtClean="0"/>
              <a:t>Center</a:t>
            </a:r>
            <a:r>
              <a:rPr lang="en-GB" sz="2800" dirty="0" smtClean="0"/>
              <a:t> </a:t>
            </a:r>
            <a:r>
              <a:rPr lang="en-GB" sz="2800" dirty="0"/>
              <a:t>for Health Disparities and Molecular Medicine’s summer undergraduate Training Program (UTP)  is an </a:t>
            </a:r>
            <a:r>
              <a:rPr lang="en-GB" sz="2800" dirty="0" smtClean="0"/>
              <a:t>example</a:t>
            </a:r>
          </a:p>
          <a:p>
            <a:pPr marL="342900" indent="-342900" algn="l">
              <a:buFont typeface="Arial"/>
              <a:buChar char="•"/>
            </a:pPr>
            <a:r>
              <a:rPr lang="en-GB" sz="2800" dirty="0" smtClean="0"/>
              <a:t>Funded </a:t>
            </a:r>
            <a:r>
              <a:rPr lang="en-GB" sz="2800" dirty="0"/>
              <a:t>by </a:t>
            </a:r>
            <a:r>
              <a:rPr lang="en-GB" sz="2800" dirty="0" smtClean="0"/>
              <a:t>NIH - </a:t>
            </a:r>
            <a:r>
              <a:rPr lang="en-GB" sz="2800" dirty="0"/>
              <a:t>a </a:t>
            </a:r>
            <a:r>
              <a:rPr lang="en-GB" sz="2800" dirty="0" smtClean="0"/>
              <a:t>9-</a:t>
            </a:r>
            <a:r>
              <a:rPr lang="en-GB" sz="2800" dirty="0"/>
              <a:t>week summer internship in a research laboratory </a:t>
            </a:r>
            <a:endParaRPr lang="en-GB" sz="2800" dirty="0" smtClean="0"/>
          </a:p>
        </p:txBody>
      </p:sp>
      <p:sp>
        <p:nvSpPr>
          <p:cNvPr id="6" name="Rectangle 35"/>
          <p:cNvSpPr>
            <a:spLocks noChangeArrowheads="1"/>
          </p:cNvSpPr>
          <p:nvPr/>
        </p:nvSpPr>
        <p:spPr bwMode="auto">
          <a:xfrm>
            <a:off x="838200" y="62484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Salto, Riggs, De Leon, </a:t>
            </a:r>
            <a:r>
              <a:rPr lang="en-US" sz="2000" dirty="0" err="1" smtClean="0">
                <a:solidFill>
                  <a:srgbClr val="FFFF00"/>
                </a:solidFill>
              </a:rPr>
              <a:t>Casiano</a:t>
            </a:r>
            <a:r>
              <a:rPr lang="en-US" sz="2000" dirty="0" smtClean="0">
                <a:solidFill>
                  <a:srgbClr val="FFFF00"/>
                </a:solidFill>
              </a:rPr>
              <a:t>, De Leon</a:t>
            </a:r>
            <a:r>
              <a:rPr lang="en-US" sz="2000" dirty="0">
                <a:solidFill>
                  <a:srgbClr val="FFFF00"/>
                </a:solidFill>
              </a:rPr>
              <a:t>,</a:t>
            </a:r>
            <a:r>
              <a:rPr lang="en-US" sz="2000" dirty="0" smtClean="0">
                <a:solidFill>
                  <a:srgbClr val="FFFF00"/>
                </a:solidFill>
              </a:rPr>
              <a:t>  </a:t>
            </a:r>
            <a:r>
              <a:rPr lang="en-US" sz="2000" dirty="0" err="1" smtClean="0">
                <a:solidFill>
                  <a:srgbClr val="FFFF00"/>
                </a:solidFill>
              </a:rPr>
              <a:t>PLoS</a:t>
            </a:r>
            <a:r>
              <a:rPr lang="en-US" sz="2000" dirty="0" smtClean="0">
                <a:solidFill>
                  <a:srgbClr val="FFFF00"/>
                </a:solidFill>
              </a:rPr>
              <a:t> ONE, 2014</a:t>
            </a:r>
            <a:endParaRPr lang="en-US" sz="2000" dirty="0">
              <a:solidFill>
                <a:srgbClr val="FFFF00"/>
              </a:solidFill>
            </a:endParaRPr>
          </a:p>
        </p:txBody>
      </p:sp>
      <p:sp>
        <p:nvSpPr>
          <p:cNvPr id="7" name="Line 3"/>
          <p:cNvSpPr>
            <a:spLocks noChangeShapeType="1"/>
          </p:cNvSpPr>
          <p:nvPr/>
        </p:nvSpPr>
        <p:spPr bwMode="auto">
          <a:xfrm>
            <a:off x="457200" y="63246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762000"/>
            <a:ext cx="8229600" cy="0"/>
          </a:xfrm>
          <a:prstGeom prst="line">
            <a:avLst/>
          </a:prstGeom>
          <a:noFill/>
          <a:ln w="19050">
            <a:solidFill>
              <a:schemeClr val="tx2"/>
            </a:solidFill>
            <a:round/>
            <a:headEnd/>
            <a:tailEnd/>
          </a:ln>
        </p:spPr>
        <p:txBody>
          <a:bodyPr/>
          <a:lstStyle/>
          <a:p>
            <a:endParaRPr lang="en-US" dirty="0"/>
          </a:p>
        </p:txBody>
      </p:sp>
      <p:pic>
        <p:nvPicPr>
          <p:cNvPr id="2" name="Picture 1" descr="Marino De Le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914400"/>
            <a:ext cx="3124200" cy="3505200"/>
          </a:xfrm>
          <a:prstGeom prst="rect">
            <a:avLst/>
          </a:prstGeom>
        </p:spPr>
      </p:pic>
      <p:sp>
        <p:nvSpPr>
          <p:cNvPr id="3" name="TextBox 2"/>
          <p:cNvSpPr txBox="1"/>
          <p:nvPr/>
        </p:nvSpPr>
        <p:spPr>
          <a:xfrm>
            <a:off x="5943600" y="4648200"/>
            <a:ext cx="2895600" cy="461665"/>
          </a:xfrm>
          <a:prstGeom prst="rect">
            <a:avLst/>
          </a:prstGeom>
          <a:noFill/>
        </p:spPr>
        <p:txBody>
          <a:bodyPr wrap="square" rtlCol="0">
            <a:spAutoFit/>
          </a:bodyPr>
          <a:lstStyle/>
          <a:p>
            <a:r>
              <a:rPr lang="en-US" sz="2400" dirty="0" smtClean="0"/>
              <a:t>Dr. Marino De Leon</a:t>
            </a:r>
            <a:endParaRPr lang="en-US" sz="2400" dirty="0"/>
          </a:p>
        </p:txBody>
      </p:sp>
    </p:spTree>
    <p:extLst>
      <p:ext uri="{BB962C8B-B14F-4D97-AF65-F5344CB8AC3E}">
        <p14:creationId xmlns:p14="http://schemas.microsoft.com/office/powerpoint/2010/main" val="24880047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457200"/>
          </a:xfrm>
        </p:spPr>
        <p:txBody>
          <a:bodyPr/>
          <a:lstStyle/>
          <a:p>
            <a:pPr eaLnBrk="1" hangingPunct="1"/>
            <a:r>
              <a:rPr lang="en-US" sz="3600" dirty="0" smtClean="0"/>
              <a:t>Returns on Investment </a:t>
            </a:r>
            <a:r>
              <a:rPr lang="en-US" sz="2800" dirty="0" smtClean="0"/>
              <a:t>(SDA Education)</a:t>
            </a:r>
          </a:p>
        </p:txBody>
      </p:sp>
      <p:sp>
        <p:nvSpPr>
          <p:cNvPr id="36867" name="Rectangle 3"/>
          <p:cNvSpPr>
            <a:spLocks noGrp="1" noChangeArrowheads="1"/>
          </p:cNvSpPr>
          <p:nvPr>
            <p:ph type="body" idx="1"/>
          </p:nvPr>
        </p:nvSpPr>
        <p:spPr>
          <a:xfrm>
            <a:off x="76200" y="685800"/>
            <a:ext cx="8915400" cy="5791200"/>
          </a:xfrm>
        </p:spPr>
        <p:txBody>
          <a:bodyPr/>
          <a:lstStyle/>
          <a:p>
            <a:r>
              <a:rPr lang="en-US" sz="2800" dirty="0" smtClean="0"/>
              <a:t>Accepted for PhD study in top 3 </a:t>
            </a:r>
            <a:r>
              <a:rPr lang="en-US" sz="2800" dirty="0" err="1" smtClean="0"/>
              <a:t>dept</a:t>
            </a:r>
            <a:r>
              <a:rPr lang="en-US" sz="2800" dirty="0" smtClean="0"/>
              <a:t> </a:t>
            </a:r>
            <a:r>
              <a:rPr lang="en-US" sz="2000" dirty="0" smtClean="0"/>
              <a:t>(University of Michigan)</a:t>
            </a:r>
          </a:p>
          <a:p>
            <a:r>
              <a:rPr lang="en-US" sz="2800" dirty="0" smtClean="0"/>
              <a:t>1986 - 1992, Assist. to Assoc. Professor, </a:t>
            </a:r>
            <a:r>
              <a:rPr lang="en-US" sz="2800" dirty="0">
                <a:solidFill>
                  <a:srgbClr val="F6FFFA"/>
                </a:solidFill>
              </a:rPr>
              <a:t>Yale </a:t>
            </a:r>
            <a:r>
              <a:rPr lang="en-US" sz="2800" dirty="0" smtClean="0">
                <a:solidFill>
                  <a:srgbClr val="F6FFFA"/>
                </a:solidFill>
              </a:rPr>
              <a:t>University</a:t>
            </a:r>
          </a:p>
          <a:p>
            <a:r>
              <a:rPr lang="en-US" sz="2800" dirty="0" smtClean="0"/>
              <a:t>1992 - 2006, Assoc. to Collegiate Professor, </a:t>
            </a:r>
            <a:r>
              <a:rPr lang="en-US" sz="2800" dirty="0" smtClean="0">
                <a:solidFill>
                  <a:srgbClr val="F6FFFA"/>
                </a:solidFill>
              </a:rPr>
              <a:t>University of Michigan</a:t>
            </a:r>
          </a:p>
          <a:p>
            <a:r>
              <a:rPr lang="en-US" sz="2800" dirty="0" smtClean="0"/>
              <a:t>2006 – present, Norman Professor, </a:t>
            </a:r>
            <a:r>
              <a:rPr lang="en-US" sz="2800" dirty="0" smtClean="0">
                <a:solidFill>
                  <a:srgbClr val="F6FFFA"/>
                </a:solidFill>
              </a:rPr>
              <a:t>Harvard University</a:t>
            </a:r>
          </a:p>
          <a:p>
            <a:pPr lvl="0"/>
            <a:r>
              <a:rPr lang="en-US" sz="2600" dirty="0" smtClean="0"/>
              <a:t>Author </a:t>
            </a:r>
            <a:r>
              <a:rPr lang="en-US" sz="2600" dirty="0"/>
              <a:t>of  </a:t>
            </a:r>
            <a:r>
              <a:rPr lang="en-US" sz="2600" dirty="0" smtClean="0"/>
              <a:t>more than 400 scientific papers</a:t>
            </a:r>
          </a:p>
          <a:p>
            <a:pPr lvl="0"/>
            <a:r>
              <a:rPr lang="en-US" sz="2600" dirty="0" smtClean="0"/>
              <a:t>Ranked among 10 </a:t>
            </a:r>
            <a:r>
              <a:rPr lang="en-US" sz="2600" dirty="0"/>
              <a:t>Most Cited </a:t>
            </a:r>
            <a:r>
              <a:rPr lang="en-US" sz="2600" dirty="0" smtClean="0"/>
              <a:t>Social Scientists in world </a:t>
            </a:r>
          </a:p>
          <a:p>
            <a:pPr lvl="0"/>
            <a:r>
              <a:rPr lang="en-US" sz="2600" dirty="0" smtClean="0"/>
              <a:t>Ranked as </a:t>
            </a:r>
            <a:r>
              <a:rPr lang="en-US" sz="2600" dirty="0"/>
              <a:t>Most Cited Black Scholar in </a:t>
            </a:r>
            <a:r>
              <a:rPr lang="en-US" sz="2600" dirty="0" smtClean="0"/>
              <a:t>Social </a:t>
            </a:r>
            <a:r>
              <a:rPr lang="en-US" sz="2600" dirty="0"/>
              <a:t>Sciences </a:t>
            </a:r>
            <a:endParaRPr lang="en-US" sz="2600" dirty="0" smtClean="0"/>
          </a:p>
          <a:p>
            <a:pPr lvl="0"/>
            <a:r>
              <a:rPr lang="en-US" sz="2600" dirty="0" smtClean="0"/>
              <a:t>Ranked by Thompson-Reuters as </a:t>
            </a:r>
            <a:r>
              <a:rPr lang="en-US" sz="2600" dirty="0"/>
              <a:t>one of the World’s Most Influential Scientific Minds in </a:t>
            </a:r>
            <a:r>
              <a:rPr lang="en-US" sz="2600" dirty="0" smtClean="0"/>
              <a:t>2014</a:t>
            </a:r>
          </a:p>
          <a:p>
            <a:pPr lvl="0"/>
            <a:r>
              <a:rPr lang="en-US" sz="2600" dirty="0" smtClean="0"/>
              <a:t>Elected, National Academy </a:t>
            </a:r>
            <a:r>
              <a:rPr lang="en-US" sz="2600" dirty="0"/>
              <a:t>of Medicine, </a:t>
            </a:r>
            <a:r>
              <a:rPr lang="en-US" sz="2600" dirty="0" smtClean="0"/>
              <a:t>2001</a:t>
            </a:r>
          </a:p>
          <a:p>
            <a:pPr lvl="0"/>
            <a:r>
              <a:rPr lang="en-US" sz="2600" dirty="0" smtClean="0"/>
              <a:t>Assoc. </a:t>
            </a:r>
            <a:r>
              <a:rPr lang="en-US" sz="2600" dirty="0" err="1" smtClean="0"/>
              <a:t>Dir</a:t>
            </a:r>
            <a:r>
              <a:rPr lang="en-US" sz="2600" dirty="0" smtClean="0"/>
              <a:t>, Health Ministries, Gen Conference of SDA, 2014-</a:t>
            </a:r>
            <a:endParaRPr lang="en-US" sz="2600" dirty="0"/>
          </a:p>
        </p:txBody>
      </p:sp>
      <p:sp>
        <p:nvSpPr>
          <p:cNvPr id="36868" name="Line 4"/>
          <p:cNvSpPr>
            <a:spLocks noChangeShapeType="1"/>
          </p:cNvSpPr>
          <p:nvPr/>
        </p:nvSpPr>
        <p:spPr bwMode="auto">
          <a:xfrm>
            <a:off x="381000" y="7620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a:p>
        </p:txBody>
      </p:sp>
    </p:spTree>
    <p:extLst>
      <p:ext uri="{BB962C8B-B14F-4D97-AF65-F5344CB8AC3E}">
        <p14:creationId xmlns:p14="http://schemas.microsoft.com/office/powerpoint/2010/main" val="4017216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381000"/>
          </a:xfrm>
        </p:spPr>
        <p:txBody>
          <a:bodyPr/>
          <a:lstStyle/>
          <a:p>
            <a:r>
              <a:rPr lang="en-US" sz="3600" dirty="0" smtClean="0"/>
              <a:t>Summer Program -LLU 	</a:t>
            </a:r>
          </a:p>
        </p:txBody>
      </p:sp>
      <p:sp>
        <p:nvSpPr>
          <p:cNvPr id="23555" name="TextBox 3"/>
          <p:cNvSpPr txBox="1">
            <a:spLocks noChangeArrowheads="1"/>
          </p:cNvSpPr>
          <p:nvPr/>
        </p:nvSpPr>
        <p:spPr bwMode="auto">
          <a:xfrm>
            <a:off x="304800" y="762000"/>
            <a:ext cx="8534400" cy="5632311"/>
          </a:xfrm>
          <a:prstGeom prst="rect">
            <a:avLst/>
          </a:prstGeom>
          <a:noFill/>
          <a:ln w="9525">
            <a:noFill/>
            <a:miter lim="800000"/>
            <a:headEnd/>
            <a:tailEnd/>
          </a:ln>
        </p:spPr>
        <p:txBody>
          <a:bodyPr wrap="square">
            <a:spAutoFit/>
          </a:bodyPr>
          <a:lstStyle/>
          <a:p>
            <a:pPr marL="342900" indent="-342900" algn="l">
              <a:buFont typeface="Arial"/>
              <a:buChar char="•"/>
            </a:pPr>
            <a:r>
              <a:rPr lang="en-GB" sz="3000" dirty="0" smtClean="0"/>
              <a:t>It includes mentoring, participation </a:t>
            </a:r>
            <a:r>
              <a:rPr lang="en-GB" sz="3000" dirty="0"/>
              <a:t>in scientific seminars and lectures, educational enrichment </a:t>
            </a:r>
            <a:r>
              <a:rPr lang="en-GB" sz="3000" dirty="0" smtClean="0"/>
              <a:t>activities </a:t>
            </a:r>
          </a:p>
          <a:p>
            <a:pPr marL="342900" indent="-342900" algn="l">
              <a:buFont typeface="Arial"/>
              <a:buChar char="•"/>
            </a:pPr>
            <a:r>
              <a:rPr lang="en-GB" sz="3000" dirty="0" smtClean="0"/>
              <a:t>Participating </a:t>
            </a:r>
            <a:r>
              <a:rPr lang="en-GB" sz="3000" dirty="0"/>
              <a:t>students are compensated competitively on an hourly </a:t>
            </a:r>
            <a:r>
              <a:rPr lang="en-GB" sz="3000" dirty="0" smtClean="0"/>
              <a:t>basis</a:t>
            </a:r>
          </a:p>
          <a:p>
            <a:pPr marL="342900" indent="-342900" algn="l">
              <a:buFont typeface="Arial"/>
              <a:buChar char="•"/>
            </a:pPr>
            <a:r>
              <a:rPr lang="en-GB" sz="3000" dirty="0" smtClean="0"/>
              <a:t> </a:t>
            </a:r>
            <a:r>
              <a:rPr lang="en-GB" sz="3000" dirty="0"/>
              <a:t>High school and </a:t>
            </a:r>
            <a:r>
              <a:rPr lang="en-GB" sz="3000" dirty="0" smtClean="0"/>
              <a:t>undergrad students in </a:t>
            </a:r>
            <a:r>
              <a:rPr lang="en-GB" sz="3000" dirty="0"/>
              <a:t>this program have showed </a:t>
            </a:r>
            <a:r>
              <a:rPr lang="en-GB" sz="3000" dirty="0" smtClean="0"/>
              <a:t>gains </a:t>
            </a:r>
            <a:r>
              <a:rPr lang="en-GB" sz="3000" dirty="0"/>
              <a:t>in research skills and research </a:t>
            </a:r>
            <a:r>
              <a:rPr lang="en-GB" sz="3000" dirty="0" smtClean="0"/>
              <a:t>efficacy </a:t>
            </a:r>
          </a:p>
          <a:p>
            <a:pPr marL="342900" indent="-342900" algn="l">
              <a:buFont typeface="Arial"/>
              <a:buChar char="•"/>
            </a:pPr>
            <a:r>
              <a:rPr lang="en-GB" sz="3000" dirty="0" smtClean="0"/>
              <a:t>Program also </a:t>
            </a:r>
            <a:r>
              <a:rPr lang="en-GB" sz="3000" dirty="0"/>
              <a:t>successful in </a:t>
            </a:r>
            <a:r>
              <a:rPr lang="en-GB" sz="3000" dirty="0" smtClean="0"/>
              <a:t>recruiting students to complete a STEM degree</a:t>
            </a:r>
            <a:r>
              <a:rPr lang="en-GB" sz="3000" dirty="0"/>
              <a:t> </a:t>
            </a:r>
            <a:endParaRPr lang="en-GB" sz="3000" dirty="0" smtClean="0"/>
          </a:p>
          <a:p>
            <a:pPr marL="342900" indent="-342900" algn="l">
              <a:buFont typeface="Arial"/>
              <a:buChar char="•"/>
            </a:pPr>
            <a:r>
              <a:rPr lang="en-GB" sz="3000" b="0" dirty="0" smtClean="0">
                <a:solidFill>
                  <a:srgbClr val="F6FFFA"/>
                </a:solidFill>
              </a:rPr>
              <a:t>A larger vision to expand programs of this type including ACT/SAT preparation classes</a:t>
            </a:r>
            <a:endParaRPr lang="en-US" sz="3000" b="0" dirty="0">
              <a:solidFill>
                <a:srgbClr val="F6FFFA"/>
              </a:solidFill>
            </a:endParaRPr>
          </a:p>
        </p:txBody>
      </p:sp>
      <p:sp>
        <p:nvSpPr>
          <p:cNvPr id="6" name="Rectangle 35"/>
          <p:cNvSpPr>
            <a:spLocks noChangeArrowheads="1"/>
          </p:cNvSpPr>
          <p:nvPr/>
        </p:nvSpPr>
        <p:spPr bwMode="auto">
          <a:xfrm>
            <a:off x="838200" y="62484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Salto, Riggs, De Leon, </a:t>
            </a:r>
            <a:r>
              <a:rPr lang="en-US" sz="2000" dirty="0" err="1" smtClean="0">
                <a:solidFill>
                  <a:srgbClr val="FFFF00"/>
                </a:solidFill>
              </a:rPr>
              <a:t>Casiano</a:t>
            </a:r>
            <a:r>
              <a:rPr lang="en-US" sz="2000" dirty="0" smtClean="0">
                <a:solidFill>
                  <a:srgbClr val="FFFF00"/>
                </a:solidFill>
              </a:rPr>
              <a:t>, De Leon</a:t>
            </a:r>
            <a:r>
              <a:rPr lang="en-US" sz="2000" dirty="0">
                <a:solidFill>
                  <a:srgbClr val="FFFF00"/>
                </a:solidFill>
              </a:rPr>
              <a:t>,</a:t>
            </a:r>
            <a:r>
              <a:rPr lang="en-US" sz="2000" dirty="0" smtClean="0">
                <a:solidFill>
                  <a:srgbClr val="FFFF00"/>
                </a:solidFill>
              </a:rPr>
              <a:t>  </a:t>
            </a:r>
            <a:r>
              <a:rPr lang="en-US" sz="2000" dirty="0" err="1" smtClean="0">
                <a:solidFill>
                  <a:srgbClr val="FFFF00"/>
                </a:solidFill>
              </a:rPr>
              <a:t>PLoS</a:t>
            </a:r>
            <a:r>
              <a:rPr lang="en-US" sz="2000" dirty="0" smtClean="0">
                <a:solidFill>
                  <a:srgbClr val="FFFF00"/>
                </a:solidFill>
              </a:rPr>
              <a:t> ONE, 2014</a:t>
            </a:r>
            <a:endParaRPr lang="en-US" sz="2000" dirty="0">
              <a:solidFill>
                <a:srgbClr val="FFFF00"/>
              </a:solidFill>
            </a:endParaRPr>
          </a:p>
        </p:txBody>
      </p:sp>
      <p:sp>
        <p:nvSpPr>
          <p:cNvPr id="7" name="Line 3"/>
          <p:cNvSpPr>
            <a:spLocks noChangeShapeType="1"/>
          </p:cNvSpPr>
          <p:nvPr/>
        </p:nvSpPr>
        <p:spPr bwMode="auto">
          <a:xfrm>
            <a:off x="457200" y="64008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7620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313925656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dirty="0" smtClean="0"/>
              <a:t>Incubators for Innovation </a:t>
            </a:r>
            <a:r>
              <a:rPr lang="en-US" sz="3200" b="1" dirty="0" smtClean="0"/>
              <a:t>	</a:t>
            </a:r>
          </a:p>
        </p:txBody>
      </p:sp>
      <p:sp>
        <p:nvSpPr>
          <p:cNvPr id="23555" name="TextBox 3"/>
          <p:cNvSpPr txBox="1">
            <a:spLocks noChangeArrowheads="1"/>
          </p:cNvSpPr>
          <p:nvPr/>
        </p:nvSpPr>
        <p:spPr bwMode="auto">
          <a:xfrm>
            <a:off x="533400" y="990600"/>
            <a:ext cx="8305800" cy="5940087"/>
          </a:xfrm>
          <a:prstGeom prst="rect">
            <a:avLst/>
          </a:prstGeom>
          <a:noFill/>
          <a:ln w="9525">
            <a:noFill/>
            <a:miter lim="800000"/>
            <a:headEnd/>
            <a:tailEnd/>
          </a:ln>
        </p:spPr>
        <p:txBody>
          <a:bodyPr wrap="square">
            <a:spAutoFit/>
          </a:bodyPr>
          <a:lstStyle/>
          <a:p>
            <a:pPr marL="457200" indent="-457200" algn="l">
              <a:buFont typeface="Arial"/>
              <a:buChar char="•"/>
            </a:pPr>
            <a:r>
              <a:rPr lang="en-US" sz="3200" b="0" dirty="0" smtClean="0"/>
              <a:t>Quality of our academic programs are variable </a:t>
            </a:r>
          </a:p>
          <a:p>
            <a:pPr marL="457200" indent="-457200" algn="l">
              <a:buFont typeface="Arial"/>
              <a:buChar char="•"/>
            </a:pPr>
            <a:r>
              <a:rPr lang="en-US" sz="3200" b="0" dirty="0" smtClean="0"/>
              <a:t>We need to design and test new strategies </a:t>
            </a:r>
          </a:p>
          <a:p>
            <a:pPr marL="457200" indent="-457200" algn="l">
              <a:buFont typeface="Arial"/>
              <a:buChar char="•"/>
            </a:pPr>
            <a:r>
              <a:rPr lang="en-US" sz="3200" dirty="0" smtClean="0"/>
              <a:t>We need science-based (and principles-based) innovation that leads to dramatic improvements in the impact of our work</a:t>
            </a:r>
          </a:p>
          <a:p>
            <a:pPr marL="457200" indent="-457200" algn="l">
              <a:buFont typeface="Arial"/>
              <a:buChar char="•"/>
            </a:pPr>
            <a:r>
              <a:rPr lang="en-US" sz="3200" b="0" dirty="0" smtClean="0"/>
              <a:t>Without innovation, we will not achieve ambitious goals</a:t>
            </a:r>
          </a:p>
          <a:p>
            <a:pPr marL="457200" indent="-457200" algn="l">
              <a:buFont typeface="Arial"/>
              <a:buChar char="•"/>
            </a:pPr>
            <a:r>
              <a:rPr lang="en-US" sz="3200" dirty="0" smtClean="0"/>
              <a:t>We need to mobilize the creative talents of SDAs within and without our system</a:t>
            </a:r>
          </a:p>
          <a:p>
            <a:pPr marL="457200" indent="-457200" algn="l">
              <a:buFont typeface="Arial"/>
              <a:buChar char="•"/>
            </a:pPr>
            <a:r>
              <a:rPr lang="en-US" sz="3200" b="0" dirty="0" smtClean="0"/>
              <a:t>We need new ways of thinking, working and leading</a:t>
            </a:r>
            <a:endParaRPr lang="en-US" sz="3200" b="0" dirty="0"/>
          </a:p>
          <a:p>
            <a:pPr marL="466725" indent="-466725">
              <a:buFont typeface="Arial" charset="0"/>
              <a:buChar char="•"/>
            </a:pPr>
            <a:endParaRPr lang="en-US" sz="2800" b="0" dirty="0"/>
          </a:p>
        </p:txBody>
      </p:sp>
      <p:sp>
        <p:nvSpPr>
          <p:cNvPr id="6" name="Rectangle 35"/>
          <p:cNvSpPr>
            <a:spLocks noChangeArrowheads="1"/>
          </p:cNvSpPr>
          <p:nvPr/>
        </p:nvSpPr>
        <p:spPr bwMode="auto">
          <a:xfrm>
            <a:off x="762000" y="6324600"/>
            <a:ext cx="6553200" cy="369332"/>
          </a:xfrm>
          <a:prstGeom prst="rect">
            <a:avLst/>
          </a:prstGeom>
          <a:noFill/>
          <a:ln w="9525">
            <a:noFill/>
            <a:miter lim="800000"/>
            <a:headEnd/>
            <a:tailEnd/>
          </a:ln>
        </p:spPr>
        <p:txBody>
          <a:bodyPr wrap="square">
            <a:spAutoFit/>
          </a:bodyPr>
          <a:lstStyle/>
          <a:p>
            <a:pPr algn="l"/>
            <a:endParaRPr lang="en-US" dirty="0">
              <a:solidFill>
                <a:srgbClr val="FFFF00"/>
              </a:solidFill>
            </a:endParaRPr>
          </a:p>
        </p:txBody>
      </p:sp>
      <p:sp>
        <p:nvSpPr>
          <p:cNvPr id="7" name="Line 3"/>
          <p:cNvSpPr>
            <a:spLocks noChangeShapeType="1"/>
          </p:cNvSpPr>
          <p:nvPr/>
        </p:nvSpPr>
        <p:spPr bwMode="auto">
          <a:xfrm>
            <a:off x="685800" y="64008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96229918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dirty="0" smtClean="0"/>
              <a:t>Quality: A Cornerstone of  Access</a:t>
            </a:r>
            <a:r>
              <a:rPr lang="en-US" sz="3200" b="1" dirty="0" smtClean="0"/>
              <a:t>	</a:t>
            </a:r>
          </a:p>
        </p:txBody>
      </p:sp>
      <p:sp>
        <p:nvSpPr>
          <p:cNvPr id="23555" name="TextBox 3"/>
          <p:cNvSpPr txBox="1">
            <a:spLocks noChangeArrowheads="1"/>
          </p:cNvSpPr>
          <p:nvPr/>
        </p:nvSpPr>
        <p:spPr bwMode="auto">
          <a:xfrm>
            <a:off x="533400" y="990600"/>
            <a:ext cx="8305800" cy="5078314"/>
          </a:xfrm>
          <a:prstGeom prst="rect">
            <a:avLst/>
          </a:prstGeom>
          <a:noFill/>
          <a:ln w="9525">
            <a:noFill/>
            <a:miter lim="800000"/>
            <a:headEnd/>
            <a:tailEnd/>
          </a:ln>
        </p:spPr>
        <p:txBody>
          <a:bodyPr wrap="square">
            <a:spAutoFit/>
          </a:bodyPr>
          <a:lstStyle/>
          <a:p>
            <a:pPr marL="457200" indent="-457200" algn="l">
              <a:buFont typeface="Arial"/>
              <a:buChar char="•"/>
            </a:pPr>
            <a:r>
              <a:rPr lang="en-US" sz="3600" b="0" dirty="0" smtClean="0"/>
              <a:t>A Divine mandate</a:t>
            </a:r>
          </a:p>
          <a:p>
            <a:pPr marL="457200" indent="-457200" algn="l">
              <a:buFont typeface="Arial"/>
              <a:buChar char="•"/>
            </a:pPr>
            <a:r>
              <a:rPr lang="en-US" sz="3600" dirty="0" smtClean="0"/>
              <a:t>Indispensable to effective recruitment </a:t>
            </a:r>
            <a:endParaRPr lang="en-US" sz="3600" b="0" dirty="0" smtClean="0"/>
          </a:p>
          <a:p>
            <a:pPr marL="457200" indent="-457200" algn="l">
              <a:buFont typeface="Arial"/>
              <a:buChar char="•"/>
            </a:pPr>
            <a:r>
              <a:rPr lang="en-US" sz="3600" b="0" dirty="0" smtClean="0"/>
              <a:t>Critical to winning the support of today’s SDA parents</a:t>
            </a:r>
          </a:p>
          <a:p>
            <a:pPr marL="457200" indent="-457200" algn="l">
              <a:buFont typeface="Arial"/>
              <a:buChar char="•"/>
            </a:pPr>
            <a:r>
              <a:rPr lang="en-US" sz="3600" dirty="0" smtClean="0"/>
              <a:t>Necessary to raising financial support for SDA education within the church</a:t>
            </a:r>
          </a:p>
          <a:p>
            <a:pPr marL="457200" indent="-457200" algn="l">
              <a:buFont typeface="Arial"/>
              <a:buChar char="•"/>
            </a:pPr>
            <a:r>
              <a:rPr lang="en-US" sz="3600" b="0" dirty="0" smtClean="0"/>
              <a:t>Crucial to raising financial </a:t>
            </a:r>
            <a:r>
              <a:rPr lang="en-US" sz="3600" dirty="0" smtClean="0"/>
              <a:t>support </a:t>
            </a:r>
            <a:r>
              <a:rPr lang="en-US" sz="3600" dirty="0"/>
              <a:t>for SDA education </a:t>
            </a:r>
            <a:r>
              <a:rPr lang="en-US" sz="3600" dirty="0" smtClean="0"/>
              <a:t>from persons outside of the church</a:t>
            </a:r>
            <a:endParaRPr lang="en-US" sz="3600" b="0" dirty="0"/>
          </a:p>
        </p:txBody>
      </p:sp>
      <p:sp>
        <p:nvSpPr>
          <p:cNvPr id="6" name="Rectangle 35"/>
          <p:cNvSpPr>
            <a:spLocks noChangeArrowheads="1"/>
          </p:cNvSpPr>
          <p:nvPr/>
        </p:nvSpPr>
        <p:spPr bwMode="auto">
          <a:xfrm>
            <a:off x="762000" y="6324600"/>
            <a:ext cx="6553200" cy="369332"/>
          </a:xfrm>
          <a:prstGeom prst="rect">
            <a:avLst/>
          </a:prstGeom>
          <a:noFill/>
          <a:ln w="9525">
            <a:noFill/>
            <a:miter lim="800000"/>
            <a:headEnd/>
            <a:tailEnd/>
          </a:ln>
        </p:spPr>
        <p:txBody>
          <a:bodyPr wrap="square">
            <a:spAutoFit/>
          </a:bodyPr>
          <a:lstStyle/>
          <a:p>
            <a:pPr algn="l"/>
            <a:endParaRPr lang="en-US" dirty="0">
              <a:solidFill>
                <a:srgbClr val="FFFF00"/>
              </a:solidFill>
            </a:endParaRPr>
          </a:p>
        </p:txBody>
      </p:sp>
      <p:sp>
        <p:nvSpPr>
          <p:cNvPr id="7" name="Line 3"/>
          <p:cNvSpPr>
            <a:spLocks noChangeShapeType="1"/>
          </p:cNvSpPr>
          <p:nvPr/>
        </p:nvSpPr>
        <p:spPr bwMode="auto">
          <a:xfrm>
            <a:off x="685800" y="64008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359964460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en-US" sz="3600" b="1" dirty="0" smtClean="0"/>
              <a:t>Major Themes </a:t>
            </a:r>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endParaRPr lang="en-US"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n-US" dirty="0" smtClean="0">
                <a:solidFill>
                  <a:srgbClr val="FFFF00"/>
                </a:solidFill>
              </a:rPr>
              <a:t>Challenge of Youth Retention </a:t>
            </a:r>
          </a:p>
          <a:p>
            <a:pPr marL="514350" indent="-514350" eaLnBrk="1" hangingPunct="1">
              <a:lnSpc>
                <a:spcPct val="90000"/>
              </a:lnSpc>
              <a:spcBef>
                <a:spcPct val="25000"/>
              </a:spcBef>
              <a:spcAft>
                <a:spcPct val="25000"/>
              </a:spcAft>
              <a:buFont typeface="+mj-lt"/>
              <a:buAutoNum type="arabicPeriod"/>
            </a:pPr>
            <a:endParaRPr lang="en-US"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n-US" dirty="0" smtClean="0"/>
              <a:t>Challenge of providing high quality </a:t>
            </a:r>
            <a:r>
              <a:rPr lang="en-US" dirty="0" smtClean="0"/>
              <a:t>education</a:t>
            </a:r>
          </a:p>
          <a:p>
            <a:pPr marL="514350" indent="-514350" eaLnBrk="1" hangingPunct="1">
              <a:lnSpc>
                <a:spcPct val="90000"/>
              </a:lnSpc>
              <a:spcBef>
                <a:spcPct val="25000"/>
              </a:spcBef>
              <a:spcAft>
                <a:spcPct val="25000"/>
              </a:spcAft>
              <a:buFont typeface="+mj-lt"/>
              <a:buAutoNum type="arabicPeriod"/>
            </a:pPr>
            <a:endParaRPr lang="en-US" dirty="0" smtClean="0"/>
          </a:p>
          <a:p>
            <a:pPr marL="514350" indent="-514350" eaLnBrk="1" hangingPunct="1">
              <a:lnSpc>
                <a:spcPct val="90000"/>
              </a:lnSpc>
              <a:spcBef>
                <a:spcPct val="25000"/>
              </a:spcBef>
              <a:spcAft>
                <a:spcPct val="25000"/>
              </a:spcAft>
              <a:buFont typeface="+mj-lt"/>
              <a:buAutoNum type="arabicPeriod"/>
            </a:pPr>
            <a:r>
              <a:rPr lang="en-US" dirty="0" smtClean="0">
                <a:solidFill>
                  <a:srgbClr val="F6FFFA"/>
                </a:solidFill>
              </a:rPr>
              <a:t>Challenge </a:t>
            </a:r>
            <a:r>
              <a:rPr lang="en-US" dirty="0">
                <a:solidFill>
                  <a:srgbClr val="F6FFFA"/>
                </a:solidFill>
              </a:rPr>
              <a:t>of </a:t>
            </a:r>
            <a:r>
              <a:rPr lang="en-US" dirty="0" smtClean="0">
                <a:solidFill>
                  <a:srgbClr val="F6FFFA"/>
                </a:solidFill>
              </a:rPr>
              <a:t>making SDA education affordable to our constituency</a:t>
            </a:r>
            <a:endParaRPr lang="en-US" dirty="0">
              <a:solidFill>
                <a:srgbClr val="F6FFFA"/>
              </a:solidFill>
            </a:endParaRP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a:p>
        </p:txBody>
      </p:sp>
    </p:spTree>
    <p:extLst>
      <p:ext uri="{BB962C8B-B14F-4D97-AF65-F5344CB8AC3E}">
        <p14:creationId xmlns:p14="http://schemas.microsoft.com/office/powerpoint/2010/main" val="390775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00200"/>
            <a:ext cx="7772400" cy="1470025"/>
          </a:xfrm>
        </p:spPr>
        <p:txBody>
          <a:bodyPr/>
          <a:lstStyle/>
          <a:p>
            <a:r>
              <a:rPr lang="en-US" sz="4000"/>
              <a:t>Demographic Survey</a:t>
            </a:r>
            <a:br>
              <a:rPr lang="en-US" sz="4000"/>
            </a:br>
            <a:r>
              <a:rPr lang="en-US" sz="4000"/>
              <a:t>Seventh-day Adventist Church</a:t>
            </a:r>
            <a:br>
              <a:rPr lang="en-US" sz="4000"/>
            </a:br>
            <a:r>
              <a:rPr lang="en-US" sz="4000"/>
              <a:t>in North America</a:t>
            </a:r>
          </a:p>
        </p:txBody>
      </p:sp>
      <p:sp>
        <p:nvSpPr>
          <p:cNvPr id="2051" name="Rectangle 3"/>
          <p:cNvSpPr>
            <a:spLocks noGrp="1" noChangeArrowheads="1"/>
          </p:cNvSpPr>
          <p:nvPr>
            <p:ph type="subTitle" idx="1"/>
          </p:nvPr>
        </p:nvSpPr>
        <p:spPr/>
        <p:txBody>
          <a:bodyPr/>
          <a:lstStyle/>
          <a:p>
            <a:r>
              <a:rPr lang="en-US" sz="2800" dirty="0"/>
              <a:t>Conducted for the NAD Secretariat</a:t>
            </a:r>
          </a:p>
          <a:p>
            <a:r>
              <a:rPr lang="en-US" sz="2800" dirty="0"/>
              <a:t>By Center for Creative Ministry</a:t>
            </a:r>
          </a:p>
          <a:p>
            <a:r>
              <a:rPr lang="en-US" sz="2800" dirty="0"/>
              <a:t>2007-2008</a:t>
            </a:r>
          </a:p>
        </p:txBody>
      </p:sp>
    </p:spTree>
    <p:extLst>
      <p:ext uri="{BB962C8B-B14F-4D97-AF65-F5344CB8AC3E}">
        <p14:creationId xmlns:p14="http://schemas.microsoft.com/office/powerpoint/2010/main" val="2944156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n-US" sz="3600" b="1" dirty="0" smtClean="0"/>
              <a:t>Challenge for Many SDA Parents</a:t>
            </a:r>
          </a:p>
        </p:txBody>
      </p:sp>
      <p:sp>
        <p:nvSpPr>
          <p:cNvPr id="25605" name="Rectangle 5"/>
          <p:cNvSpPr>
            <a:spLocks noGrp="1" noChangeArrowheads="1"/>
          </p:cNvSpPr>
          <p:nvPr>
            <p:ph idx="1"/>
          </p:nvPr>
        </p:nvSpPr>
        <p:spPr>
          <a:xfrm>
            <a:off x="381000" y="838200"/>
            <a:ext cx="8458200" cy="5410200"/>
          </a:xfrm>
        </p:spPr>
        <p:txBody>
          <a:bodyPr/>
          <a:lstStyle/>
          <a:p>
            <a:pPr marL="342900" lvl="1" indent="-342900" eaLnBrk="1" hangingPunct="1">
              <a:buFontTx/>
              <a:buChar char="•"/>
            </a:pPr>
            <a:r>
              <a:rPr lang="en-GB" sz="3000" dirty="0"/>
              <a:t>The low </a:t>
            </a:r>
            <a:r>
              <a:rPr lang="en-GB" sz="3000" dirty="0" smtClean="0"/>
              <a:t>economic status of </a:t>
            </a:r>
            <a:r>
              <a:rPr lang="en-GB" sz="3000" dirty="0"/>
              <a:t>many </a:t>
            </a:r>
            <a:r>
              <a:rPr lang="en-GB" sz="3000" dirty="0" smtClean="0"/>
              <a:t>SDA HHs means that </a:t>
            </a:r>
            <a:r>
              <a:rPr lang="en-GB" sz="3000" dirty="0"/>
              <a:t>many parents who would like to send their children to </a:t>
            </a:r>
            <a:r>
              <a:rPr lang="en-GB" sz="3000" dirty="0" smtClean="0"/>
              <a:t>SDA schools cannot </a:t>
            </a:r>
            <a:r>
              <a:rPr lang="en-GB" sz="3000" dirty="0"/>
              <a:t>afford the tuition payments and </a:t>
            </a:r>
            <a:r>
              <a:rPr lang="en-GB" sz="3000" dirty="0" smtClean="0"/>
              <a:t>desperately need </a:t>
            </a:r>
            <a:r>
              <a:rPr lang="en-GB" sz="3000" dirty="0"/>
              <a:t>financial </a:t>
            </a:r>
            <a:r>
              <a:rPr lang="en-GB" sz="3000" dirty="0" smtClean="0"/>
              <a:t>assistance</a:t>
            </a:r>
          </a:p>
          <a:p>
            <a:pPr marL="342900" lvl="1" indent="-342900" eaLnBrk="1" hangingPunct="1">
              <a:buFontTx/>
              <a:buChar char="•"/>
            </a:pPr>
            <a:r>
              <a:rPr lang="en-GB" sz="3000" dirty="0" smtClean="0"/>
              <a:t>In recent years, </a:t>
            </a:r>
            <a:r>
              <a:rPr lang="en-US" sz="3000" dirty="0" smtClean="0"/>
              <a:t>SDA membership </a:t>
            </a:r>
            <a:r>
              <a:rPr lang="en-US" sz="3000" dirty="0"/>
              <a:t>in </a:t>
            </a:r>
            <a:r>
              <a:rPr lang="en-US" sz="3000" dirty="0" smtClean="0"/>
              <a:t>NAD is increasing among </a:t>
            </a:r>
            <a:r>
              <a:rPr lang="en-US" sz="3000" dirty="0"/>
              <a:t>the lower middle and middle class, </a:t>
            </a:r>
            <a:r>
              <a:rPr lang="en-US" sz="3000" dirty="0" smtClean="0"/>
              <a:t>but declining among </a:t>
            </a:r>
            <a:r>
              <a:rPr lang="en-US" sz="3000" dirty="0"/>
              <a:t>households above the national median </a:t>
            </a:r>
            <a:r>
              <a:rPr lang="en-US" sz="3000" dirty="0" smtClean="0"/>
              <a:t>income </a:t>
            </a:r>
          </a:p>
          <a:p>
            <a:pPr marL="342900" lvl="1" indent="-342900" eaLnBrk="1" hangingPunct="1">
              <a:buFontTx/>
              <a:buChar char="•"/>
            </a:pPr>
            <a:r>
              <a:rPr lang="en-US" sz="3000" dirty="0" smtClean="0"/>
              <a:t>A </a:t>
            </a:r>
            <a:r>
              <a:rPr lang="en-US" sz="3000" dirty="0"/>
              <a:t>large and growing share of the church’s membership will be unable to financially afford </a:t>
            </a:r>
            <a:r>
              <a:rPr lang="en-US" sz="3000" dirty="0" smtClean="0"/>
              <a:t>SD</a:t>
            </a:r>
            <a:r>
              <a:rPr lang="en-GB" sz="3000" dirty="0" smtClean="0"/>
              <a:t>A </a:t>
            </a:r>
            <a:r>
              <a:rPr lang="en-US" sz="3000" dirty="0" smtClean="0"/>
              <a:t>education </a:t>
            </a:r>
            <a:r>
              <a:rPr lang="en-US" sz="3000" dirty="0">
                <a:solidFill>
                  <a:srgbClr val="F6FFFA"/>
                </a:solidFill>
              </a:rPr>
              <a:t>under current funding </a:t>
            </a:r>
            <a:r>
              <a:rPr lang="en-US" sz="3000" dirty="0" smtClean="0">
                <a:solidFill>
                  <a:srgbClr val="F6FFFA"/>
                </a:solidFill>
              </a:rPr>
              <a:t>arrangements</a:t>
            </a:r>
            <a:endParaRPr lang="en-US" sz="3000" dirty="0">
              <a:solidFill>
                <a:srgbClr val="F6FFFA"/>
              </a:solidFill>
            </a:endParaRPr>
          </a:p>
          <a:p>
            <a:pPr marL="342900" lvl="1" indent="-342900" eaLnBrk="1" hangingPunct="1">
              <a:buFontTx/>
              <a:buChar char="•"/>
            </a:pPr>
            <a:endParaRPr lang="en-US" sz="2800" dirty="0" smtClean="0"/>
          </a:p>
          <a:p>
            <a:pPr lvl="1" eaLnBrk="1" hangingPunct="1">
              <a:buFontTx/>
              <a:buNone/>
            </a:pPr>
            <a:endParaRPr lang="en-US" b="1" dirty="0" smtClean="0"/>
          </a:p>
          <a:p>
            <a:pPr lvl="1" eaLnBrk="1" hangingPunct="1">
              <a:buFontTx/>
              <a:buNone/>
            </a:pPr>
            <a:endParaRPr lang="en-US"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r>
              <a:rPr lang="en-US" sz="2000" dirty="0"/>
              <a:t>Center for Creative </a:t>
            </a:r>
            <a:r>
              <a:rPr lang="en-US" sz="2000" dirty="0" smtClean="0"/>
              <a:t>Ministry, 2007</a:t>
            </a:r>
            <a:r>
              <a:rPr lang="en-US" sz="2000" dirty="0"/>
              <a:t>-2008</a:t>
            </a:r>
          </a:p>
        </p:txBody>
      </p:sp>
    </p:spTree>
    <p:extLst>
      <p:ext uri="{BB962C8B-B14F-4D97-AF65-F5344CB8AC3E}">
        <p14:creationId xmlns:p14="http://schemas.microsoft.com/office/powerpoint/2010/main" val="268547135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990600"/>
            <a:ext cx="7772400" cy="3962400"/>
          </a:xfrm>
        </p:spPr>
        <p:txBody>
          <a:bodyPr/>
          <a:lstStyle/>
          <a:p>
            <a:pPr eaLnBrk="1" hangingPunct="1"/>
            <a:r>
              <a:rPr lang="en-US" altLang="en-US" sz="3600" i="1" dirty="0" smtClean="0"/>
              <a:t>What Can We Do? </a:t>
            </a:r>
          </a:p>
        </p:txBody>
      </p:sp>
    </p:spTree>
    <p:extLst>
      <p:ext uri="{BB962C8B-B14F-4D97-AF65-F5344CB8AC3E}">
        <p14:creationId xmlns:p14="http://schemas.microsoft.com/office/powerpoint/2010/main" val="250989233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institutional commitment</a:t>
            </a:r>
            <a:endParaRPr lang="en-US" dirty="0"/>
          </a:p>
        </p:txBody>
      </p:sp>
    </p:spTree>
    <p:extLst>
      <p:ext uri="{BB962C8B-B14F-4D97-AF65-F5344CB8AC3E}">
        <p14:creationId xmlns:p14="http://schemas.microsoft.com/office/powerpoint/2010/main" val="40623597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533400"/>
          </a:xfrm>
        </p:spPr>
        <p:txBody>
          <a:bodyPr/>
          <a:lstStyle/>
          <a:p>
            <a:pPr eaLnBrk="1" hangingPunct="1"/>
            <a:r>
              <a:rPr lang="en-US" sz="3600" b="1" dirty="0" smtClean="0"/>
              <a:t>The 5% Solution</a:t>
            </a:r>
          </a:p>
        </p:txBody>
      </p:sp>
      <p:sp>
        <p:nvSpPr>
          <p:cNvPr id="25605" name="Rectangle 5"/>
          <p:cNvSpPr>
            <a:spLocks noGrp="1" noChangeArrowheads="1"/>
          </p:cNvSpPr>
          <p:nvPr>
            <p:ph idx="1"/>
          </p:nvPr>
        </p:nvSpPr>
        <p:spPr>
          <a:xfrm>
            <a:off x="152400" y="685800"/>
            <a:ext cx="8839200" cy="5562600"/>
          </a:xfrm>
        </p:spPr>
        <p:txBody>
          <a:bodyPr/>
          <a:lstStyle/>
          <a:p>
            <a:pPr marL="342900" lvl="1" indent="-342900" eaLnBrk="1" hangingPunct="1">
              <a:buFontTx/>
              <a:buChar char="•"/>
            </a:pPr>
            <a:r>
              <a:rPr lang="en-GB" sz="3000" dirty="0" smtClean="0"/>
              <a:t>Recently proposed by </a:t>
            </a:r>
            <a:r>
              <a:rPr lang="en-GB" sz="3000" dirty="0" err="1" smtClean="0"/>
              <a:t>Thambi</a:t>
            </a:r>
            <a:r>
              <a:rPr lang="en-GB" sz="3000" dirty="0" smtClean="0"/>
              <a:t> </a:t>
            </a:r>
            <a:r>
              <a:rPr lang="en-GB" sz="3000" dirty="0"/>
              <a:t>Thomas </a:t>
            </a:r>
            <a:r>
              <a:rPr lang="en-GB" sz="3000" dirty="0" smtClean="0"/>
              <a:t>of Pacific U </a:t>
            </a:r>
          </a:p>
          <a:p>
            <a:pPr marL="342900" lvl="1" indent="-342900" eaLnBrk="1" hangingPunct="1">
              <a:buFontTx/>
              <a:buChar char="•"/>
            </a:pPr>
            <a:r>
              <a:rPr lang="en-GB" sz="3000" dirty="0" smtClean="0"/>
              <a:t>Call to </a:t>
            </a:r>
            <a:r>
              <a:rPr lang="en-GB" sz="3000" dirty="0"/>
              <a:t>update the </a:t>
            </a:r>
            <a:r>
              <a:rPr lang="en-GB" sz="3000" dirty="0" smtClean="0"/>
              <a:t>formulas </a:t>
            </a:r>
            <a:r>
              <a:rPr lang="en-GB" sz="3000" dirty="0"/>
              <a:t>used to support </a:t>
            </a:r>
            <a:r>
              <a:rPr lang="en-GB" sz="3000" dirty="0" smtClean="0"/>
              <a:t>education</a:t>
            </a:r>
          </a:p>
          <a:p>
            <a:pPr marL="342900" lvl="1" indent="-342900" eaLnBrk="1" hangingPunct="1">
              <a:buFontTx/>
              <a:buChar char="•"/>
            </a:pPr>
            <a:r>
              <a:rPr lang="en-GB" sz="3000" dirty="0" smtClean="0"/>
              <a:t>Asks church </a:t>
            </a:r>
            <a:r>
              <a:rPr lang="en-GB" sz="3000" dirty="0"/>
              <a:t>to increase its commitment to funding primary and secondary education </a:t>
            </a:r>
            <a:r>
              <a:rPr lang="en-GB" sz="3000" dirty="0">
                <a:solidFill>
                  <a:srgbClr val="F6FFFA"/>
                </a:solidFill>
              </a:rPr>
              <a:t>by allocating an additional 5% of tithe income in every conference </a:t>
            </a:r>
            <a:r>
              <a:rPr lang="en-GB" sz="3000" dirty="0" smtClean="0"/>
              <a:t>in</a:t>
            </a:r>
            <a:r>
              <a:rPr lang="en-GB" sz="3000" dirty="0" smtClean="0">
                <a:solidFill>
                  <a:srgbClr val="F6FFFA"/>
                </a:solidFill>
              </a:rPr>
              <a:t> </a:t>
            </a:r>
            <a:r>
              <a:rPr lang="en-GB" sz="3000" dirty="0" smtClean="0"/>
              <a:t>NAD </a:t>
            </a:r>
            <a:r>
              <a:rPr lang="en-GB" sz="3000" dirty="0"/>
              <a:t>to support church school </a:t>
            </a:r>
            <a:r>
              <a:rPr lang="en-GB" sz="3000" dirty="0" smtClean="0"/>
              <a:t>education</a:t>
            </a:r>
          </a:p>
          <a:p>
            <a:pPr marL="342900" lvl="1" indent="-342900" eaLnBrk="1" hangingPunct="1">
              <a:buFontTx/>
              <a:buChar char="•"/>
            </a:pPr>
            <a:r>
              <a:rPr lang="en-GB" sz="3000" dirty="0" smtClean="0"/>
              <a:t>In </a:t>
            </a:r>
            <a:r>
              <a:rPr lang="en-GB" sz="3000" dirty="0"/>
              <a:t>the </a:t>
            </a:r>
            <a:r>
              <a:rPr lang="en-GB" sz="3000" dirty="0" smtClean="0"/>
              <a:t>PU in </a:t>
            </a:r>
            <a:r>
              <a:rPr lang="en-GB" sz="3000" dirty="0"/>
              <a:t>2009, this </a:t>
            </a:r>
            <a:r>
              <a:rPr lang="en-GB" sz="3000" dirty="0" smtClean="0"/>
              <a:t>plan would </a:t>
            </a:r>
            <a:r>
              <a:rPr lang="en-GB" sz="3000" dirty="0"/>
              <a:t>have generated an additional $8 million </a:t>
            </a:r>
            <a:r>
              <a:rPr lang="en-GB" sz="3000" dirty="0" smtClean="0"/>
              <a:t>dollars</a:t>
            </a:r>
          </a:p>
          <a:p>
            <a:pPr marL="342900" lvl="1" indent="-342900" eaLnBrk="1" hangingPunct="1">
              <a:buFontTx/>
              <a:buChar char="•"/>
            </a:pPr>
            <a:r>
              <a:rPr lang="en-GB" sz="3000" dirty="0" smtClean="0">
                <a:solidFill>
                  <a:srgbClr val="F6FFFA"/>
                </a:solidFill>
              </a:rPr>
              <a:t>This proposal is </a:t>
            </a:r>
            <a:r>
              <a:rPr lang="en-GB" sz="3000" dirty="0">
                <a:solidFill>
                  <a:srgbClr val="F6FFFA"/>
                </a:solidFill>
              </a:rPr>
              <a:t>fully consistent with regarding Christian education as an essential evangelistic ministry of the church.</a:t>
            </a:r>
            <a:r>
              <a:rPr lang="en-US" sz="3000" dirty="0">
                <a:solidFill>
                  <a:srgbClr val="F6FFFA"/>
                </a:solidFill>
              </a:rPr>
              <a:t> </a:t>
            </a:r>
            <a:endParaRPr lang="en-US" sz="3000" dirty="0" smtClean="0">
              <a:solidFill>
                <a:srgbClr val="F6FFFA"/>
              </a:solidFill>
            </a:endParaRPr>
          </a:p>
          <a:p>
            <a:pPr lvl="1" eaLnBrk="1" hangingPunct="1">
              <a:buFontTx/>
              <a:buNone/>
            </a:pPr>
            <a:endParaRPr lang="en-US" b="1" dirty="0" smtClean="0"/>
          </a:p>
          <a:p>
            <a:pPr lvl="1" eaLnBrk="1" hangingPunct="1">
              <a:buFontTx/>
              <a:buNone/>
            </a:pPr>
            <a:endParaRPr lang="en-US" b="1" dirty="0" smtClean="0"/>
          </a:p>
        </p:txBody>
      </p:sp>
      <p:sp>
        <p:nvSpPr>
          <p:cNvPr id="25603" name="Line 3"/>
          <p:cNvSpPr>
            <a:spLocks noChangeShapeType="1"/>
          </p:cNvSpPr>
          <p:nvPr/>
        </p:nvSpPr>
        <p:spPr bwMode="auto">
          <a:xfrm>
            <a:off x="381000" y="6858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err="1" smtClean="0">
                <a:solidFill>
                  <a:schemeClr val="tx2"/>
                </a:solidFill>
              </a:rPr>
              <a:t>Thambi</a:t>
            </a:r>
            <a:r>
              <a:rPr lang="en-US" sz="2000" dirty="0" smtClean="0">
                <a:solidFill>
                  <a:schemeClr val="tx2"/>
                </a:solidFill>
              </a:rPr>
              <a:t> Thomas, in Peril and Promise, 2012</a:t>
            </a:r>
            <a:endParaRPr lang="en-US" sz="2000" dirty="0">
              <a:solidFill>
                <a:schemeClr val="tx2"/>
              </a:solidFill>
            </a:endParaRPr>
          </a:p>
        </p:txBody>
      </p:sp>
    </p:spTree>
    <p:extLst>
      <p:ext uri="{BB962C8B-B14F-4D97-AF65-F5344CB8AC3E}">
        <p14:creationId xmlns:p14="http://schemas.microsoft.com/office/powerpoint/2010/main" val="268547135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9135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ank you Multiple languages.jpg"/>
          <p:cNvPicPr>
            <a:picLocks noGrp="1" noChangeAspect="1"/>
          </p:cNvPicPr>
          <p:nvPr>
            <p:ph idx="1"/>
          </p:nvPr>
        </p:nvPicPr>
        <p:blipFill>
          <a:blip r:embed="rId2">
            <a:extLst>
              <a:ext uri="{28A0092B-C50C-407E-A947-70E740481C1C}">
                <a14:useLocalDpi xmlns:a14="http://schemas.microsoft.com/office/drawing/2010/main" val="0"/>
              </a:ext>
            </a:extLst>
          </a:blip>
          <a:srcRect t="25243" b="25243"/>
          <a:stretch>
            <a:fillRect/>
          </a:stretch>
        </p:blipFill>
        <p:spPr>
          <a:xfrm>
            <a:off x="381000" y="533400"/>
            <a:ext cx="8458200" cy="5943600"/>
          </a:xfrm>
        </p:spPr>
      </p:pic>
    </p:spTree>
    <p:extLst>
      <p:ext uri="{BB962C8B-B14F-4D97-AF65-F5344CB8AC3E}">
        <p14:creationId xmlns:p14="http://schemas.microsoft.com/office/powerpoint/2010/main" val="426520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n-US" sz="3600" b="1" dirty="0" smtClean="0"/>
              <a:t>Learn from the Catholics?</a:t>
            </a:r>
          </a:p>
        </p:txBody>
      </p:sp>
      <p:sp>
        <p:nvSpPr>
          <p:cNvPr id="25605" name="Rectangle 5"/>
          <p:cNvSpPr>
            <a:spLocks noGrp="1" noChangeArrowheads="1"/>
          </p:cNvSpPr>
          <p:nvPr>
            <p:ph idx="1"/>
          </p:nvPr>
        </p:nvSpPr>
        <p:spPr>
          <a:xfrm>
            <a:off x="381000" y="838200"/>
            <a:ext cx="8458200" cy="5410200"/>
          </a:xfrm>
        </p:spPr>
        <p:txBody>
          <a:bodyPr/>
          <a:lstStyle/>
          <a:p>
            <a:r>
              <a:rPr lang="en-GB" dirty="0" smtClean="0"/>
              <a:t>Effort </a:t>
            </a:r>
            <a:r>
              <a:rPr lang="en-GB" dirty="0"/>
              <a:t>to improve </a:t>
            </a:r>
            <a:r>
              <a:rPr lang="en-GB" dirty="0" smtClean="0"/>
              <a:t>quality </a:t>
            </a:r>
            <a:r>
              <a:rPr lang="en-GB" dirty="0"/>
              <a:t>and lower costs in </a:t>
            </a:r>
            <a:r>
              <a:rPr lang="en-GB" dirty="0" smtClean="0"/>
              <a:t>urban </a:t>
            </a:r>
            <a:r>
              <a:rPr lang="en-GB" dirty="0"/>
              <a:t>education in Roman Catholic schools </a:t>
            </a:r>
            <a:endParaRPr lang="en-GB" dirty="0" smtClean="0"/>
          </a:p>
          <a:p>
            <a:r>
              <a:rPr lang="en-GB" dirty="0" smtClean="0"/>
              <a:t>Urban </a:t>
            </a:r>
            <a:r>
              <a:rPr lang="en-GB" dirty="0"/>
              <a:t>Catholic schools have been facing declining enrolment with many schools closing in recent </a:t>
            </a:r>
            <a:r>
              <a:rPr lang="en-GB" dirty="0" smtClean="0"/>
              <a:t>years</a:t>
            </a:r>
            <a:endParaRPr lang="en-GB" dirty="0"/>
          </a:p>
          <a:p>
            <a:r>
              <a:rPr lang="en-GB" dirty="0" smtClean="0"/>
              <a:t>Seton </a:t>
            </a:r>
            <a:r>
              <a:rPr lang="en-GB" dirty="0"/>
              <a:t>Education Partners developed the </a:t>
            </a:r>
            <a:r>
              <a:rPr lang="en-GB" i="1" dirty="0"/>
              <a:t>Phaedrus Initiative</a:t>
            </a:r>
            <a:r>
              <a:rPr lang="en-GB" dirty="0"/>
              <a:t> which has been successful in increasing student enrolment, decreasing teaching staff, reducing per pupil costs by 20 to 25% and improving academic achievement. </a:t>
            </a:r>
            <a:endParaRPr lang="en-US" dirty="0" smtClean="0"/>
          </a:p>
          <a:p>
            <a:pPr lvl="1" eaLnBrk="1" hangingPunct="1">
              <a:buFontTx/>
              <a:buNone/>
            </a:pPr>
            <a:endParaRPr lang="en-US" b="1" dirty="0" smtClean="0"/>
          </a:p>
          <a:p>
            <a:pPr lvl="1" eaLnBrk="1" hangingPunct="1">
              <a:buFontTx/>
              <a:buNone/>
            </a:pPr>
            <a:endParaRPr lang="en-US"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Seton Partners, “Phaedrus Initiative”, 2014</a:t>
            </a:r>
            <a:endParaRPr lang="en-US" sz="2000" dirty="0">
              <a:solidFill>
                <a:schemeClr val="tx2"/>
              </a:solidFill>
            </a:endParaRPr>
          </a:p>
        </p:txBody>
      </p:sp>
    </p:spTree>
    <p:extLst>
      <p:ext uri="{BB962C8B-B14F-4D97-AF65-F5344CB8AC3E}">
        <p14:creationId xmlns:p14="http://schemas.microsoft.com/office/powerpoint/2010/main" val="268547135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n-US" sz="3600" dirty="0"/>
              <a:t>Phaedrus Initiative</a:t>
            </a:r>
            <a:endParaRPr lang="en-US" sz="3600" b="1" dirty="0" smtClean="0"/>
          </a:p>
        </p:txBody>
      </p:sp>
      <p:sp>
        <p:nvSpPr>
          <p:cNvPr id="25605" name="Rectangle 5"/>
          <p:cNvSpPr>
            <a:spLocks noGrp="1" noChangeArrowheads="1"/>
          </p:cNvSpPr>
          <p:nvPr>
            <p:ph idx="1"/>
          </p:nvPr>
        </p:nvSpPr>
        <p:spPr>
          <a:xfrm>
            <a:off x="228600" y="838200"/>
            <a:ext cx="8763000" cy="5410200"/>
          </a:xfrm>
        </p:spPr>
        <p:txBody>
          <a:bodyPr/>
          <a:lstStyle/>
          <a:p>
            <a:r>
              <a:rPr lang="en-GB" sz="2800" dirty="0" smtClean="0"/>
              <a:t>Key </a:t>
            </a:r>
            <a:r>
              <a:rPr lang="en-GB" sz="2800" dirty="0"/>
              <a:t>to Seton’s success </a:t>
            </a:r>
            <a:r>
              <a:rPr lang="en-GB" sz="2800" dirty="0" smtClean="0"/>
              <a:t>is the </a:t>
            </a:r>
            <a:r>
              <a:rPr lang="en-GB" sz="2800" dirty="0"/>
              <a:t>combination of </a:t>
            </a:r>
            <a:r>
              <a:rPr lang="en-GB" sz="2800" dirty="0">
                <a:solidFill>
                  <a:srgbClr val="F6FFFA"/>
                </a:solidFill>
              </a:rPr>
              <a:t>blended learning</a:t>
            </a:r>
            <a:r>
              <a:rPr lang="en-GB" sz="2800" dirty="0"/>
              <a:t> combined with </a:t>
            </a:r>
            <a:r>
              <a:rPr lang="en-GB" sz="2800" dirty="0">
                <a:solidFill>
                  <a:srgbClr val="F6FFFA"/>
                </a:solidFill>
              </a:rPr>
              <a:t>best practices </a:t>
            </a:r>
            <a:r>
              <a:rPr lang="en-GB" sz="2800" dirty="0"/>
              <a:t>to increase student enrolment, achievement and motivation, as well as, to improve teacher quality and school </a:t>
            </a:r>
            <a:r>
              <a:rPr lang="en-GB" sz="2800" dirty="0" smtClean="0"/>
              <a:t>culture </a:t>
            </a:r>
            <a:endParaRPr lang="en-GB" sz="2800" dirty="0"/>
          </a:p>
          <a:p>
            <a:r>
              <a:rPr lang="en-GB" sz="2800" dirty="0" smtClean="0"/>
              <a:t>Blended</a:t>
            </a:r>
            <a:r>
              <a:rPr lang="en-GB" sz="2800" dirty="0"/>
              <a:t>-learning </a:t>
            </a:r>
            <a:r>
              <a:rPr lang="en-GB" sz="2800" dirty="0" smtClean="0"/>
              <a:t>model: </a:t>
            </a:r>
            <a:r>
              <a:rPr lang="en-GB" sz="2800" dirty="0"/>
              <a:t>combines computer-based learning with small group, traditional classroom </a:t>
            </a:r>
            <a:r>
              <a:rPr lang="en-GB" sz="2800" dirty="0" smtClean="0"/>
              <a:t>instruction</a:t>
            </a:r>
          </a:p>
          <a:p>
            <a:r>
              <a:rPr lang="en-GB" sz="2800" dirty="0" smtClean="0"/>
              <a:t>Many </a:t>
            </a:r>
            <a:r>
              <a:rPr lang="en-GB" sz="2800" dirty="0"/>
              <a:t>schools use the in-classroom rotation model </a:t>
            </a:r>
            <a:endParaRPr lang="en-GB" sz="2800" dirty="0" smtClean="0"/>
          </a:p>
          <a:p>
            <a:r>
              <a:rPr lang="en-GB" sz="2800" dirty="0" smtClean="0"/>
              <a:t>Core </a:t>
            </a:r>
            <a:r>
              <a:rPr lang="en-GB" sz="2800" dirty="0"/>
              <a:t>academic class periods </a:t>
            </a:r>
            <a:r>
              <a:rPr lang="en-GB" sz="2800" dirty="0" smtClean="0"/>
              <a:t>divided </a:t>
            </a:r>
            <a:r>
              <a:rPr lang="en-GB" sz="2800" dirty="0"/>
              <a:t>into two </a:t>
            </a:r>
            <a:r>
              <a:rPr lang="en-GB" sz="2800" dirty="0" smtClean="0"/>
              <a:t>segments: In 1</a:t>
            </a:r>
            <a:r>
              <a:rPr lang="en-GB" sz="2800" baseline="30000" dirty="0" smtClean="0"/>
              <a:t>st</a:t>
            </a:r>
            <a:r>
              <a:rPr lang="en-GB" sz="2800" dirty="0" smtClean="0"/>
              <a:t> segment</a:t>
            </a:r>
            <a:r>
              <a:rPr lang="en-GB" sz="2800" dirty="0"/>
              <a:t>, </a:t>
            </a:r>
            <a:r>
              <a:rPr lang="en-GB" sz="2800" dirty="0" smtClean="0"/>
              <a:t>teacher </a:t>
            </a:r>
            <a:r>
              <a:rPr lang="en-GB" sz="2800" dirty="0"/>
              <a:t>works with half of </a:t>
            </a:r>
            <a:r>
              <a:rPr lang="en-GB" sz="2800" dirty="0" smtClean="0"/>
              <a:t>students </a:t>
            </a:r>
            <a:r>
              <a:rPr lang="en-GB" sz="2800" dirty="0"/>
              <a:t>in small group instruction while the other half of the class works on their computers, using guided instruction </a:t>
            </a:r>
            <a:endParaRPr lang="en-US"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Seton Partners, “Phaedrus Initiative”, 2014</a:t>
            </a:r>
            <a:endParaRPr lang="en-US" sz="2000" dirty="0">
              <a:solidFill>
                <a:schemeClr val="tx2"/>
              </a:solidFill>
            </a:endParaRPr>
          </a:p>
        </p:txBody>
      </p:sp>
    </p:spTree>
    <p:extLst>
      <p:ext uri="{BB962C8B-B14F-4D97-AF65-F5344CB8AC3E}">
        <p14:creationId xmlns:p14="http://schemas.microsoft.com/office/powerpoint/2010/main" val="257857319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n-US" sz="3600" dirty="0"/>
              <a:t>Phaedrus </a:t>
            </a:r>
            <a:r>
              <a:rPr lang="en-US" sz="3600" dirty="0" smtClean="0"/>
              <a:t>Initiative -II</a:t>
            </a:r>
            <a:endParaRPr lang="en-US" sz="3600" b="1" dirty="0" smtClean="0"/>
          </a:p>
        </p:txBody>
      </p:sp>
      <p:sp>
        <p:nvSpPr>
          <p:cNvPr id="25605" name="Rectangle 5"/>
          <p:cNvSpPr>
            <a:spLocks noGrp="1" noChangeArrowheads="1"/>
          </p:cNvSpPr>
          <p:nvPr>
            <p:ph idx="1"/>
          </p:nvPr>
        </p:nvSpPr>
        <p:spPr>
          <a:xfrm>
            <a:off x="381000" y="838200"/>
            <a:ext cx="8458200" cy="5410200"/>
          </a:xfrm>
        </p:spPr>
        <p:txBody>
          <a:bodyPr/>
          <a:lstStyle/>
          <a:p>
            <a:pPr>
              <a:buFont typeface="Arial"/>
              <a:buChar char="•"/>
            </a:pPr>
            <a:r>
              <a:rPr lang="en-GB" sz="3000" dirty="0" smtClean="0"/>
              <a:t>For 2</a:t>
            </a:r>
            <a:r>
              <a:rPr lang="en-GB" sz="3000" baseline="30000" dirty="0" smtClean="0"/>
              <a:t>nd</a:t>
            </a:r>
            <a:r>
              <a:rPr lang="en-GB" sz="3000" dirty="0" smtClean="0"/>
              <a:t> segment, </a:t>
            </a:r>
            <a:r>
              <a:rPr lang="en-GB" sz="3000" dirty="0"/>
              <a:t>the students </a:t>
            </a:r>
            <a:r>
              <a:rPr lang="en-GB" sz="3000" dirty="0" smtClean="0"/>
              <a:t>switch</a:t>
            </a:r>
          </a:p>
          <a:p>
            <a:pPr>
              <a:buFont typeface="Arial"/>
              <a:buChar char="•"/>
            </a:pPr>
            <a:r>
              <a:rPr lang="en-GB" sz="3000" dirty="0" smtClean="0"/>
              <a:t>Teachers </a:t>
            </a:r>
            <a:r>
              <a:rPr lang="en-GB" sz="3000" dirty="0"/>
              <a:t>use information from the students’ work on the computers to identify and address subject areas that need additional </a:t>
            </a:r>
            <a:r>
              <a:rPr lang="en-GB" sz="3000" dirty="0" smtClean="0"/>
              <a:t>emphasis</a:t>
            </a:r>
          </a:p>
          <a:p>
            <a:pPr>
              <a:buFont typeface="Arial"/>
              <a:buChar char="•"/>
            </a:pPr>
            <a:r>
              <a:rPr lang="en-GB" sz="3000" dirty="0" smtClean="0"/>
              <a:t>Model </a:t>
            </a:r>
            <a:r>
              <a:rPr lang="en-GB" sz="3000" dirty="0"/>
              <a:t>enables schools to increase enrolment, without having to employ additional teachers but still maintain a good ratio of students to </a:t>
            </a:r>
            <a:r>
              <a:rPr lang="en-GB" sz="3000" dirty="0" smtClean="0"/>
              <a:t>teachers</a:t>
            </a:r>
          </a:p>
          <a:p>
            <a:pPr>
              <a:buFont typeface="Arial"/>
              <a:buChar char="•"/>
            </a:pPr>
            <a:r>
              <a:rPr lang="en-GB" sz="3000" dirty="0" smtClean="0"/>
              <a:t>With classroom </a:t>
            </a:r>
            <a:r>
              <a:rPr lang="en-GB" sz="3000" dirty="0"/>
              <a:t>of 30 students, individual students interact with their teacher in groups of </a:t>
            </a:r>
            <a:r>
              <a:rPr lang="en-GB" sz="3000" dirty="0" smtClean="0"/>
              <a:t>15</a:t>
            </a:r>
          </a:p>
          <a:p>
            <a:pPr>
              <a:buFont typeface="Arial"/>
              <a:buChar char="•"/>
            </a:pPr>
            <a:r>
              <a:rPr lang="en-GB" sz="3000" dirty="0" smtClean="0"/>
              <a:t>The </a:t>
            </a:r>
            <a:r>
              <a:rPr lang="en-GB" sz="3000" dirty="0"/>
              <a:t>model is educationally and economically efficient  </a:t>
            </a:r>
            <a:endParaRPr lang="en-US" sz="2800" dirty="0" smtClean="0"/>
          </a:p>
          <a:p>
            <a:pPr lvl="1" eaLnBrk="1" hangingPunct="1">
              <a:buFontTx/>
              <a:buNone/>
            </a:pPr>
            <a:endParaRPr lang="en-US" b="1" dirty="0" smtClean="0"/>
          </a:p>
          <a:p>
            <a:pPr lvl="1" eaLnBrk="1" hangingPunct="1">
              <a:buFontTx/>
              <a:buNone/>
            </a:pPr>
            <a:endParaRPr lang="en-US"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Seton Partners, “Phaedrus Initiative”, 2014</a:t>
            </a:r>
            <a:endParaRPr lang="en-US" sz="2000" dirty="0">
              <a:solidFill>
                <a:schemeClr val="tx2"/>
              </a:solidFill>
            </a:endParaRPr>
          </a:p>
        </p:txBody>
      </p:sp>
    </p:spTree>
    <p:extLst>
      <p:ext uri="{BB962C8B-B14F-4D97-AF65-F5344CB8AC3E}">
        <p14:creationId xmlns:p14="http://schemas.microsoft.com/office/powerpoint/2010/main" val="211884276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n-US" sz="3600" b="1" dirty="0" smtClean="0"/>
              <a:t>Free Tuition</a:t>
            </a:r>
          </a:p>
        </p:txBody>
      </p:sp>
      <p:sp>
        <p:nvSpPr>
          <p:cNvPr id="25605" name="Rectangle 5"/>
          <p:cNvSpPr>
            <a:spLocks noGrp="1" noChangeArrowheads="1"/>
          </p:cNvSpPr>
          <p:nvPr>
            <p:ph idx="1"/>
          </p:nvPr>
        </p:nvSpPr>
        <p:spPr>
          <a:xfrm>
            <a:off x="152400" y="838200"/>
            <a:ext cx="8686800" cy="5410200"/>
          </a:xfrm>
        </p:spPr>
        <p:txBody>
          <a:bodyPr/>
          <a:lstStyle/>
          <a:p>
            <a:pPr marL="342900" lvl="1" indent="-342900" eaLnBrk="1" hangingPunct="1">
              <a:buFontTx/>
              <a:buChar char="•"/>
            </a:pPr>
            <a:r>
              <a:rPr lang="en-GB" sz="3000" dirty="0"/>
              <a:t>College of the Ozarks is a Christian liberal arts college of about 1,400 students </a:t>
            </a:r>
            <a:r>
              <a:rPr lang="en-GB" sz="3000" dirty="0" smtClean="0"/>
              <a:t>in Missouri </a:t>
            </a:r>
          </a:p>
          <a:p>
            <a:pPr marL="342900" lvl="1" indent="-342900" eaLnBrk="1" hangingPunct="1">
              <a:buFontTx/>
              <a:buChar char="•"/>
            </a:pPr>
            <a:r>
              <a:rPr lang="en-GB" sz="3000" dirty="0" smtClean="0"/>
              <a:t>Focus </a:t>
            </a:r>
            <a:r>
              <a:rPr lang="en-GB" sz="3000" dirty="0"/>
              <a:t>on character building and developing a strong work ethic, </a:t>
            </a:r>
            <a:r>
              <a:rPr lang="en-GB" sz="3000" dirty="0" smtClean="0"/>
              <a:t>it is committed </a:t>
            </a:r>
            <a:r>
              <a:rPr lang="en-GB" sz="3000" dirty="0"/>
              <a:t>to providing high quality, Christian education to all who </a:t>
            </a:r>
            <a:r>
              <a:rPr lang="en-GB" sz="3000" dirty="0" smtClean="0"/>
              <a:t>desire it </a:t>
            </a:r>
          </a:p>
          <a:p>
            <a:pPr marL="342900" lvl="1" indent="-342900" eaLnBrk="1" hangingPunct="1">
              <a:buFontTx/>
              <a:buChar char="•"/>
            </a:pPr>
            <a:r>
              <a:rPr lang="en-GB" sz="3000" dirty="0" smtClean="0"/>
              <a:t>Instead </a:t>
            </a:r>
            <a:r>
              <a:rPr lang="en-GB" sz="3000" dirty="0"/>
              <a:t>of paying tuition, </a:t>
            </a:r>
            <a:r>
              <a:rPr lang="en-GB" sz="3000" dirty="0">
                <a:solidFill>
                  <a:srgbClr val="FFFFFF"/>
                </a:solidFill>
              </a:rPr>
              <a:t>all </a:t>
            </a:r>
            <a:r>
              <a:rPr lang="en-GB" sz="3000" dirty="0" smtClean="0">
                <a:solidFill>
                  <a:srgbClr val="FFFFFF"/>
                </a:solidFill>
              </a:rPr>
              <a:t>students</a:t>
            </a:r>
            <a:r>
              <a:rPr lang="en-GB" sz="3000" dirty="0" smtClean="0"/>
              <a:t> </a:t>
            </a:r>
            <a:r>
              <a:rPr lang="en-GB" sz="3000" dirty="0"/>
              <a:t>are provided </a:t>
            </a:r>
            <a:r>
              <a:rPr lang="en-GB" sz="3000" dirty="0">
                <a:solidFill>
                  <a:srgbClr val="FFFFFF"/>
                </a:solidFill>
              </a:rPr>
              <a:t>work</a:t>
            </a:r>
            <a:r>
              <a:rPr lang="en-GB" sz="3000" dirty="0"/>
              <a:t> on campus (from dairy farming to custodial services) that will cover the costs of their </a:t>
            </a:r>
            <a:r>
              <a:rPr lang="en-GB" sz="3000" dirty="0" smtClean="0"/>
              <a:t>tuition</a:t>
            </a:r>
          </a:p>
          <a:p>
            <a:pPr marL="342900" lvl="1" indent="-342900" eaLnBrk="1" hangingPunct="1">
              <a:buFontTx/>
              <a:buChar char="•"/>
            </a:pPr>
            <a:r>
              <a:rPr lang="en-GB" sz="3000" dirty="0" smtClean="0">
                <a:solidFill>
                  <a:srgbClr val="FFFFFF"/>
                </a:solidFill>
              </a:rPr>
              <a:t>Working 15 </a:t>
            </a:r>
            <a:r>
              <a:rPr lang="en-GB" sz="3000" dirty="0">
                <a:solidFill>
                  <a:srgbClr val="FFFFFF"/>
                </a:solidFill>
              </a:rPr>
              <a:t>hours a week </a:t>
            </a:r>
            <a:r>
              <a:rPr lang="en-GB" sz="3000" dirty="0" smtClean="0"/>
              <a:t>comes </a:t>
            </a:r>
            <a:r>
              <a:rPr lang="en-GB" sz="3000" dirty="0"/>
              <a:t>with the </a:t>
            </a:r>
            <a:r>
              <a:rPr lang="en-GB" sz="3000" dirty="0" smtClean="0"/>
              <a:t>school’s guarantee </a:t>
            </a:r>
            <a:r>
              <a:rPr lang="en-GB" sz="3000" dirty="0"/>
              <a:t>to </a:t>
            </a:r>
            <a:r>
              <a:rPr lang="en-GB" sz="3000" dirty="0" smtClean="0"/>
              <a:t>cover tuition </a:t>
            </a:r>
            <a:r>
              <a:rPr lang="en-GB" sz="3000" dirty="0"/>
              <a:t>expenses that exceeds what is covered by other scholarships and </a:t>
            </a:r>
            <a:r>
              <a:rPr lang="en-GB" sz="3000" dirty="0" smtClean="0"/>
              <a:t>grants</a:t>
            </a:r>
            <a:endParaRPr lang="en-US" sz="3000" dirty="0" smtClean="0"/>
          </a:p>
          <a:p>
            <a:pPr lvl="1" eaLnBrk="1" hangingPunct="1">
              <a:buFontTx/>
              <a:buNone/>
            </a:pPr>
            <a:endParaRPr lang="en-US" b="1" dirty="0" smtClean="0"/>
          </a:p>
          <a:p>
            <a:pPr lvl="1" eaLnBrk="1" hangingPunct="1">
              <a:buFontTx/>
              <a:buNone/>
            </a:pPr>
            <a:endParaRPr lang="en-US"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3810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US News &amp; World Report, December 2012</a:t>
            </a:r>
            <a:endParaRPr lang="en-US" sz="2000" dirty="0">
              <a:solidFill>
                <a:schemeClr val="tx2"/>
              </a:solidFill>
            </a:endParaRPr>
          </a:p>
        </p:txBody>
      </p:sp>
    </p:spTree>
    <p:extLst>
      <p:ext uri="{BB962C8B-B14F-4D97-AF65-F5344CB8AC3E}">
        <p14:creationId xmlns:p14="http://schemas.microsoft.com/office/powerpoint/2010/main" val="268547135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n-GB" sz="3600" dirty="0"/>
              <a:t>College of the Ozarks </a:t>
            </a:r>
            <a:endParaRPr lang="en-US" sz="3600" b="1" dirty="0" smtClean="0"/>
          </a:p>
        </p:txBody>
      </p:sp>
      <p:sp>
        <p:nvSpPr>
          <p:cNvPr id="25605" name="Rectangle 5"/>
          <p:cNvSpPr>
            <a:spLocks noGrp="1" noChangeArrowheads="1"/>
          </p:cNvSpPr>
          <p:nvPr>
            <p:ph idx="1"/>
          </p:nvPr>
        </p:nvSpPr>
        <p:spPr>
          <a:xfrm>
            <a:off x="381000" y="838200"/>
            <a:ext cx="8458200" cy="5410200"/>
          </a:xfrm>
        </p:spPr>
        <p:txBody>
          <a:bodyPr/>
          <a:lstStyle/>
          <a:p>
            <a:pPr marL="342900" lvl="1" indent="-342900" eaLnBrk="1" hangingPunct="1">
              <a:buFontTx/>
              <a:buChar char="•"/>
            </a:pPr>
            <a:r>
              <a:rPr lang="en-GB" dirty="0"/>
              <a:t>In addition </a:t>
            </a:r>
            <a:r>
              <a:rPr lang="en-GB" dirty="0" smtClean="0"/>
              <a:t>to weekly work, </a:t>
            </a:r>
            <a:r>
              <a:rPr lang="en-GB" dirty="0"/>
              <a:t>students also </a:t>
            </a:r>
            <a:r>
              <a:rPr lang="en-GB" dirty="0" smtClean="0"/>
              <a:t>work two </a:t>
            </a:r>
            <a:r>
              <a:rPr lang="en-GB" dirty="0"/>
              <a:t>40 hour weeks </a:t>
            </a:r>
            <a:r>
              <a:rPr lang="en-GB" dirty="0" smtClean="0"/>
              <a:t>a </a:t>
            </a:r>
            <a:r>
              <a:rPr lang="en-GB" dirty="0"/>
              <a:t>year when classes are not in </a:t>
            </a:r>
            <a:r>
              <a:rPr lang="en-GB" dirty="0" smtClean="0"/>
              <a:t>session</a:t>
            </a:r>
          </a:p>
          <a:p>
            <a:pPr marL="342900" lvl="1" indent="-342900" eaLnBrk="1" hangingPunct="1">
              <a:buFontTx/>
              <a:buChar char="•"/>
            </a:pPr>
            <a:r>
              <a:rPr lang="en-GB" dirty="0" smtClean="0"/>
              <a:t>Needy </a:t>
            </a:r>
            <a:r>
              <a:rPr lang="en-GB" dirty="0"/>
              <a:t>students </a:t>
            </a:r>
            <a:r>
              <a:rPr lang="en-GB" dirty="0" smtClean="0"/>
              <a:t>can get </a:t>
            </a:r>
            <a:r>
              <a:rPr lang="en-GB" dirty="0"/>
              <a:t>room and board covered by working at the College for </a:t>
            </a:r>
            <a:r>
              <a:rPr lang="en-GB" dirty="0" smtClean="0"/>
              <a:t>6 </a:t>
            </a:r>
            <a:r>
              <a:rPr lang="en-GB" dirty="0"/>
              <a:t>weeks per term during </a:t>
            </a:r>
            <a:r>
              <a:rPr lang="en-GB" dirty="0" smtClean="0"/>
              <a:t>summer break</a:t>
            </a:r>
          </a:p>
          <a:p>
            <a:r>
              <a:rPr lang="en-US" sz="2800" dirty="0" smtClean="0"/>
              <a:t>70</a:t>
            </a:r>
            <a:r>
              <a:rPr lang="en-US" sz="2800" dirty="0"/>
              <a:t>% of the college’s revenue comes from gifts and earnings from its </a:t>
            </a:r>
            <a:r>
              <a:rPr lang="en-US" sz="2800" dirty="0" smtClean="0"/>
              <a:t>endowment</a:t>
            </a:r>
          </a:p>
          <a:p>
            <a:r>
              <a:rPr lang="en-US" sz="2800" dirty="0" smtClean="0"/>
              <a:t>Value </a:t>
            </a:r>
            <a:r>
              <a:rPr lang="en-US" sz="2800" dirty="0"/>
              <a:t>of the endowment was $355 </a:t>
            </a:r>
            <a:r>
              <a:rPr lang="en-US" sz="2800" dirty="0" smtClean="0"/>
              <a:t>million in </a:t>
            </a:r>
            <a:r>
              <a:rPr lang="en-US" sz="2800" dirty="0"/>
              <a:t>2013 </a:t>
            </a:r>
            <a:endParaRPr lang="en-US" sz="2800" dirty="0" smtClean="0"/>
          </a:p>
          <a:p>
            <a:r>
              <a:rPr lang="en-US" sz="2800" dirty="0" smtClean="0"/>
              <a:t>Illustrates that an </a:t>
            </a:r>
            <a:r>
              <a:rPr lang="en-US" sz="2800" dirty="0"/>
              <a:t>institution and a committed constituency </a:t>
            </a:r>
            <a:r>
              <a:rPr lang="en-US" sz="2800" dirty="0" smtClean="0"/>
              <a:t>can </a:t>
            </a:r>
            <a:r>
              <a:rPr lang="en-US" sz="2800" dirty="0"/>
              <a:t>radically transform, in a values-driven manner, the way in which Christian education is funded and delivered. </a:t>
            </a:r>
          </a:p>
          <a:p>
            <a:pPr marL="342900" lvl="1" indent="-342900" eaLnBrk="1" hangingPunct="1">
              <a:buFontTx/>
              <a:buChar char="•"/>
            </a:pPr>
            <a:r>
              <a:rPr lang="en-US" dirty="0" smtClean="0"/>
              <a:t> </a:t>
            </a:r>
            <a:endParaRPr lang="en-US" sz="2800" dirty="0" smtClean="0"/>
          </a:p>
          <a:p>
            <a:pPr lvl="1" eaLnBrk="1" hangingPunct="1">
              <a:buFontTx/>
              <a:buNone/>
            </a:pPr>
            <a:endParaRPr lang="en-US" b="1" dirty="0" smtClean="0"/>
          </a:p>
          <a:p>
            <a:pPr lvl="1" eaLnBrk="1" hangingPunct="1">
              <a:buFontTx/>
              <a:buNone/>
            </a:pPr>
            <a:endParaRPr lang="en-US"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228600" y="6324600"/>
            <a:ext cx="8229600" cy="769441"/>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a:solidFill>
                  <a:schemeClr val="tx2"/>
                </a:solidFill>
              </a:rPr>
              <a:t>US News &amp; World Report, December 2012</a:t>
            </a:r>
          </a:p>
          <a:p>
            <a:pPr algn="l">
              <a:spcBef>
                <a:spcPct val="50000"/>
              </a:spcBef>
              <a:tabLst>
                <a:tab pos="723900" algn="l"/>
                <a:tab pos="1035050" algn="ctr"/>
              </a:tabLst>
            </a:pPr>
            <a:r>
              <a:rPr lang="en-US" sz="2000" dirty="0" smtClean="0">
                <a:solidFill>
                  <a:schemeClr val="tx2"/>
                </a:solidFill>
              </a:rPr>
              <a:t>, </a:t>
            </a:r>
            <a:endParaRPr lang="en-US" sz="2000" dirty="0">
              <a:solidFill>
                <a:schemeClr val="tx2"/>
              </a:solidFill>
            </a:endParaRPr>
          </a:p>
        </p:txBody>
      </p:sp>
    </p:spTree>
    <p:extLst>
      <p:ext uri="{BB962C8B-B14F-4D97-AF65-F5344CB8AC3E}">
        <p14:creationId xmlns:p14="http://schemas.microsoft.com/office/powerpoint/2010/main" val="23522458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n-US" sz="3600" dirty="0" smtClean="0"/>
              <a:t>Work Opportunities</a:t>
            </a:r>
          </a:p>
        </p:txBody>
      </p:sp>
      <p:sp>
        <p:nvSpPr>
          <p:cNvPr id="25605" name="Rectangle 5"/>
          <p:cNvSpPr>
            <a:spLocks noGrp="1" noChangeArrowheads="1"/>
          </p:cNvSpPr>
          <p:nvPr>
            <p:ph idx="1"/>
          </p:nvPr>
        </p:nvSpPr>
        <p:spPr>
          <a:xfrm>
            <a:off x="381000" y="838200"/>
            <a:ext cx="8458200" cy="5410200"/>
          </a:xfrm>
        </p:spPr>
        <p:txBody>
          <a:bodyPr/>
          <a:lstStyle/>
          <a:p>
            <a:pPr marL="342900" lvl="1" indent="-342900" eaLnBrk="1" hangingPunct="1">
              <a:buFontTx/>
              <a:buChar char="•"/>
            </a:pPr>
            <a:r>
              <a:rPr lang="en-US" sz="3200" dirty="0" smtClean="0"/>
              <a:t>Back to the Blueprint?</a:t>
            </a:r>
          </a:p>
          <a:p>
            <a:pPr marL="342900" lvl="1" indent="-342900" eaLnBrk="1" hangingPunct="1">
              <a:buFontTx/>
              <a:buChar char="•"/>
            </a:pPr>
            <a:r>
              <a:rPr lang="en-GB" sz="3200" dirty="0" smtClean="0"/>
              <a:t>Vocational </a:t>
            </a:r>
            <a:r>
              <a:rPr lang="en-GB" sz="3200" dirty="0"/>
              <a:t>training </a:t>
            </a:r>
            <a:r>
              <a:rPr lang="en-GB" sz="3200" dirty="0" smtClean="0"/>
              <a:t>of Ozarks is </a:t>
            </a:r>
            <a:r>
              <a:rPr lang="en-GB" sz="3200" dirty="0"/>
              <a:t>at the core of the Adventist philosophy of </a:t>
            </a:r>
            <a:r>
              <a:rPr lang="en-GB" sz="3200" dirty="0" smtClean="0"/>
              <a:t>education</a:t>
            </a:r>
          </a:p>
          <a:p>
            <a:pPr marL="342900" lvl="1" indent="-342900" eaLnBrk="1" hangingPunct="1">
              <a:buFontTx/>
              <a:buChar char="•"/>
            </a:pPr>
            <a:r>
              <a:rPr lang="en-GB" sz="3200" dirty="0" smtClean="0"/>
              <a:t>Some </a:t>
            </a:r>
            <a:r>
              <a:rPr lang="en-GB" sz="3200" dirty="0"/>
              <a:t>educational experts are also suggesting that more serious attention should be given to providing a vocational path with career and technical emphases for at least some students </a:t>
            </a:r>
            <a:endParaRPr lang="en-GB" sz="3200" dirty="0" smtClean="0"/>
          </a:p>
          <a:p>
            <a:pPr marL="342900" lvl="1" indent="-342900" eaLnBrk="1" hangingPunct="1">
              <a:buFontTx/>
              <a:buChar char="•"/>
            </a:pPr>
            <a:r>
              <a:rPr lang="en-GB" sz="3200" dirty="0" smtClean="0"/>
              <a:t>Such </a:t>
            </a:r>
            <a:r>
              <a:rPr lang="en-GB" sz="3200" dirty="0"/>
              <a:t>approaches have been successful in increasing graduation rates and </a:t>
            </a:r>
            <a:r>
              <a:rPr lang="en-GB" sz="3200" dirty="0" err="1"/>
              <a:t>labor</a:t>
            </a:r>
            <a:r>
              <a:rPr lang="en-GB" sz="3200" dirty="0"/>
              <a:t> market </a:t>
            </a:r>
            <a:r>
              <a:rPr lang="en-GB" sz="3200" dirty="0" smtClean="0"/>
              <a:t>outcomes</a:t>
            </a:r>
            <a:endParaRPr lang="en-US" sz="3200" dirty="0" smtClean="0"/>
          </a:p>
          <a:p>
            <a:pPr marL="342900" lvl="1" indent="-342900" eaLnBrk="1" hangingPunct="1">
              <a:buFontTx/>
              <a:buChar char="•"/>
            </a:pPr>
            <a:endParaRPr lang="en-US" sz="2800" dirty="0" smtClean="0"/>
          </a:p>
          <a:p>
            <a:pPr lvl="1" eaLnBrk="1" hangingPunct="1">
              <a:buFontTx/>
              <a:buNone/>
            </a:pPr>
            <a:endParaRPr lang="en-US" b="1" dirty="0" smtClean="0"/>
          </a:p>
          <a:p>
            <a:pPr lvl="1" eaLnBrk="1" hangingPunct="1">
              <a:buFontTx/>
              <a:buNone/>
            </a:pPr>
            <a:endParaRPr lang="en-US"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Cullen et al, J of Economic Perspectives, 2013</a:t>
            </a:r>
            <a:endParaRPr lang="en-US" sz="2000" dirty="0">
              <a:solidFill>
                <a:schemeClr val="tx2"/>
              </a:solidFill>
            </a:endParaRPr>
          </a:p>
        </p:txBody>
      </p:sp>
    </p:spTree>
    <p:extLst>
      <p:ext uri="{BB962C8B-B14F-4D97-AF65-F5344CB8AC3E}">
        <p14:creationId xmlns:p14="http://schemas.microsoft.com/office/powerpoint/2010/main" val="23522458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876800"/>
          </a:xfrm>
        </p:spPr>
        <p:txBody>
          <a:bodyPr/>
          <a:lstStyle/>
          <a:p>
            <a:r>
              <a:rPr lang="en-US" dirty="0" smtClean="0"/>
              <a:t>New Commitment to Christian Education at the level of the local church</a:t>
            </a:r>
            <a:br>
              <a:rPr lang="en-US" dirty="0" smtClean="0"/>
            </a:br>
            <a:r>
              <a:rPr lang="en-US" dirty="0" smtClean="0"/>
              <a:t>and </a:t>
            </a:r>
            <a:br>
              <a:rPr lang="en-US" dirty="0" smtClean="0"/>
            </a:br>
            <a:r>
              <a:rPr lang="en-US" dirty="0" smtClean="0"/>
              <a:t>Creating a new culture supportive of SDA education</a:t>
            </a:r>
            <a:endParaRPr lang="en-US" dirty="0"/>
          </a:p>
        </p:txBody>
      </p:sp>
    </p:spTree>
    <p:extLst>
      <p:ext uri="{BB962C8B-B14F-4D97-AF65-F5344CB8AC3E}">
        <p14:creationId xmlns:p14="http://schemas.microsoft.com/office/powerpoint/2010/main" val="7002514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dirty="0" smtClean="0"/>
              <a:t>The Temple Plan</a:t>
            </a:r>
          </a:p>
        </p:txBody>
      </p:sp>
      <p:sp>
        <p:nvSpPr>
          <p:cNvPr id="23555" name="TextBox 3"/>
          <p:cNvSpPr txBox="1">
            <a:spLocks noChangeArrowheads="1"/>
          </p:cNvSpPr>
          <p:nvPr/>
        </p:nvSpPr>
        <p:spPr bwMode="auto">
          <a:xfrm>
            <a:off x="533400" y="990600"/>
            <a:ext cx="8229600" cy="5986254"/>
          </a:xfrm>
          <a:prstGeom prst="rect">
            <a:avLst/>
          </a:prstGeom>
          <a:noFill/>
          <a:ln w="9525">
            <a:noFill/>
            <a:miter lim="800000"/>
            <a:headEnd/>
            <a:tailEnd/>
          </a:ln>
        </p:spPr>
        <p:txBody>
          <a:bodyPr wrap="square">
            <a:spAutoFit/>
          </a:bodyPr>
          <a:lstStyle/>
          <a:p>
            <a:pPr indent="182880" algn="l">
              <a:buFont typeface="Arial"/>
              <a:buChar char="•"/>
            </a:pPr>
            <a:r>
              <a:rPr lang="en-US" sz="3400" dirty="0" smtClean="0"/>
              <a:t>It is an </a:t>
            </a:r>
            <a:r>
              <a:rPr lang="en-US" sz="3400" dirty="0"/>
              <a:t>organized program </a:t>
            </a:r>
            <a:r>
              <a:rPr lang="en-US" sz="3400" dirty="0" smtClean="0"/>
              <a:t>of a </a:t>
            </a:r>
            <a:r>
              <a:rPr lang="en-US" sz="3400" dirty="0"/>
              <a:t>local church that </a:t>
            </a:r>
            <a:r>
              <a:rPr lang="en-US" sz="3400" dirty="0" smtClean="0"/>
              <a:t>has made the decision to </a:t>
            </a:r>
            <a:r>
              <a:rPr lang="en-US" sz="3400" dirty="0"/>
              <a:t>pay the full tuition or a part of the tuition to a Christian school for all of the students from that local church that are attending the </a:t>
            </a:r>
            <a:r>
              <a:rPr lang="en-US" sz="3400" dirty="0" smtClean="0"/>
              <a:t>SDA school</a:t>
            </a:r>
            <a:endParaRPr lang="en-US" sz="3400" dirty="0"/>
          </a:p>
          <a:p>
            <a:pPr lvl="0" indent="182880" algn="l">
              <a:spcBef>
                <a:spcPts val="1200"/>
              </a:spcBef>
              <a:spcAft>
                <a:spcPts val="600"/>
              </a:spcAft>
              <a:buFont typeface="Arial"/>
              <a:buChar char="•"/>
            </a:pPr>
            <a:r>
              <a:rPr lang="en-US" sz="3400" dirty="0" smtClean="0"/>
              <a:t>Church has eligibility </a:t>
            </a:r>
            <a:r>
              <a:rPr lang="en-US" sz="3400" dirty="0"/>
              <a:t>criteria </a:t>
            </a:r>
            <a:r>
              <a:rPr lang="en-US" sz="3400" dirty="0" smtClean="0"/>
              <a:t>(e.g., must </a:t>
            </a:r>
            <a:r>
              <a:rPr lang="en-US" sz="3400" dirty="0"/>
              <a:t>be members of the </a:t>
            </a:r>
            <a:r>
              <a:rPr lang="en-US" sz="3400" dirty="0" smtClean="0"/>
              <a:t>church; must financially support church)</a:t>
            </a:r>
          </a:p>
          <a:p>
            <a:pPr indent="182880" algn="l">
              <a:buFont typeface="Arial"/>
              <a:buChar char="•"/>
            </a:pPr>
            <a:r>
              <a:rPr lang="en-US" sz="3400" dirty="0" smtClean="0"/>
              <a:t>The Church pays tuition (full or part) to </a:t>
            </a:r>
            <a:r>
              <a:rPr lang="en-US" sz="3400" dirty="0"/>
              <a:t>the </a:t>
            </a:r>
            <a:r>
              <a:rPr lang="en-US" sz="3400" dirty="0" smtClean="0"/>
              <a:t>school</a:t>
            </a:r>
          </a:p>
          <a:p>
            <a:pPr algn="l"/>
            <a:endParaRPr lang="en-US" sz="28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146571896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dirty="0"/>
              <a:t>The Temple </a:t>
            </a:r>
            <a:r>
              <a:rPr lang="en-US" sz="3600" dirty="0" smtClean="0"/>
              <a:t>Plan: Keys to Success</a:t>
            </a:r>
          </a:p>
        </p:txBody>
      </p:sp>
      <p:sp>
        <p:nvSpPr>
          <p:cNvPr id="23555" name="TextBox 3"/>
          <p:cNvSpPr txBox="1">
            <a:spLocks noChangeArrowheads="1"/>
          </p:cNvSpPr>
          <p:nvPr/>
        </p:nvSpPr>
        <p:spPr bwMode="auto">
          <a:xfrm>
            <a:off x="533400" y="990600"/>
            <a:ext cx="8305800" cy="6432530"/>
          </a:xfrm>
          <a:prstGeom prst="rect">
            <a:avLst/>
          </a:prstGeom>
          <a:noFill/>
          <a:ln w="9525">
            <a:noFill/>
            <a:miter lim="800000"/>
            <a:headEnd/>
            <a:tailEnd/>
          </a:ln>
        </p:spPr>
        <p:txBody>
          <a:bodyPr wrap="square">
            <a:spAutoFit/>
          </a:bodyPr>
          <a:lstStyle/>
          <a:p>
            <a:pPr marL="91440" lvl="0" indent="-457200" algn="l">
              <a:buFont typeface="Arial"/>
              <a:buChar char="•"/>
            </a:pPr>
            <a:r>
              <a:rPr lang="en-US" sz="3200" dirty="0" smtClean="0"/>
              <a:t>Local </a:t>
            </a:r>
            <a:r>
              <a:rPr lang="en-US" sz="3200" dirty="0"/>
              <a:t>church </a:t>
            </a:r>
            <a:r>
              <a:rPr lang="en-US" sz="3200" dirty="0" smtClean="0"/>
              <a:t>makes </a:t>
            </a:r>
            <a:r>
              <a:rPr lang="en-US" sz="3200" dirty="0"/>
              <a:t>commitment to Christian education and </a:t>
            </a:r>
            <a:r>
              <a:rPr lang="en-US" sz="3200" dirty="0" smtClean="0"/>
              <a:t>commits </a:t>
            </a:r>
            <a:r>
              <a:rPr lang="en-US" sz="3200" dirty="0"/>
              <a:t>a substantial part of its budget to </a:t>
            </a:r>
            <a:r>
              <a:rPr lang="en-US" sz="3200" dirty="0" smtClean="0"/>
              <a:t>this</a:t>
            </a:r>
            <a:endParaRPr lang="en-US" sz="3200" dirty="0"/>
          </a:p>
          <a:p>
            <a:pPr marL="91440" lvl="0" indent="-457200" algn="l">
              <a:buFont typeface="Arial"/>
              <a:buChar char="•"/>
            </a:pPr>
            <a:r>
              <a:rPr lang="en-US" sz="3200" dirty="0" smtClean="0"/>
              <a:t>Parents and church </a:t>
            </a:r>
            <a:r>
              <a:rPr lang="en-US" sz="3200" dirty="0"/>
              <a:t>members </a:t>
            </a:r>
            <a:r>
              <a:rPr lang="en-US" sz="3200" dirty="0" smtClean="0"/>
              <a:t>make personal </a:t>
            </a:r>
            <a:r>
              <a:rPr lang="en-US" sz="3200" dirty="0"/>
              <a:t>commitment to Christian education and give regularly and systematically to the Christian education </a:t>
            </a:r>
            <a:r>
              <a:rPr lang="en-US" sz="3200" dirty="0" smtClean="0"/>
              <a:t>fund</a:t>
            </a:r>
          </a:p>
          <a:p>
            <a:pPr marL="91440" indent="-457200" algn="l">
              <a:buFont typeface="Arial"/>
              <a:buChar char="•"/>
            </a:pPr>
            <a:r>
              <a:rPr lang="en-US" sz="3200" dirty="0" smtClean="0"/>
              <a:t>Church members, who are not parents and do not have children in the school, contribute to  fund so that students </a:t>
            </a:r>
            <a:r>
              <a:rPr lang="en-US" sz="3200" dirty="0"/>
              <a:t>whose parents cannot pay the full </a:t>
            </a:r>
            <a:r>
              <a:rPr lang="en-US" sz="3200" dirty="0" smtClean="0"/>
              <a:t>tuition can be supported </a:t>
            </a:r>
            <a:endParaRPr lang="en-US" sz="3200" dirty="0"/>
          </a:p>
          <a:p>
            <a:pPr lvl="0" algn="l"/>
            <a:endParaRPr lang="en-US" sz="3200" dirty="0"/>
          </a:p>
          <a:p>
            <a:pPr marL="466725" indent="-466725" algn="l">
              <a:buFont typeface="Arial"/>
              <a:buChar char="•"/>
            </a:pPr>
            <a:endParaRPr lang="en-US" sz="28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162482506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990600"/>
            <a:ext cx="7772400" cy="3962400"/>
          </a:xfrm>
        </p:spPr>
        <p:txBody>
          <a:bodyPr/>
          <a:lstStyle/>
          <a:p>
            <a:pPr eaLnBrk="1" hangingPunct="1"/>
            <a:r>
              <a:rPr lang="en-US" altLang="en-US" sz="4000" i="1" dirty="0" smtClean="0"/>
              <a:t>Our Greatest Need</a:t>
            </a:r>
          </a:p>
        </p:txBody>
      </p:sp>
    </p:spTree>
    <p:extLst>
      <p:ext uri="{BB962C8B-B14F-4D97-AF65-F5344CB8AC3E}">
        <p14:creationId xmlns:p14="http://schemas.microsoft.com/office/powerpoint/2010/main" val="38398754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en-US" sz="3600" b="1" dirty="0" smtClean="0"/>
              <a:t>Major Themes </a:t>
            </a:r>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endParaRPr lang="en-US"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n-US" dirty="0" smtClean="0"/>
              <a:t>Challenge of Youth Retention </a:t>
            </a:r>
          </a:p>
          <a:p>
            <a:pPr marL="514350" indent="-514350" eaLnBrk="1" hangingPunct="1">
              <a:lnSpc>
                <a:spcPct val="90000"/>
              </a:lnSpc>
              <a:spcBef>
                <a:spcPct val="25000"/>
              </a:spcBef>
              <a:spcAft>
                <a:spcPct val="25000"/>
              </a:spcAft>
              <a:buFont typeface="+mj-lt"/>
              <a:buAutoNum type="arabicPeriod"/>
            </a:pPr>
            <a:endParaRPr lang="en-US"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n-US" dirty="0" smtClean="0">
                <a:solidFill>
                  <a:srgbClr val="FFFF00"/>
                </a:solidFill>
              </a:rPr>
              <a:t>Challenge of providing high quality education</a:t>
            </a:r>
            <a:endParaRPr lang="en-US" dirty="0">
              <a:solidFill>
                <a:srgbClr val="FFFF00"/>
              </a:solidFill>
            </a:endParaRPr>
          </a:p>
          <a:p>
            <a:pPr marL="514350" indent="-514350" eaLnBrk="1" hangingPunct="1">
              <a:lnSpc>
                <a:spcPct val="90000"/>
              </a:lnSpc>
              <a:spcBef>
                <a:spcPct val="25000"/>
              </a:spcBef>
              <a:spcAft>
                <a:spcPct val="25000"/>
              </a:spcAft>
              <a:buFont typeface="+mj-lt"/>
              <a:buAutoNum type="arabicPeriod"/>
            </a:pPr>
            <a:endParaRPr lang="en-US" dirty="0">
              <a:solidFill>
                <a:srgbClr val="FFFF00"/>
              </a:solidFill>
            </a:endParaRPr>
          </a:p>
          <a:p>
            <a:pPr marL="514350" indent="-514350" eaLnBrk="1" hangingPunct="1">
              <a:lnSpc>
                <a:spcPct val="90000"/>
              </a:lnSpc>
              <a:spcBef>
                <a:spcPct val="25000"/>
              </a:spcBef>
              <a:spcAft>
                <a:spcPct val="25000"/>
              </a:spcAft>
              <a:buFont typeface="+mj-lt"/>
              <a:buAutoNum type="arabicPeriod"/>
            </a:pPr>
            <a:r>
              <a:rPr lang="en-US" smtClean="0">
                <a:solidFill>
                  <a:srgbClr val="FFFF00"/>
                </a:solidFill>
              </a:rPr>
              <a:t>Challenge </a:t>
            </a:r>
            <a:r>
              <a:rPr lang="en-US" dirty="0">
                <a:solidFill>
                  <a:srgbClr val="FFFF00"/>
                </a:solidFill>
              </a:rPr>
              <a:t>of </a:t>
            </a:r>
            <a:r>
              <a:rPr lang="en-US" dirty="0" smtClean="0">
                <a:solidFill>
                  <a:srgbClr val="FFFF00"/>
                </a:solidFill>
              </a:rPr>
              <a:t>making SDA education affordable to our constituency</a:t>
            </a:r>
            <a:endParaRPr lang="en-US" dirty="0">
              <a:solidFill>
                <a:srgbClr val="FFFF00"/>
              </a:solidFill>
            </a:endParaRP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a:p>
        </p:txBody>
      </p:sp>
    </p:spTree>
    <p:extLst>
      <p:ext uri="{BB962C8B-B14F-4D97-AF65-F5344CB8AC3E}">
        <p14:creationId xmlns:p14="http://schemas.microsoft.com/office/powerpoint/2010/main" val="16526341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dirty="0" smtClean="0"/>
              <a:t>God’s Promise</a:t>
            </a:r>
          </a:p>
        </p:txBody>
      </p:sp>
      <p:sp>
        <p:nvSpPr>
          <p:cNvPr id="23555" name="TextBox 3"/>
          <p:cNvSpPr txBox="1">
            <a:spLocks noChangeArrowheads="1"/>
          </p:cNvSpPr>
          <p:nvPr/>
        </p:nvSpPr>
        <p:spPr bwMode="auto">
          <a:xfrm>
            <a:off x="533400" y="990600"/>
            <a:ext cx="4800600" cy="5201423"/>
          </a:xfrm>
          <a:prstGeom prst="rect">
            <a:avLst/>
          </a:prstGeom>
          <a:noFill/>
          <a:ln w="9525">
            <a:noFill/>
            <a:miter lim="800000"/>
            <a:headEnd/>
            <a:tailEnd/>
          </a:ln>
        </p:spPr>
        <p:txBody>
          <a:bodyPr wrap="square">
            <a:spAutoFit/>
          </a:bodyPr>
          <a:lstStyle/>
          <a:p>
            <a:pPr lvl="0" algn="l"/>
            <a:r>
              <a:rPr lang="en-US" sz="3200" dirty="0" smtClean="0"/>
              <a:t>“</a:t>
            </a:r>
            <a:r>
              <a:rPr lang="en-US" sz="3600" dirty="0" smtClean="0"/>
              <a:t>If </a:t>
            </a:r>
            <a:r>
              <a:rPr lang="en-US" sz="3600" dirty="0"/>
              <a:t>my people</a:t>
            </a:r>
            <a:r>
              <a:rPr lang="en-US" sz="3200" dirty="0"/>
              <a:t>, who are called by my name, will </a:t>
            </a:r>
            <a:r>
              <a:rPr lang="en-US" sz="3600" dirty="0">
                <a:solidFill>
                  <a:srgbClr val="F6FFFA"/>
                </a:solidFill>
              </a:rPr>
              <a:t>humble</a:t>
            </a:r>
            <a:r>
              <a:rPr lang="en-US" sz="3200" dirty="0"/>
              <a:t> themselves and </a:t>
            </a:r>
            <a:r>
              <a:rPr lang="en-US" sz="3600" dirty="0">
                <a:solidFill>
                  <a:srgbClr val="F6FFFA"/>
                </a:solidFill>
              </a:rPr>
              <a:t>pray</a:t>
            </a:r>
            <a:r>
              <a:rPr lang="en-US" sz="3200" dirty="0"/>
              <a:t> and </a:t>
            </a:r>
            <a:r>
              <a:rPr lang="en-US" sz="3200" dirty="0">
                <a:solidFill>
                  <a:srgbClr val="F6FFFA"/>
                </a:solidFill>
              </a:rPr>
              <a:t>seek </a:t>
            </a:r>
            <a:r>
              <a:rPr lang="en-US" sz="3200" dirty="0"/>
              <a:t>my face and </a:t>
            </a:r>
            <a:r>
              <a:rPr lang="en-US" sz="3200" dirty="0">
                <a:solidFill>
                  <a:srgbClr val="F6FFFA"/>
                </a:solidFill>
              </a:rPr>
              <a:t>turn</a:t>
            </a:r>
            <a:r>
              <a:rPr lang="en-US" sz="3200" dirty="0"/>
              <a:t> from their wicked ways, then I will hear from heaven, and I will forgive their sin and will heal their land</a:t>
            </a:r>
            <a:r>
              <a:rPr lang="en-US" sz="3200" dirty="0" smtClean="0"/>
              <a:t>.”</a:t>
            </a:r>
            <a:r>
              <a:rPr lang="en-US" sz="3200" dirty="0"/>
              <a:t/>
            </a:r>
            <a:br>
              <a:rPr lang="en-US" sz="3200" dirty="0"/>
            </a:br>
            <a:endParaRPr lang="en-US" sz="3200" dirty="0"/>
          </a:p>
        </p:txBody>
      </p:sp>
      <p:sp>
        <p:nvSpPr>
          <p:cNvPr id="7" name="Line 3"/>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
        <p:nvSpPr>
          <p:cNvPr id="2" name="TextBox 1"/>
          <p:cNvSpPr txBox="1"/>
          <p:nvPr/>
        </p:nvSpPr>
        <p:spPr>
          <a:xfrm>
            <a:off x="533400" y="6172200"/>
            <a:ext cx="8229600" cy="400110"/>
          </a:xfrm>
          <a:prstGeom prst="rect">
            <a:avLst/>
          </a:prstGeom>
          <a:noFill/>
        </p:spPr>
        <p:txBody>
          <a:bodyPr wrap="square" rtlCol="0">
            <a:spAutoFit/>
          </a:bodyPr>
          <a:lstStyle/>
          <a:p>
            <a:pPr algn="l"/>
            <a:r>
              <a:rPr lang="en-US" sz="2000" dirty="0"/>
              <a:t>2 Chronicles 7:14 NIV</a:t>
            </a:r>
          </a:p>
        </p:txBody>
      </p:sp>
      <p:pic>
        <p:nvPicPr>
          <p:cNvPr id="3" name="Picture 2" descr="With God All things are possi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066800"/>
            <a:ext cx="3429000" cy="5181600"/>
          </a:xfrm>
          <a:prstGeom prst="rect">
            <a:avLst/>
          </a:prstGeom>
        </p:spPr>
      </p:pic>
    </p:spTree>
    <p:extLst>
      <p:ext uri="{BB962C8B-B14F-4D97-AF65-F5344CB8AC3E}">
        <p14:creationId xmlns:p14="http://schemas.microsoft.com/office/powerpoint/2010/main" val="23300747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09600" y="228600"/>
            <a:ext cx="7772400" cy="533400"/>
          </a:xfrm>
        </p:spPr>
        <p:txBody>
          <a:bodyPr/>
          <a:lstStyle/>
          <a:p>
            <a:r>
              <a:rPr lang="en-US" sz="4000" b="1" dirty="0" smtClean="0">
                <a:latin typeface="Times New Roman" charset="0"/>
              </a:rPr>
              <a:t>Revival and Reformation</a:t>
            </a:r>
            <a:endParaRPr lang="en-US" sz="4000" b="1" dirty="0">
              <a:latin typeface="Times New Roman" charset="0"/>
            </a:endParaRPr>
          </a:p>
        </p:txBody>
      </p:sp>
      <p:sp>
        <p:nvSpPr>
          <p:cNvPr id="44034" name="Rectangle 3"/>
          <p:cNvSpPr>
            <a:spLocks noGrp="1" noChangeArrowheads="1"/>
          </p:cNvSpPr>
          <p:nvPr>
            <p:ph type="body" idx="1"/>
          </p:nvPr>
        </p:nvSpPr>
        <p:spPr>
          <a:xfrm>
            <a:off x="152400" y="914400"/>
            <a:ext cx="4953000" cy="5638800"/>
          </a:xfrm>
        </p:spPr>
        <p:txBody>
          <a:bodyPr/>
          <a:lstStyle/>
          <a:p>
            <a:pPr>
              <a:lnSpc>
                <a:spcPct val="90000"/>
              </a:lnSpc>
              <a:buFontTx/>
              <a:buNone/>
            </a:pPr>
            <a:r>
              <a:rPr lang="en-US" altLang="ja-JP" dirty="0" smtClean="0">
                <a:latin typeface="Times New Roman" charset="0"/>
              </a:rPr>
              <a:t>“</a:t>
            </a:r>
            <a:r>
              <a:rPr lang="en-US" altLang="ja-JP" sz="3600" dirty="0" smtClean="0">
                <a:latin typeface="Times New Roman" charset="0"/>
              </a:rPr>
              <a:t>Revival </a:t>
            </a:r>
            <a:r>
              <a:rPr lang="en-US" altLang="ja-JP" sz="3600" dirty="0">
                <a:latin typeface="Times New Roman" charset="0"/>
              </a:rPr>
              <a:t>signifies a renewal of spiritual life, a quickening of the powers of mind and heart, a resurrection from spiritual death.  </a:t>
            </a:r>
            <a:r>
              <a:rPr lang="en-US" altLang="ja-JP" sz="3600" dirty="0" smtClean="0">
                <a:solidFill>
                  <a:srgbClr val="FFFFFF"/>
                </a:solidFill>
                <a:latin typeface="Times New Roman" charset="0"/>
              </a:rPr>
              <a:t>Reformation </a:t>
            </a:r>
            <a:r>
              <a:rPr lang="en-US" altLang="ja-JP" sz="3600" dirty="0">
                <a:solidFill>
                  <a:srgbClr val="FFFFFF"/>
                </a:solidFill>
                <a:latin typeface="Times New Roman" charset="0"/>
              </a:rPr>
              <a:t>signifies  a reorganization, a change in ideas and theories, habits and practices</a:t>
            </a:r>
            <a:r>
              <a:rPr lang="en-US" altLang="ja-JP" sz="3600" dirty="0" smtClean="0">
                <a:solidFill>
                  <a:srgbClr val="FFFFFF"/>
                </a:solidFill>
                <a:latin typeface="Times New Roman" charset="0"/>
              </a:rPr>
              <a:t>.”</a:t>
            </a:r>
            <a:r>
              <a:rPr lang="en-US" altLang="ja-JP" sz="3600" dirty="0" smtClean="0">
                <a:latin typeface="Times New Roman" charset="0"/>
              </a:rPr>
              <a:t> </a:t>
            </a:r>
            <a:r>
              <a:rPr lang="en-US" altLang="ja-JP" dirty="0" smtClean="0">
                <a:latin typeface="Times New Roman" charset="0"/>
              </a:rPr>
              <a:t>TM </a:t>
            </a:r>
            <a:r>
              <a:rPr lang="en-US" altLang="ja-JP" dirty="0">
                <a:latin typeface="Times New Roman" charset="0"/>
              </a:rPr>
              <a:t>128</a:t>
            </a:r>
            <a:endParaRPr lang="en-US" dirty="0">
              <a:latin typeface="Times New Roman" charset="0"/>
            </a:endParaRPr>
          </a:p>
        </p:txBody>
      </p:sp>
      <p:sp>
        <p:nvSpPr>
          <p:cNvPr id="44035" name="Line 4"/>
          <p:cNvSpPr>
            <a:spLocks noChangeShapeType="1"/>
          </p:cNvSpPr>
          <p:nvPr/>
        </p:nvSpPr>
        <p:spPr bwMode="auto">
          <a:xfrm>
            <a:off x="533400" y="6477000"/>
            <a:ext cx="8229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00"/>
              </a:solidFill>
            </a:endParaRPr>
          </a:p>
        </p:txBody>
      </p:sp>
      <p:sp>
        <p:nvSpPr>
          <p:cNvPr id="44036" name="Line 5"/>
          <p:cNvSpPr>
            <a:spLocks noChangeShapeType="1"/>
          </p:cNvSpPr>
          <p:nvPr/>
        </p:nvSpPr>
        <p:spPr bwMode="auto">
          <a:xfrm>
            <a:off x="457200" y="838200"/>
            <a:ext cx="8229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00"/>
              </a:solidFill>
            </a:endParaRPr>
          </a:p>
        </p:txBody>
      </p:sp>
      <p:sp>
        <p:nvSpPr>
          <p:cNvPr id="44037" name="Text Box 6"/>
          <p:cNvSpPr txBox="1">
            <a:spLocks noChangeArrowheads="1"/>
          </p:cNvSpPr>
          <p:nvPr/>
        </p:nvSpPr>
        <p:spPr bwMode="auto">
          <a:xfrm>
            <a:off x="-1844675" y="8062913"/>
            <a:ext cx="1841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600">
                <a:solidFill>
                  <a:schemeClr val="tx1"/>
                </a:solidFill>
                <a:latin typeface="Times New Roman" charset="0"/>
                <a:ea typeface="ＭＳ Ｐゴシック" charset="0"/>
              </a:defRPr>
            </a:lvl9pPr>
          </a:lstStyle>
          <a:p>
            <a:endParaRPr lang="en-US">
              <a:solidFill>
                <a:srgbClr val="FFFF00"/>
              </a:solidFill>
            </a:endParaRPr>
          </a:p>
        </p:txBody>
      </p:sp>
      <p:sp>
        <p:nvSpPr>
          <p:cNvPr id="44038" name="Rectangle 7"/>
          <p:cNvSpPr>
            <a:spLocks noChangeArrowheads="1"/>
          </p:cNvSpPr>
          <p:nvPr/>
        </p:nvSpPr>
        <p:spPr bwMode="auto">
          <a:xfrm>
            <a:off x="-3382963" y="3200400"/>
            <a:ext cx="260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solidFill>
                  <a:srgbClr val="FFFF00"/>
                </a:solidFill>
              </a:rPr>
              <a:t> </a:t>
            </a:r>
          </a:p>
        </p:txBody>
      </p:sp>
      <p:pic>
        <p:nvPicPr>
          <p:cNvPr id="3" name="Picture 2" descr="Doing Thing Different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914400"/>
            <a:ext cx="3886200" cy="5486400"/>
          </a:xfrm>
          <a:prstGeom prst="rect">
            <a:avLst/>
          </a:prstGeom>
        </p:spPr>
      </p:pic>
    </p:spTree>
    <p:extLst>
      <p:ext uri="{BB962C8B-B14F-4D97-AF65-F5344CB8AC3E}">
        <p14:creationId xmlns:p14="http://schemas.microsoft.com/office/powerpoint/2010/main" val="8398512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685800"/>
          </a:xfrm>
        </p:spPr>
        <p:txBody>
          <a:bodyPr/>
          <a:lstStyle/>
          <a:p>
            <a:pPr eaLnBrk="1" hangingPunct="1"/>
            <a:r>
              <a:rPr lang="en-US" sz="3600" b="1" dirty="0" smtClean="0"/>
              <a:t>Some Hard Questions to Consider</a:t>
            </a:r>
          </a:p>
        </p:txBody>
      </p:sp>
      <p:sp>
        <p:nvSpPr>
          <p:cNvPr id="36867" name="Rectangle 3"/>
          <p:cNvSpPr>
            <a:spLocks noGrp="1" noChangeArrowheads="1"/>
          </p:cNvSpPr>
          <p:nvPr>
            <p:ph type="body" idx="1"/>
          </p:nvPr>
        </p:nvSpPr>
        <p:spPr>
          <a:xfrm>
            <a:off x="228600" y="914400"/>
            <a:ext cx="8915400" cy="5486400"/>
          </a:xfrm>
        </p:spPr>
        <p:txBody>
          <a:bodyPr/>
          <a:lstStyle/>
          <a:p>
            <a:pPr>
              <a:buFont typeface="Arial"/>
              <a:buChar char="•"/>
            </a:pPr>
            <a:r>
              <a:rPr lang="en-US" sz="3000" dirty="0" smtClean="0"/>
              <a:t>Do we need to re-think our educational structures? </a:t>
            </a:r>
          </a:p>
          <a:p>
            <a:pPr>
              <a:buFont typeface="Arial"/>
              <a:buChar char="•"/>
            </a:pPr>
            <a:r>
              <a:rPr lang="en-US" sz="3000" dirty="0"/>
              <a:t>Do we </a:t>
            </a:r>
            <a:r>
              <a:rPr lang="en-US" sz="3000" dirty="0" smtClean="0"/>
              <a:t>have </a:t>
            </a:r>
            <a:r>
              <a:rPr lang="en-US" sz="3000" dirty="0"/>
              <a:t>the vision </a:t>
            </a:r>
            <a:r>
              <a:rPr lang="en-US" sz="3000" dirty="0" smtClean="0"/>
              <a:t>and the systems </a:t>
            </a:r>
            <a:r>
              <a:rPr lang="en-US" sz="3000" dirty="0"/>
              <a:t>in place </a:t>
            </a:r>
            <a:r>
              <a:rPr lang="en-US" sz="3000" dirty="0" smtClean="0"/>
              <a:t>to </a:t>
            </a:r>
            <a:r>
              <a:rPr lang="en-US" sz="3000" dirty="0"/>
              <a:t>create the kind of academic </a:t>
            </a:r>
            <a:r>
              <a:rPr lang="en-US" sz="3000" dirty="0" smtClean="0"/>
              <a:t>leadership </a:t>
            </a:r>
            <a:r>
              <a:rPr lang="en-US" sz="3000" dirty="0"/>
              <a:t>that our schools need</a:t>
            </a:r>
            <a:r>
              <a:rPr lang="en-US" sz="3000" dirty="0" smtClean="0"/>
              <a:t>?</a:t>
            </a:r>
          </a:p>
          <a:p>
            <a:pPr>
              <a:buFont typeface="Arial"/>
              <a:buChar char="•"/>
            </a:pPr>
            <a:r>
              <a:rPr lang="en-US" sz="3000" dirty="0" smtClean="0"/>
              <a:t>Do we have a plan that equips our principals to enable all of our teachers to learn, grow and excel?</a:t>
            </a:r>
          </a:p>
          <a:p>
            <a:pPr>
              <a:buFont typeface="Arial"/>
              <a:buChar char="•"/>
            </a:pPr>
            <a:r>
              <a:rPr lang="en-US" sz="3000" dirty="0" smtClean="0"/>
              <a:t>Are conference nominating committees and school boards equipped to select the leadership that our schools need?</a:t>
            </a:r>
          </a:p>
          <a:p>
            <a:pPr>
              <a:buFont typeface="Arial"/>
              <a:buChar char="•"/>
            </a:pPr>
            <a:r>
              <a:rPr lang="en-US" sz="3000" dirty="0" smtClean="0"/>
              <a:t>Are we intentional and informed in selecting academic leaders at the local level?</a:t>
            </a:r>
          </a:p>
        </p:txBody>
      </p:sp>
      <p:sp>
        <p:nvSpPr>
          <p:cNvPr id="36868" name="Line 4"/>
          <p:cNvSpPr>
            <a:spLocks noChangeShapeType="1"/>
          </p:cNvSpPr>
          <p:nvPr/>
        </p:nvSpPr>
        <p:spPr bwMode="auto">
          <a:xfrm>
            <a:off x="381000" y="9144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381000" y="6400800"/>
            <a:ext cx="8229600" cy="0"/>
          </a:xfrm>
          <a:prstGeom prst="line">
            <a:avLst/>
          </a:prstGeom>
          <a:noFill/>
          <a:ln w="28575">
            <a:solidFill>
              <a:schemeClr val="tx2"/>
            </a:solidFill>
            <a:round/>
            <a:headEnd/>
            <a:tailEnd/>
          </a:ln>
        </p:spPr>
        <p:txBody>
          <a:bodyPr/>
          <a:lstStyle/>
          <a:p>
            <a:endParaRPr lang="en-US"/>
          </a:p>
        </p:txBody>
      </p:sp>
    </p:spTree>
    <p:extLst>
      <p:ext uri="{BB962C8B-B14F-4D97-AF65-F5344CB8AC3E}">
        <p14:creationId xmlns:p14="http://schemas.microsoft.com/office/powerpoint/2010/main" val="28777926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en-US" sz="3600" dirty="0"/>
              <a:t> </a:t>
            </a:r>
            <a:r>
              <a:rPr lang="en-US" sz="3600" dirty="0" smtClean="0"/>
              <a:t>Could This be True of Your Institution? </a:t>
            </a:r>
            <a:endParaRPr lang="en-US" sz="3600" dirty="0"/>
          </a:p>
        </p:txBody>
      </p:sp>
      <p:sp>
        <p:nvSpPr>
          <p:cNvPr id="4" name="Content Placeholder 3"/>
          <p:cNvSpPr>
            <a:spLocks noGrp="1"/>
          </p:cNvSpPr>
          <p:nvPr>
            <p:ph idx="1"/>
          </p:nvPr>
        </p:nvSpPr>
        <p:spPr>
          <a:xfrm>
            <a:off x="228600" y="762000"/>
            <a:ext cx="4114800" cy="5562600"/>
          </a:xfrm>
        </p:spPr>
        <p:txBody>
          <a:bodyPr/>
          <a:lstStyle/>
          <a:p>
            <a:pPr marL="0" indent="0">
              <a:buNone/>
            </a:pPr>
            <a:endParaRPr lang="en-US" sz="4000" dirty="0" smtClean="0"/>
          </a:p>
          <a:p>
            <a:pPr marL="0" indent="0">
              <a:buNone/>
            </a:pPr>
            <a:r>
              <a:rPr lang="en-US" sz="4000" dirty="0" smtClean="0"/>
              <a:t>“Whenever we hire a good administrator, it is by accident”</a:t>
            </a:r>
          </a:p>
          <a:p>
            <a:pPr marL="0" indent="0">
              <a:buNone/>
            </a:pPr>
            <a:r>
              <a:rPr lang="en-US" sz="4000" dirty="0"/>
              <a:t> </a:t>
            </a:r>
          </a:p>
          <a:p>
            <a:pPr marL="0" indent="0">
              <a:buNone/>
            </a:pPr>
            <a:r>
              <a:rPr lang="en-US" sz="2800" dirty="0" smtClean="0"/>
              <a:t>Member of the Board of SDA School </a:t>
            </a:r>
            <a:endParaRPr lang="en-US" sz="280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8458200" cy="369332"/>
          </a:xfrm>
          <a:prstGeom prst="rect">
            <a:avLst/>
          </a:prstGeom>
          <a:noFill/>
        </p:spPr>
        <p:txBody>
          <a:bodyPr wrap="square" rtlCol="0">
            <a:spAutoFit/>
          </a:bodyPr>
          <a:lstStyle/>
          <a:p>
            <a:pPr algn="l" eaLnBrk="1" hangingPunct="1">
              <a:spcBef>
                <a:spcPct val="20000"/>
              </a:spcBef>
            </a:pPr>
            <a:r>
              <a:rPr lang="en-US" dirty="0">
                <a:solidFill>
                  <a:srgbClr val="FFFF00"/>
                </a:solidFill>
                <a:latin typeface="Times New Roman" charset="0"/>
                <a:ea typeface="MS PGothic" charset="0"/>
                <a:cs typeface="MS PGothic" charset="0"/>
              </a:rPr>
              <a:t>https://cdn2.hubspot.net/</a:t>
            </a:r>
            <a:r>
              <a:rPr lang="en-US" dirty="0" err="1">
                <a:solidFill>
                  <a:srgbClr val="FFFF00"/>
                </a:solidFill>
                <a:latin typeface="Times New Roman" charset="0"/>
                <a:ea typeface="MS PGothic" charset="0"/>
                <a:cs typeface="MS PGothic" charset="0"/>
              </a:rPr>
              <a:t>hubfs</a:t>
            </a:r>
            <a:r>
              <a:rPr lang="en-US" dirty="0">
                <a:solidFill>
                  <a:srgbClr val="FFFF00"/>
                </a:solidFill>
                <a:latin typeface="Times New Roman" charset="0"/>
                <a:ea typeface="MS PGothic" charset="0"/>
                <a:cs typeface="MS PGothic" charset="0"/>
              </a:rPr>
              <a:t>/1757102/</a:t>
            </a:r>
            <a:r>
              <a:rPr lang="en-US" dirty="0" err="1">
                <a:solidFill>
                  <a:srgbClr val="FFFF00"/>
                </a:solidFill>
                <a:latin typeface="Times New Roman" charset="0"/>
                <a:ea typeface="MS PGothic" charset="0"/>
                <a:cs typeface="MS PGothic" charset="0"/>
              </a:rPr>
              <a:t>Blog_images</a:t>
            </a:r>
            <a:r>
              <a:rPr lang="en-US" dirty="0">
                <a:solidFill>
                  <a:srgbClr val="FFFF00"/>
                </a:solidFill>
                <a:latin typeface="Times New Roman" charset="0"/>
                <a:ea typeface="MS PGothic" charset="0"/>
                <a:cs typeface="MS PGothic" charset="0"/>
              </a:rPr>
              <a:t>/</a:t>
            </a:r>
            <a:r>
              <a:rPr lang="en-US" dirty="0" err="1">
                <a:solidFill>
                  <a:srgbClr val="FFFF00"/>
                </a:solidFill>
                <a:latin typeface="Times New Roman" charset="0"/>
                <a:ea typeface="MS PGothic" charset="0"/>
                <a:cs typeface="MS PGothic" charset="0"/>
              </a:rPr>
              <a:t>blog_image.jpg</a:t>
            </a:r>
            <a:endParaRPr lang="en-US" dirty="0">
              <a:solidFill>
                <a:srgbClr val="FFFF00"/>
              </a:solidFill>
              <a:latin typeface="Times New Roman" charset="0"/>
              <a:ea typeface="MS PGothic" charset="0"/>
              <a:cs typeface="MS PGothic" charset="0"/>
            </a:endParaRPr>
          </a:p>
        </p:txBody>
      </p:sp>
      <p:pic>
        <p:nvPicPr>
          <p:cNvPr id="6" name="Picture 5" descr="Bad Hi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838200"/>
            <a:ext cx="4724400" cy="5410200"/>
          </a:xfrm>
          <a:prstGeom prst="rect">
            <a:avLst/>
          </a:prstGeom>
        </p:spPr>
      </p:pic>
    </p:spTree>
    <p:extLst>
      <p:ext uri="{BB962C8B-B14F-4D97-AF65-F5344CB8AC3E}">
        <p14:creationId xmlns:p14="http://schemas.microsoft.com/office/powerpoint/2010/main" val="38247141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en-US" sz="3600" dirty="0"/>
              <a:t> </a:t>
            </a:r>
            <a:r>
              <a:rPr lang="en-US" sz="3600" dirty="0" smtClean="0"/>
              <a:t>The 7 Last Words of the Church </a:t>
            </a:r>
            <a:endParaRPr lang="en-US" sz="3600" dirty="0"/>
          </a:p>
        </p:txBody>
      </p:sp>
      <p:sp>
        <p:nvSpPr>
          <p:cNvPr id="4" name="Content Placeholder 3"/>
          <p:cNvSpPr>
            <a:spLocks noGrp="1"/>
          </p:cNvSpPr>
          <p:nvPr>
            <p:ph idx="1"/>
          </p:nvPr>
        </p:nvSpPr>
        <p:spPr>
          <a:xfrm>
            <a:off x="228600" y="762000"/>
            <a:ext cx="4114800" cy="5562600"/>
          </a:xfrm>
        </p:spPr>
        <p:txBody>
          <a:bodyPr/>
          <a:lstStyle/>
          <a:p>
            <a:pPr marL="0" indent="0">
              <a:buNone/>
            </a:pPr>
            <a:endParaRPr lang="en-US" sz="4000" dirty="0" smtClean="0"/>
          </a:p>
          <a:p>
            <a:pPr marL="0" indent="0">
              <a:buNone/>
            </a:pPr>
            <a:r>
              <a:rPr lang="en-US" sz="4400" i="1" dirty="0" smtClean="0"/>
              <a:t>“We never tried it that way before” </a:t>
            </a:r>
            <a:endParaRPr lang="en-US" sz="4400" i="1"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8458200" cy="307777"/>
          </a:xfrm>
          <a:prstGeom prst="rect">
            <a:avLst/>
          </a:prstGeom>
          <a:noFill/>
        </p:spPr>
        <p:txBody>
          <a:bodyPr wrap="square" rtlCol="0">
            <a:spAutoFit/>
          </a:bodyPr>
          <a:lstStyle/>
          <a:p>
            <a:pPr algn="l" eaLnBrk="1" hangingPunct="1">
              <a:spcBef>
                <a:spcPct val="20000"/>
              </a:spcBef>
            </a:pPr>
            <a:r>
              <a:rPr lang="en-US" sz="1400" dirty="0">
                <a:solidFill>
                  <a:srgbClr val="FFFF00"/>
                </a:solidFill>
                <a:latin typeface="Times New Roman" charset="0"/>
                <a:ea typeface="MS PGothic" charset="0"/>
                <a:cs typeface="MS PGothic" charset="0"/>
              </a:rPr>
              <a:t>https://images-</a:t>
            </a:r>
            <a:r>
              <a:rPr lang="en-US" sz="1400" dirty="0" err="1">
                <a:solidFill>
                  <a:srgbClr val="FFFF00"/>
                </a:solidFill>
                <a:latin typeface="Times New Roman" charset="0"/>
                <a:ea typeface="MS PGothic" charset="0"/>
                <a:cs typeface="MS PGothic" charset="0"/>
              </a:rPr>
              <a:t>na.ssl</a:t>
            </a:r>
            <a:r>
              <a:rPr lang="en-US" sz="1400" dirty="0">
                <a:solidFill>
                  <a:srgbClr val="FFFF00"/>
                </a:solidFill>
                <a:latin typeface="Times New Roman" charset="0"/>
                <a:ea typeface="MS PGothic" charset="0"/>
                <a:cs typeface="MS PGothic" charset="0"/>
              </a:rPr>
              <a:t>-images-</a:t>
            </a:r>
            <a:r>
              <a:rPr lang="en-US" sz="1400" dirty="0" err="1">
                <a:solidFill>
                  <a:srgbClr val="FFFF00"/>
                </a:solidFill>
                <a:latin typeface="Times New Roman" charset="0"/>
                <a:ea typeface="MS PGothic" charset="0"/>
                <a:cs typeface="MS PGothic" charset="0"/>
              </a:rPr>
              <a:t>amazon.com</a:t>
            </a:r>
            <a:r>
              <a:rPr lang="en-US" sz="1400" dirty="0">
                <a:solidFill>
                  <a:srgbClr val="FFFF00"/>
                </a:solidFill>
                <a:latin typeface="Times New Roman" charset="0"/>
                <a:ea typeface="MS PGothic" charset="0"/>
                <a:cs typeface="MS PGothic" charset="0"/>
              </a:rPr>
              <a:t>/images/I/61muTPwaR0L._SL500_SY344_BO1,204,203,200_.jpg</a:t>
            </a:r>
          </a:p>
        </p:txBody>
      </p:sp>
      <p:pic>
        <p:nvPicPr>
          <p:cNvPr id="3" name="Picture 2" descr="7 last words of the Chu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914400"/>
            <a:ext cx="4343400" cy="5334000"/>
          </a:xfrm>
          <a:prstGeom prst="rect">
            <a:avLst/>
          </a:prstGeom>
        </p:spPr>
      </p:pic>
    </p:spTree>
    <p:extLst>
      <p:ext uri="{BB962C8B-B14F-4D97-AF65-F5344CB8AC3E}">
        <p14:creationId xmlns:p14="http://schemas.microsoft.com/office/powerpoint/2010/main" val="12719644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38200" y="152400"/>
            <a:ext cx="7772400" cy="838200"/>
          </a:xfrm>
        </p:spPr>
        <p:txBody>
          <a:bodyPr/>
          <a:lstStyle/>
          <a:p>
            <a:r>
              <a:rPr lang="en-US" sz="4000" b="1" dirty="0" smtClean="0">
                <a:latin typeface="Times New Roman" charset="0"/>
              </a:rPr>
              <a:t>An Open Mind is a Key to Unity</a:t>
            </a:r>
            <a:endParaRPr lang="en-US" sz="4000" dirty="0">
              <a:latin typeface="Times New Roman" charset="0"/>
            </a:endParaRPr>
          </a:p>
        </p:txBody>
      </p:sp>
      <p:sp>
        <p:nvSpPr>
          <p:cNvPr id="45058" name="Rectangle 3"/>
          <p:cNvSpPr>
            <a:spLocks noGrp="1" noChangeArrowheads="1"/>
          </p:cNvSpPr>
          <p:nvPr>
            <p:ph type="body" idx="1"/>
          </p:nvPr>
        </p:nvSpPr>
        <p:spPr>
          <a:xfrm>
            <a:off x="304800" y="914400"/>
            <a:ext cx="8610600" cy="5715000"/>
          </a:xfrm>
        </p:spPr>
        <p:txBody>
          <a:bodyPr/>
          <a:lstStyle/>
          <a:p>
            <a:pPr>
              <a:lnSpc>
                <a:spcPct val="90000"/>
              </a:lnSpc>
              <a:buFontTx/>
              <a:buNone/>
            </a:pPr>
            <a:r>
              <a:rPr lang="en-US" altLang="ja-JP" dirty="0" smtClean="0">
                <a:latin typeface="Times New Roman" charset="0"/>
              </a:rPr>
              <a:t>“Those </a:t>
            </a:r>
            <a:r>
              <a:rPr lang="en-US" altLang="ja-JP" dirty="0">
                <a:latin typeface="Times New Roman" charset="0"/>
              </a:rPr>
              <a:t>who think that they will never have to give up a cherished view, never have occasion to change an opinion, will be disappointed.  As long as we hold to our own ideas and opinions with determined persistency, we cannot have the unity for which Christ prayed. God and Heaven alone are infallible. </a:t>
            </a:r>
            <a:r>
              <a:rPr lang="en-US" altLang="ja-JP" sz="3600" dirty="0">
                <a:solidFill>
                  <a:srgbClr val="FFFFFF"/>
                </a:solidFill>
                <a:latin typeface="Times New Roman" charset="0"/>
              </a:rPr>
              <a:t>We have many lessons to learn, and many, many, to unlearn</a:t>
            </a:r>
            <a:r>
              <a:rPr lang="en-US" altLang="ja-JP" sz="3600" dirty="0">
                <a:latin typeface="Times New Roman" charset="0"/>
              </a:rPr>
              <a:t>.</a:t>
            </a:r>
            <a:r>
              <a:rPr lang="ja-JP" altLang="en-US" dirty="0" smtClean="0">
                <a:latin typeface="Times New Roman" charset="0"/>
              </a:rPr>
              <a:t>”</a:t>
            </a:r>
            <a:r>
              <a:rPr lang="en-US" altLang="ja-JP" dirty="0" smtClean="0">
                <a:latin typeface="Times New Roman" charset="0"/>
              </a:rPr>
              <a:t>TM </a:t>
            </a:r>
            <a:r>
              <a:rPr lang="en-US" altLang="ja-JP" dirty="0">
                <a:latin typeface="Times New Roman" charset="0"/>
              </a:rPr>
              <a:t>3</a:t>
            </a:r>
          </a:p>
          <a:p>
            <a:pPr>
              <a:lnSpc>
                <a:spcPct val="90000"/>
              </a:lnSpc>
              <a:buFontTx/>
              <a:buNone/>
            </a:pPr>
            <a:r>
              <a:rPr lang="en-US" sz="3600" dirty="0" smtClean="0">
                <a:latin typeface="Times New Roman" charset="0"/>
              </a:rPr>
              <a:t>                                 </a:t>
            </a:r>
            <a:endParaRPr lang="en-US" sz="3600" dirty="0">
              <a:latin typeface="Times New Roman" charset="0"/>
            </a:endParaRPr>
          </a:p>
        </p:txBody>
      </p:sp>
      <p:sp>
        <p:nvSpPr>
          <p:cNvPr id="45059" name="Line 4"/>
          <p:cNvSpPr>
            <a:spLocks noChangeShapeType="1"/>
          </p:cNvSpPr>
          <p:nvPr/>
        </p:nvSpPr>
        <p:spPr bwMode="auto">
          <a:xfrm>
            <a:off x="533400" y="6553200"/>
            <a:ext cx="8229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00"/>
              </a:solidFill>
            </a:endParaRPr>
          </a:p>
        </p:txBody>
      </p:sp>
      <p:sp>
        <p:nvSpPr>
          <p:cNvPr id="45060" name="Line 5"/>
          <p:cNvSpPr>
            <a:spLocks noChangeShapeType="1"/>
          </p:cNvSpPr>
          <p:nvPr/>
        </p:nvSpPr>
        <p:spPr bwMode="auto">
          <a:xfrm>
            <a:off x="457200" y="990600"/>
            <a:ext cx="8229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00"/>
              </a:solidFill>
            </a:endParaRPr>
          </a:p>
        </p:txBody>
      </p:sp>
      <p:sp>
        <p:nvSpPr>
          <p:cNvPr id="45061" name="Text Box 6"/>
          <p:cNvSpPr txBox="1">
            <a:spLocks noChangeArrowheads="1"/>
          </p:cNvSpPr>
          <p:nvPr/>
        </p:nvSpPr>
        <p:spPr bwMode="auto">
          <a:xfrm>
            <a:off x="-1844675" y="8062913"/>
            <a:ext cx="1841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600">
                <a:solidFill>
                  <a:schemeClr val="tx1"/>
                </a:solidFill>
                <a:latin typeface="Times New Roman" charset="0"/>
                <a:ea typeface="ＭＳ Ｐゴシック" charset="0"/>
              </a:defRPr>
            </a:lvl9pPr>
          </a:lstStyle>
          <a:p>
            <a:endParaRPr lang="en-US">
              <a:solidFill>
                <a:srgbClr val="FFFF00"/>
              </a:solidFill>
            </a:endParaRPr>
          </a:p>
        </p:txBody>
      </p:sp>
      <p:sp>
        <p:nvSpPr>
          <p:cNvPr id="45062" name="Rectangle 7"/>
          <p:cNvSpPr>
            <a:spLocks noChangeArrowheads="1"/>
          </p:cNvSpPr>
          <p:nvPr/>
        </p:nvSpPr>
        <p:spPr bwMode="auto">
          <a:xfrm>
            <a:off x="-3382963" y="3200400"/>
            <a:ext cx="260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a:solidFill>
                  <a:srgbClr val="FFFF00"/>
                </a:solidFill>
              </a:rPr>
              <a:t> </a:t>
            </a:r>
          </a:p>
        </p:txBody>
      </p:sp>
      <p:pic>
        <p:nvPicPr>
          <p:cNvPr id="2" name="Picture 1" descr="Letting-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724400"/>
            <a:ext cx="8610600" cy="1828800"/>
          </a:xfrm>
          <a:prstGeom prst="rect">
            <a:avLst/>
          </a:prstGeom>
        </p:spPr>
      </p:pic>
    </p:spTree>
    <p:extLst>
      <p:ext uri="{BB962C8B-B14F-4D97-AF65-F5344CB8AC3E}">
        <p14:creationId xmlns:p14="http://schemas.microsoft.com/office/powerpoint/2010/main" val="24899938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en-US" sz="3600" dirty="0"/>
              <a:t>Arise and Go Over this Jordan</a:t>
            </a:r>
            <a:endParaRPr lang="en-US" sz="3600" b="1" dirty="0" smtClean="0"/>
          </a:p>
        </p:txBody>
      </p:sp>
      <p:sp>
        <p:nvSpPr>
          <p:cNvPr id="25605" name="Rectangle 5"/>
          <p:cNvSpPr>
            <a:spLocks noGrp="1" noChangeArrowheads="1"/>
          </p:cNvSpPr>
          <p:nvPr>
            <p:ph idx="1"/>
          </p:nvPr>
        </p:nvSpPr>
        <p:spPr>
          <a:xfrm>
            <a:off x="381000" y="838200"/>
            <a:ext cx="4419600" cy="5638800"/>
          </a:xfrm>
        </p:spPr>
        <p:txBody>
          <a:bodyPr/>
          <a:lstStyle/>
          <a:p>
            <a:pPr marL="0" indent="0">
              <a:buNone/>
            </a:pPr>
            <a:r>
              <a:rPr lang="en-US" sz="4000" dirty="0" smtClean="0"/>
              <a:t>“Have </a:t>
            </a:r>
            <a:r>
              <a:rPr lang="en-US" sz="4000" dirty="0"/>
              <a:t>I not commanded you? Be strong and of good courage; do not be afraid, nor be dismayed, for the </a:t>
            </a:r>
            <a:r>
              <a:rPr lang="en-US" sz="4000" cap="small" dirty="0"/>
              <a:t>Lord</a:t>
            </a:r>
            <a:r>
              <a:rPr lang="en-US" sz="4000" dirty="0"/>
              <a:t> your God </a:t>
            </a:r>
            <a:r>
              <a:rPr lang="en-US" sz="4000" i="1" dirty="0"/>
              <a:t>is</a:t>
            </a:r>
            <a:r>
              <a:rPr lang="en-US" sz="4000" dirty="0"/>
              <a:t> with you wherever you go.</a:t>
            </a:r>
            <a:r>
              <a:rPr lang="en-US" sz="4000" dirty="0" smtClean="0"/>
              <a:t>” </a:t>
            </a:r>
            <a:r>
              <a:rPr lang="en-US" sz="2400" dirty="0"/>
              <a:t>Joshua 1:9, NKJV</a:t>
            </a:r>
          </a:p>
          <a:p>
            <a:pPr marL="0" indent="0">
              <a:buNone/>
            </a:pPr>
            <a:endParaRPr lang="en-US" sz="4000" dirty="0"/>
          </a:p>
          <a:p>
            <a:pPr marL="0" lvl="1" indent="0" eaLnBrk="1" hangingPunct="1">
              <a:buNone/>
            </a:pPr>
            <a:endParaRPr lang="en-US" sz="2800" dirty="0" smtClean="0"/>
          </a:p>
          <a:p>
            <a:pPr lvl="1" eaLnBrk="1" hangingPunct="1">
              <a:buFontTx/>
              <a:buNone/>
            </a:pPr>
            <a:endParaRPr lang="en-US" b="1" dirty="0" smtClean="0"/>
          </a:p>
          <a:p>
            <a:pPr lvl="1" eaLnBrk="1" hangingPunct="1">
              <a:buFontTx/>
              <a:buNone/>
            </a:pPr>
            <a:endParaRPr lang="en-US"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228600" y="6477000"/>
            <a:ext cx="8153400" cy="923330"/>
          </a:xfrm>
          <a:prstGeom prst="rect">
            <a:avLst/>
          </a:prstGeom>
          <a:noFill/>
          <a:ln w="9525">
            <a:noFill/>
            <a:miter lim="800000"/>
            <a:headEnd/>
            <a:tailEnd/>
          </a:ln>
        </p:spPr>
        <p:txBody>
          <a:bodyPr wrap="square" lIns="0" tIns="0" rIns="0" bIns="0">
            <a:spAutoFit/>
          </a:bodyPr>
          <a:lstStyle/>
          <a:p>
            <a:pPr algn="l"/>
            <a:endParaRPr lang="en-US" sz="2400" dirty="0" smtClean="0"/>
          </a:p>
          <a:p>
            <a:pPr algn="l">
              <a:spcBef>
                <a:spcPct val="50000"/>
              </a:spcBef>
              <a:tabLst>
                <a:tab pos="723900" algn="l"/>
                <a:tab pos="1035050" algn="ctr"/>
              </a:tabLst>
            </a:pPr>
            <a:r>
              <a:rPr lang="en-US" sz="2400" dirty="0" smtClean="0">
                <a:solidFill>
                  <a:schemeClr val="tx2"/>
                </a:solidFill>
              </a:rPr>
              <a:t>, </a:t>
            </a:r>
            <a:endParaRPr lang="en-US" sz="2400" dirty="0">
              <a:solidFill>
                <a:schemeClr val="tx2"/>
              </a:solidFill>
            </a:endParaRPr>
          </a:p>
        </p:txBody>
      </p:sp>
      <p:pic>
        <p:nvPicPr>
          <p:cNvPr id="2" name="Picture 1" descr="Called to be bold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838200"/>
            <a:ext cx="4114800" cy="5410200"/>
          </a:xfrm>
          <a:prstGeom prst="rect">
            <a:avLst/>
          </a:prstGeom>
        </p:spPr>
      </p:pic>
    </p:spTree>
    <p:extLst>
      <p:ext uri="{BB962C8B-B14F-4D97-AF65-F5344CB8AC3E}">
        <p14:creationId xmlns:p14="http://schemas.microsoft.com/office/powerpoint/2010/main" val="200108736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dirty="0"/>
              <a:t>N</a:t>
            </a:r>
            <a:r>
              <a:rPr lang="en-US" sz="3600" dirty="0" smtClean="0"/>
              <a:t>o Shortage of Evidence</a:t>
            </a:r>
          </a:p>
        </p:txBody>
      </p:sp>
      <p:sp>
        <p:nvSpPr>
          <p:cNvPr id="23555" name="TextBox 3"/>
          <p:cNvSpPr txBox="1">
            <a:spLocks noChangeArrowheads="1"/>
          </p:cNvSpPr>
          <p:nvPr/>
        </p:nvSpPr>
        <p:spPr bwMode="auto">
          <a:xfrm>
            <a:off x="304800" y="990600"/>
            <a:ext cx="5105400" cy="6278641"/>
          </a:xfrm>
          <a:prstGeom prst="rect">
            <a:avLst/>
          </a:prstGeom>
          <a:noFill/>
          <a:ln w="9525">
            <a:noFill/>
            <a:miter lim="800000"/>
            <a:headEnd/>
            <a:tailEnd/>
          </a:ln>
        </p:spPr>
        <p:txBody>
          <a:bodyPr wrap="square">
            <a:spAutoFit/>
          </a:bodyPr>
          <a:lstStyle/>
          <a:p>
            <a:pPr marL="457200" indent="-457200" algn="l">
              <a:buFont typeface="Arial"/>
              <a:buChar char="•"/>
            </a:pPr>
            <a:r>
              <a:rPr lang="en-GB" sz="3400" dirty="0" smtClean="0"/>
              <a:t>Describes “unexpectedly </a:t>
            </a:r>
            <a:r>
              <a:rPr lang="en-GB" sz="3400" dirty="0"/>
              <a:t>s</a:t>
            </a:r>
            <a:r>
              <a:rPr lang="en-GB" sz="3400" dirty="0" smtClean="0"/>
              <a:t>uccessful schools”</a:t>
            </a:r>
          </a:p>
          <a:p>
            <a:pPr marL="457200" indent="-457200" algn="l">
              <a:buFont typeface="Arial"/>
              <a:buChar char="•"/>
            </a:pPr>
            <a:r>
              <a:rPr lang="en-GB" sz="3400" dirty="0" smtClean="0"/>
              <a:t>High</a:t>
            </a:r>
            <a:r>
              <a:rPr lang="en-GB" sz="3400" dirty="0"/>
              <a:t>- </a:t>
            </a:r>
            <a:r>
              <a:rPr lang="en-GB" sz="3400" dirty="0" smtClean="0"/>
              <a:t>performing ones that serve large numbers of low-income students </a:t>
            </a:r>
          </a:p>
          <a:p>
            <a:pPr marL="457200" indent="-457200" algn="l">
              <a:buFont typeface="Arial"/>
              <a:buChar char="•"/>
            </a:pPr>
            <a:r>
              <a:rPr lang="en-GB" sz="3400" dirty="0" smtClean="0">
                <a:solidFill>
                  <a:srgbClr val="FFFFFF"/>
                </a:solidFill>
              </a:rPr>
              <a:t>Most </a:t>
            </a:r>
            <a:r>
              <a:rPr lang="en-GB" sz="3400" dirty="0">
                <a:solidFill>
                  <a:srgbClr val="FFFFFF"/>
                </a:solidFill>
              </a:rPr>
              <a:t>principals</a:t>
            </a:r>
            <a:r>
              <a:rPr lang="en-GB" sz="3400" dirty="0"/>
              <a:t> work hard but but most </a:t>
            </a:r>
            <a:r>
              <a:rPr lang="en-GB" sz="3400" dirty="0">
                <a:solidFill>
                  <a:srgbClr val="FFFFFF"/>
                </a:solidFill>
              </a:rPr>
              <a:t>lack the knowledge and skills </a:t>
            </a:r>
            <a:r>
              <a:rPr lang="en-GB" sz="3400" dirty="0"/>
              <a:t>needed to improve schools</a:t>
            </a:r>
          </a:p>
          <a:p>
            <a:pPr marL="457200" indent="-457200" algn="l">
              <a:buFont typeface="Arial"/>
              <a:buChar char="•"/>
            </a:pPr>
            <a:endParaRPr lang="en-GB" sz="3400" dirty="0" smtClean="0"/>
          </a:p>
          <a:p>
            <a:pPr marL="457200" indent="-457200" algn="l">
              <a:buFont typeface="Arial"/>
              <a:buChar char="•"/>
            </a:pPr>
            <a:endParaRPr lang="en-US" sz="28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pic>
        <p:nvPicPr>
          <p:cNvPr id="2" name="Picture 1" descr="Chenoweth book.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990600"/>
            <a:ext cx="3657600" cy="5410200"/>
          </a:xfrm>
          <a:prstGeom prst="rect">
            <a:avLst/>
          </a:prstGeom>
        </p:spPr>
      </p:pic>
    </p:spTree>
    <p:extLst>
      <p:ext uri="{BB962C8B-B14F-4D97-AF65-F5344CB8AC3E}">
        <p14:creationId xmlns:p14="http://schemas.microsoft.com/office/powerpoint/2010/main" val="128274634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dirty="0" smtClean="0"/>
              <a:t>Some Key Characteristics </a:t>
            </a:r>
          </a:p>
        </p:txBody>
      </p:sp>
      <p:sp>
        <p:nvSpPr>
          <p:cNvPr id="23555" name="TextBox 3"/>
          <p:cNvSpPr txBox="1">
            <a:spLocks noChangeArrowheads="1"/>
          </p:cNvSpPr>
          <p:nvPr/>
        </p:nvSpPr>
        <p:spPr bwMode="auto">
          <a:xfrm>
            <a:off x="533400" y="990600"/>
            <a:ext cx="8305800" cy="5940087"/>
          </a:xfrm>
          <a:prstGeom prst="rect">
            <a:avLst/>
          </a:prstGeom>
          <a:noFill/>
          <a:ln w="9525">
            <a:noFill/>
            <a:miter lim="800000"/>
            <a:headEnd/>
            <a:tailEnd/>
          </a:ln>
        </p:spPr>
        <p:txBody>
          <a:bodyPr wrap="square">
            <a:spAutoFit/>
          </a:bodyPr>
          <a:lstStyle/>
          <a:p>
            <a:pPr marL="457200" indent="-457200" algn="l">
              <a:buFont typeface="Arial"/>
              <a:buChar char="•"/>
            </a:pPr>
            <a:r>
              <a:rPr lang="en-GB" sz="3200" dirty="0" smtClean="0"/>
              <a:t>Thoughtful, deliberate, efficient </a:t>
            </a:r>
          </a:p>
          <a:p>
            <a:pPr marL="457200" indent="-457200" algn="l">
              <a:buFont typeface="Arial"/>
              <a:buChar char="•"/>
            </a:pPr>
            <a:r>
              <a:rPr lang="en-GB" sz="3200" dirty="0" smtClean="0"/>
              <a:t>They </a:t>
            </a:r>
            <a:r>
              <a:rPr lang="en-GB" sz="3200" dirty="0"/>
              <a:t>are schools that implement systems to improve </a:t>
            </a:r>
            <a:r>
              <a:rPr lang="en-GB" sz="3200" dirty="0" smtClean="0"/>
              <a:t>instruction</a:t>
            </a:r>
          </a:p>
          <a:p>
            <a:pPr marL="457200" indent="-457200" algn="l">
              <a:buFont typeface="Arial"/>
              <a:buChar char="•"/>
            </a:pPr>
            <a:r>
              <a:rPr lang="en-GB" sz="3200" dirty="0" smtClean="0"/>
              <a:t>Have programs of professional development</a:t>
            </a:r>
          </a:p>
          <a:p>
            <a:pPr marL="457200" indent="-457200" algn="l">
              <a:buFont typeface="Arial"/>
              <a:buChar char="•"/>
            </a:pPr>
            <a:r>
              <a:rPr lang="en-GB" sz="3200" dirty="0" smtClean="0"/>
              <a:t>Leadership that works hard to:</a:t>
            </a:r>
          </a:p>
          <a:p>
            <a:pPr algn="l"/>
            <a:r>
              <a:rPr lang="en-GB" sz="3200" dirty="0" smtClean="0"/>
              <a:t>     -- build trusting relationships </a:t>
            </a:r>
          </a:p>
          <a:p>
            <a:pPr algn="l"/>
            <a:r>
              <a:rPr lang="en-GB" sz="3200" dirty="0" smtClean="0"/>
              <a:t>     -- creates a sense of urgency and purpose </a:t>
            </a:r>
          </a:p>
          <a:p>
            <a:pPr marL="457200" indent="-457200" algn="l">
              <a:buFont typeface="Arial"/>
              <a:buChar char="•"/>
            </a:pPr>
            <a:r>
              <a:rPr lang="en-GB" sz="3200" dirty="0" smtClean="0"/>
              <a:t>Believe that students are capable of excellence and seeks to ensure the opportunity </a:t>
            </a:r>
          </a:p>
          <a:p>
            <a:pPr marL="457200" indent="-457200" algn="l">
              <a:buFont typeface="Arial"/>
              <a:buChar char="•"/>
            </a:pPr>
            <a:r>
              <a:rPr lang="en-GB" sz="3200" dirty="0" smtClean="0"/>
              <a:t>Create a culture that celebrates academic excellence and academic improvement </a:t>
            </a:r>
          </a:p>
          <a:p>
            <a:pPr marL="466725" indent="-466725" algn="l">
              <a:buFont typeface="Arial"/>
              <a:buChar char="•"/>
            </a:pPr>
            <a:endParaRPr lang="en-US" sz="28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306880543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dirty="0" smtClean="0"/>
              <a:t>My Story: His Leading in the Past</a:t>
            </a:r>
          </a:p>
        </p:txBody>
      </p:sp>
      <p:sp>
        <p:nvSpPr>
          <p:cNvPr id="23555" name="TextBox 3"/>
          <p:cNvSpPr txBox="1">
            <a:spLocks noChangeArrowheads="1"/>
          </p:cNvSpPr>
          <p:nvPr/>
        </p:nvSpPr>
        <p:spPr bwMode="auto">
          <a:xfrm>
            <a:off x="381000" y="990600"/>
            <a:ext cx="8610600" cy="6247864"/>
          </a:xfrm>
          <a:prstGeom prst="rect">
            <a:avLst/>
          </a:prstGeom>
          <a:noFill/>
          <a:ln w="9525">
            <a:noFill/>
            <a:miter lim="800000"/>
            <a:headEnd/>
            <a:tailEnd/>
          </a:ln>
        </p:spPr>
        <p:txBody>
          <a:bodyPr wrap="square">
            <a:spAutoFit/>
          </a:bodyPr>
          <a:lstStyle/>
          <a:p>
            <a:pPr marL="457200" indent="-457200" algn="l">
              <a:buFont typeface="Arial"/>
              <a:buChar char="•"/>
            </a:pPr>
            <a:r>
              <a:rPr lang="en-GB" sz="3200" dirty="0" smtClean="0"/>
              <a:t>No opportunity for SDAs to go to high school</a:t>
            </a:r>
          </a:p>
          <a:p>
            <a:pPr marL="457200" indent="-457200" algn="l">
              <a:buFont typeface="Arial"/>
              <a:buChar char="•"/>
            </a:pPr>
            <a:r>
              <a:rPr lang="en-GB" sz="3200" dirty="0" smtClean="0"/>
              <a:t>Visionary leadership to identify challenge and courage to respond </a:t>
            </a:r>
          </a:p>
          <a:p>
            <a:pPr marL="457200" indent="-457200" algn="l">
              <a:buFont typeface="Arial"/>
              <a:buChar char="•"/>
            </a:pPr>
            <a:r>
              <a:rPr lang="en-GB" sz="3200" dirty="0" smtClean="0"/>
              <a:t>Faith that nothing was too hard for the Lord</a:t>
            </a:r>
          </a:p>
          <a:p>
            <a:pPr marL="457200" indent="-457200" algn="l">
              <a:buFont typeface="Arial"/>
              <a:buChar char="•"/>
            </a:pPr>
            <a:r>
              <a:rPr lang="en-GB" sz="3200" dirty="0" smtClean="0"/>
              <a:t>A strategy that included ALL </a:t>
            </a:r>
          </a:p>
          <a:p>
            <a:pPr marL="457200" indent="-457200" algn="l">
              <a:buFont typeface="Arial"/>
              <a:buChar char="•"/>
            </a:pPr>
            <a:r>
              <a:rPr lang="en-GB" sz="3200" dirty="0"/>
              <a:t>Stepping out in </a:t>
            </a:r>
            <a:r>
              <a:rPr lang="en-GB" sz="3200" dirty="0" smtClean="0"/>
              <a:t>Faith</a:t>
            </a:r>
          </a:p>
          <a:p>
            <a:pPr marL="457200" indent="-457200" algn="l">
              <a:buFont typeface="Arial"/>
              <a:buChar char="•"/>
            </a:pPr>
            <a:r>
              <a:rPr lang="en-GB" sz="3200" dirty="0" smtClean="0"/>
              <a:t>Faith that God would overcome obstacles</a:t>
            </a:r>
          </a:p>
          <a:p>
            <a:pPr marL="457200" indent="-457200" algn="l">
              <a:buFont typeface="Arial"/>
              <a:buChar char="•"/>
            </a:pPr>
            <a:r>
              <a:rPr lang="en-GB" sz="3200" dirty="0" smtClean="0"/>
              <a:t>Commitment that involved sacrificial giving</a:t>
            </a:r>
          </a:p>
          <a:p>
            <a:pPr marL="457200" indent="-457200" algn="l">
              <a:buFont typeface="Arial"/>
              <a:buChar char="•"/>
            </a:pPr>
            <a:r>
              <a:rPr lang="en-GB" sz="2800" i="1" dirty="0" smtClean="0"/>
              <a:t>“</a:t>
            </a:r>
            <a:r>
              <a:rPr lang="en-GB" sz="2800" i="1" dirty="0" smtClean="0">
                <a:solidFill>
                  <a:srgbClr val="F6FFFA"/>
                </a:solidFill>
              </a:rPr>
              <a:t>We have nothing to fear for the future except as we shall forget the </a:t>
            </a:r>
            <a:r>
              <a:rPr lang="en-GB" sz="2800" i="1" dirty="0">
                <a:solidFill>
                  <a:srgbClr val="F6FFFA"/>
                </a:solidFill>
              </a:rPr>
              <a:t>way the Lord has led us, and His teaching in our past </a:t>
            </a:r>
            <a:r>
              <a:rPr lang="en-GB" sz="2800" i="1" dirty="0" smtClean="0">
                <a:solidFill>
                  <a:srgbClr val="F6FFFA"/>
                </a:solidFill>
              </a:rPr>
              <a:t>histor</a:t>
            </a:r>
            <a:r>
              <a:rPr lang="en-GB" sz="2800" i="1" dirty="0" smtClean="0"/>
              <a:t>y.” </a:t>
            </a:r>
            <a:r>
              <a:rPr lang="en-GB" sz="2800" dirty="0" smtClean="0"/>
              <a:t>LS 196</a:t>
            </a:r>
            <a:endParaRPr lang="en-GB" sz="2800" i="1" dirty="0" smtClean="0"/>
          </a:p>
          <a:p>
            <a:pPr marL="457200" indent="-457200" algn="l">
              <a:buFont typeface="Arial"/>
              <a:buChar char="•"/>
            </a:pPr>
            <a:endParaRPr lang="en-GB" sz="3200" dirty="0" smtClean="0"/>
          </a:p>
          <a:p>
            <a:pPr marL="457200" indent="-457200" algn="l">
              <a:buFont typeface="Arial"/>
              <a:buChar char="•"/>
            </a:pPr>
            <a:endParaRPr lang="en-US" sz="28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7642395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en-US" sz="3600" b="1" dirty="0" smtClean="0"/>
              <a:t>Major Themes </a:t>
            </a:r>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endParaRPr lang="en-US"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n-US" dirty="0" smtClean="0">
                <a:solidFill>
                  <a:srgbClr val="F6FFFA"/>
                </a:solidFill>
              </a:rPr>
              <a:t>Challenge of Youth Retention </a:t>
            </a:r>
          </a:p>
          <a:p>
            <a:pPr marL="514350" indent="-514350" eaLnBrk="1" hangingPunct="1">
              <a:lnSpc>
                <a:spcPct val="90000"/>
              </a:lnSpc>
              <a:spcBef>
                <a:spcPct val="25000"/>
              </a:spcBef>
              <a:spcAft>
                <a:spcPct val="25000"/>
              </a:spcAft>
              <a:buFont typeface="+mj-lt"/>
              <a:buAutoNum type="arabicPeriod"/>
            </a:pPr>
            <a:endParaRPr lang="en-US"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n-US" dirty="0" smtClean="0">
                <a:solidFill>
                  <a:srgbClr val="FFFF00"/>
                </a:solidFill>
              </a:rPr>
              <a:t>Challenge of providing high quality education</a:t>
            </a:r>
            <a:endParaRPr lang="en-US" dirty="0">
              <a:solidFill>
                <a:srgbClr val="FFFF00"/>
              </a:solidFill>
            </a:endParaRPr>
          </a:p>
          <a:p>
            <a:pPr marL="0" indent="0" eaLnBrk="1" hangingPunct="1">
              <a:lnSpc>
                <a:spcPct val="90000"/>
              </a:lnSpc>
              <a:spcBef>
                <a:spcPct val="25000"/>
              </a:spcBef>
              <a:spcAft>
                <a:spcPct val="25000"/>
              </a:spcAft>
              <a:buNone/>
            </a:pPr>
            <a:endParaRPr lang="en-US"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en-US" dirty="0">
                <a:solidFill>
                  <a:srgbClr val="FFFF00"/>
                </a:solidFill>
              </a:rPr>
              <a:t>Challenge of </a:t>
            </a:r>
            <a:r>
              <a:rPr lang="en-US" dirty="0" smtClean="0">
                <a:solidFill>
                  <a:srgbClr val="FFFF00"/>
                </a:solidFill>
              </a:rPr>
              <a:t>making SDA education affordable to our constituency</a:t>
            </a:r>
            <a:endParaRPr lang="en-US" dirty="0">
              <a:solidFill>
                <a:srgbClr val="FFFF00"/>
              </a:solidFill>
            </a:endParaRP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a:p>
        </p:txBody>
      </p:sp>
    </p:spTree>
    <p:extLst>
      <p:ext uri="{BB962C8B-B14F-4D97-AF65-F5344CB8AC3E}">
        <p14:creationId xmlns:p14="http://schemas.microsoft.com/office/powerpoint/2010/main" val="40318902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dirty="0" smtClean="0"/>
              <a:t>Our Big Problem 	</a:t>
            </a:r>
          </a:p>
        </p:txBody>
      </p:sp>
      <p:sp>
        <p:nvSpPr>
          <p:cNvPr id="23555" name="TextBox 3"/>
          <p:cNvSpPr txBox="1">
            <a:spLocks noChangeArrowheads="1"/>
          </p:cNvSpPr>
          <p:nvPr/>
        </p:nvSpPr>
        <p:spPr bwMode="auto">
          <a:xfrm>
            <a:off x="152400" y="914400"/>
            <a:ext cx="4267200" cy="4401205"/>
          </a:xfrm>
          <a:prstGeom prst="rect">
            <a:avLst/>
          </a:prstGeom>
          <a:noFill/>
          <a:ln w="9525">
            <a:noFill/>
            <a:miter lim="800000"/>
            <a:headEnd/>
            <a:tailEnd/>
          </a:ln>
        </p:spPr>
        <p:txBody>
          <a:bodyPr wrap="square">
            <a:spAutoFit/>
          </a:bodyPr>
          <a:lstStyle/>
          <a:p>
            <a:pPr algn="l"/>
            <a:r>
              <a:rPr lang="en-US" sz="4000" dirty="0"/>
              <a:t>The real problem we face </a:t>
            </a:r>
            <a:r>
              <a:rPr lang="en-US" sz="4000" dirty="0" smtClean="0"/>
              <a:t>is not </a:t>
            </a:r>
            <a:r>
              <a:rPr lang="en-US" sz="4000" dirty="0"/>
              <a:t>money </a:t>
            </a:r>
            <a:r>
              <a:rPr lang="en-US" sz="4000" dirty="0" smtClean="0"/>
              <a:t>…. It is a lack of </a:t>
            </a:r>
          </a:p>
          <a:p>
            <a:pPr algn="l"/>
            <a:r>
              <a:rPr lang="en-US" sz="4000" dirty="0" smtClean="0"/>
              <a:t>-- vision,</a:t>
            </a:r>
          </a:p>
          <a:p>
            <a:pPr algn="l"/>
            <a:r>
              <a:rPr lang="en-US" sz="4000" dirty="0" smtClean="0"/>
              <a:t>-- faith,  </a:t>
            </a:r>
          </a:p>
          <a:p>
            <a:pPr algn="l"/>
            <a:r>
              <a:rPr lang="en-US" sz="4000" dirty="0" smtClean="0"/>
              <a:t>-- and, obedience</a:t>
            </a:r>
            <a:endParaRPr lang="en-US" sz="4000" b="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
        <p:nvSpPr>
          <p:cNvPr id="2" name="TextBox 1"/>
          <p:cNvSpPr txBox="1"/>
          <p:nvPr/>
        </p:nvSpPr>
        <p:spPr>
          <a:xfrm>
            <a:off x="304800" y="6248400"/>
            <a:ext cx="8305800" cy="338554"/>
          </a:xfrm>
          <a:prstGeom prst="rect">
            <a:avLst/>
          </a:prstGeom>
          <a:noFill/>
        </p:spPr>
        <p:txBody>
          <a:bodyPr wrap="square" rtlCol="0">
            <a:spAutoFit/>
          </a:bodyPr>
          <a:lstStyle/>
          <a:p>
            <a:pPr algn="l"/>
            <a:r>
              <a:rPr lang="en-US" sz="1600" dirty="0"/>
              <a:t>https://s-media-cache-ak0.pinimg.com/originals/13/</a:t>
            </a:r>
            <a:r>
              <a:rPr lang="en-US" sz="1600" dirty="0" err="1"/>
              <a:t>eb</a:t>
            </a:r>
            <a:r>
              <a:rPr lang="en-US" sz="1600" dirty="0"/>
              <a:t>/da/13ebdac05af7789271e6f7a7167a76da.jpg</a:t>
            </a:r>
          </a:p>
        </p:txBody>
      </p:sp>
      <p:pic>
        <p:nvPicPr>
          <p:cNvPr id="3" name="Picture 2" descr="Cattle on a thousand hills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914400"/>
            <a:ext cx="4724400" cy="5257800"/>
          </a:xfrm>
          <a:prstGeom prst="rect">
            <a:avLst/>
          </a:prstGeom>
        </p:spPr>
      </p:pic>
    </p:spTree>
    <p:extLst>
      <p:ext uri="{BB962C8B-B14F-4D97-AF65-F5344CB8AC3E}">
        <p14:creationId xmlns:p14="http://schemas.microsoft.com/office/powerpoint/2010/main" val="275485540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200" b="1" dirty="0" smtClean="0"/>
              <a:t>Our Opportunity to Lead	</a:t>
            </a:r>
          </a:p>
        </p:txBody>
      </p:sp>
      <p:sp>
        <p:nvSpPr>
          <p:cNvPr id="23555" name="TextBox 3"/>
          <p:cNvSpPr txBox="1">
            <a:spLocks noChangeArrowheads="1"/>
          </p:cNvSpPr>
          <p:nvPr/>
        </p:nvSpPr>
        <p:spPr bwMode="auto">
          <a:xfrm>
            <a:off x="457200" y="990600"/>
            <a:ext cx="8382000" cy="4955203"/>
          </a:xfrm>
          <a:prstGeom prst="rect">
            <a:avLst/>
          </a:prstGeom>
          <a:noFill/>
          <a:ln w="9525">
            <a:noFill/>
            <a:miter lim="800000"/>
            <a:headEnd/>
            <a:tailEnd/>
          </a:ln>
        </p:spPr>
        <p:txBody>
          <a:bodyPr wrap="square">
            <a:spAutoFit/>
          </a:bodyPr>
          <a:lstStyle/>
          <a:p>
            <a:pPr algn="l"/>
            <a:r>
              <a:rPr lang="en-GB" sz="3200" dirty="0" smtClean="0"/>
              <a:t>SDA schools have </a:t>
            </a:r>
            <a:r>
              <a:rPr lang="en-GB" sz="3200" dirty="0"/>
              <a:t>an enormous opportunity to become </a:t>
            </a:r>
            <a:r>
              <a:rPr lang="en-GB" sz="3200" dirty="0" err="1"/>
              <a:t>centers</a:t>
            </a:r>
            <a:r>
              <a:rPr lang="en-GB" sz="3200" dirty="0"/>
              <a:t> of excellence that specialize in ensuring academic success for students </a:t>
            </a:r>
            <a:r>
              <a:rPr lang="en-GB" sz="3200" dirty="0" smtClean="0"/>
              <a:t>from low income backgrounds</a:t>
            </a:r>
          </a:p>
          <a:p>
            <a:pPr algn="l"/>
            <a:r>
              <a:rPr lang="en-GB" sz="3200" dirty="0" smtClean="0"/>
              <a:t>Adventist </a:t>
            </a:r>
            <a:r>
              <a:rPr lang="en-GB" sz="3200" dirty="0"/>
              <a:t>institutions </a:t>
            </a:r>
            <a:r>
              <a:rPr lang="en-US" sz="3200" dirty="0" smtClean="0"/>
              <a:t>can </a:t>
            </a:r>
            <a:r>
              <a:rPr lang="en-GB" sz="3200" dirty="0"/>
              <a:t>become national </a:t>
            </a:r>
            <a:r>
              <a:rPr lang="en-GB" sz="3200" dirty="0" smtClean="0"/>
              <a:t>and global models </a:t>
            </a:r>
            <a:r>
              <a:rPr lang="en-GB" sz="3200" dirty="0"/>
              <a:t>for other </a:t>
            </a:r>
            <a:r>
              <a:rPr lang="en-GB" sz="3200" dirty="0" smtClean="0"/>
              <a:t>schools in how to effectively nurture, support, and ensure academic excellence for students who come to us with less </a:t>
            </a:r>
            <a:r>
              <a:rPr lang="en-GB" sz="3200" dirty="0"/>
              <a:t>than optimal academic </a:t>
            </a:r>
            <a:r>
              <a:rPr lang="en-GB" sz="3200" dirty="0" smtClean="0"/>
              <a:t>preparation</a:t>
            </a:r>
            <a:endParaRPr lang="en-US" sz="3200" dirty="0"/>
          </a:p>
          <a:p>
            <a:pPr marL="466725" indent="-466725" algn="l">
              <a:buFont typeface="Arial" charset="0"/>
              <a:buChar char="•"/>
            </a:pPr>
            <a:endParaRPr lang="en-US" sz="2800" b="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363598493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en-US" sz="3600" dirty="0" smtClean="0"/>
              <a:t>Guarantee: Our God is Able </a:t>
            </a:r>
            <a:r>
              <a:rPr lang="en-US" sz="3200" b="1" dirty="0" smtClean="0"/>
              <a:t>	</a:t>
            </a:r>
          </a:p>
        </p:txBody>
      </p:sp>
      <p:sp>
        <p:nvSpPr>
          <p:cNvPr id="23555" name="TextBox 3"/>
          <p:cNvSpPr txBox="1">
            <a:spLocks noChangeArrowheads="1"/>
          </p:cNvSpPr>
          <p:nvPr/>
        </p:nvSpPr>
        <p:spPr bwMode="auto">
          <a:xfrm>
            <a:off x="533400" y="990600"/>
            <a:ext cx="8305800" cy="5632312"/>
          </a:xfrm>
          <a:prstGeom prst="rect">
            <a:avLst/>
          </a:prstGeom>
          <a:noFill/>
          <a:ln w="9525">
            <a:noFill/>
            <a:miter lim="800000"/>
            <a:headEnd/>
            <a:tailEnd/>
          </a:ln>
        </p:spPr>
        <p:txBody>
          <a:bodyPr wrap="square">
            <a:spAutoFit/>
          </a:bodyPr>
          <a:lstStyle/>
          <a:p>
            <a:pPr algn="l"/>
            <a:r>
              <a:rPr lang="en-US" sz="3600" dirty="0" smtClean="0"/>
              <a:t>“Worry </a:t>
            </a:r>
            <a:r>
              <a:rPr lang="en-US" sz="3600" dirty="0"/>
              <a:t>is blind, and cannot discern the future; but Jesus sees the end from the beginning. In every difficulty He has His way prepared to bring relief. Our heavenly Father has </a:t>
            </a:r>
            <a:r>
              <a:rPr lang="en-US" sz="3600" dirty="0">
                <a:solidFill>
                  <a:srgbClr val="F6FFFA"/>
                </a:solidFill>
              </a:rPr>
              <a:t>a thousand ways </a:t>
            </a:r>
            <a:r>
              <a:rPr lang="en-US" sz="3600" dirty="0"/>
              <a:t>to provide for us, of which we know nothing. Those who accept the one principle of making the service and honor of God supreme will find perplexities vanish, and a plain path before their feet</a:t>
            </a:r>
            <a:r>
              <a:rPr lang="en-US" sz="3600" dirty="0" smtClean="0"/>
              <a:t>.” </a:t>
            </a:r>
            <a:r>
              <a:rPr lang="en-US" sz="3200" dirty="0"/>
              <a:t>DA </a:t>
            </a:r>
            <a:r>
              <a:rPr lang="en-US" sz="3200" dirty="0" smtClean="0"/>
              <a:t>330</a:t>
            </a:r>
            <a:endParaRPr lang="en-US" sz="28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17036527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28600"/>
            <a:ext cx="9144000" cy="685800"/>
          </a:xfrm>
        </p:spPr>
        <p:txBody>
          <a:bodyPr/>
          <a:lstStyle/>
          <a:p>
            <a:r>
              <a:rPr lang="en-US" sz="3600" dirty="0" smtClean="0"/>
              <a:t>Attrition</a:t>
            </a:r>
            <a:endParaRPr lang="en-US" sz="3600" dirty="0"/>
          </a:p>
        </p:txBody>
      </p:sp>
      <p:sp>
        <p:nvSpPr>
          <p:cNvPr id="4" name="Content Placeholder 3"/>
          <p:cNvSpPr>
            <a:spLocks noGrp="1"/>
          </p:cNvSpPr>
          <p:nvPr>
            <p:ph idx="1"/>
          </p:nvPr>
        </p:nvSpPr>
        <p:spPr>
          <a:xfrm>
            <a:off x="381000" y="914400"/>
            <a:ext cx="8077200" cy="5257800"/>
          </a:xfrm>
        </p:spPr>
        <p:txBody>
          <a:bodyPr/>
          <a:lstStyle/>
          <a:p>
            <a:r>
              <a:rPr lang="en-US" dirty="0" smtClean="0"/>
              <a:t>In </a:t>
            </a:r>
            <a:r>
              <a:rPr lang="en-US" dirty="0"/>
              <a:t>5-year period, 2010 - 2014, 6.2 million new members </a:t>
            </a:r>
          </a:p>
          <a:p>
            <a:r>
              <a:rPr lang="en-US" dirty="0"/>
              <a:t>During same period, 3.7 million members left the church</a:t>
            </a:r>
          </a:p>
          <a:p>
            <a:r>
              <a:rPr lang="en-US" dirty="0"/>
              <a:t>Excluding deaths, the </a:t>
            </a:r>
            <a:r>
              <a:rPr lang="en-US" dirty="0">
                <a:solidFill>
                  <a:srgbClr val="F6FFFA"/>
                </a:solidFill>
              </a:rPr>
              <a:t>net loss rate for the </a:t>
            </a:r>
            <a:r>
              <a:rPr lang="en-US" dirty="0" err="1">
                <a:solidFill>
                  <a:srgbClr val="F6FFFA"/>
                </a:solidFill>
              </a:rPr>
              <a:t>quinquennium</a:t>
            </a:r>
            <a:r>
              <a:rPr lang="en-US" dirty="0">
                <a:solidFill>
                  <a:srgbClr val="F6FFFA"/>
                </a:solidFill>
              </a:rPr>
              <a:t> is 60 per 100 new members </a:t>
            </a:r>
          </a:p>
          <a:p>
            <a:r>
              <a:rPr lang="en-US" dirty="0"/>
              <a:t>This stunningly high loss rate is due, in part, to membership audits</a:t>
            </a:r>
          </a:p>
          <a:p>
            <a:endParaRPr lang="en-US" dirty="0"/>
          </a:p>
        </p:txBody>
      </p:sp>
      <p:sp>
        <p:nvSpPr>
          <p:cNvPr id="16387" name="Line 4"/>
          <p:cNvSpPr>
            <a:spLocks noChangeShapeType="1"/>
          </p:cNvSpPr>
          <p:nvPr/>
        </p:nvSpPr>
        <p:spPr bwMode="auto">
          <a:xfrm>
            <a:off x="457200" y="9144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096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457200" y="6096001"/>
            <a:ext cx="6019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GT Ng, Adventist Review, 2015</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75590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28600"/>
            <a:ext cx="9144000" cy="685800"/>
          </a:xfrm>
        </p:spPr>
        <p:txBody>
          <a:bodyPr/>
          <a:lstStyle/>
          <a:p>
            <a:r>
              <a:rPr lang="en-US" sz="3600" dirty="0" smtClean="0"/>
              <a:t>Attrition -2</a:t>
            </a:r>
            <a:endParaRPr lang="en-US" sz="3600" dirty="0"/>
          </a:p>
        </p:txBody>
      </p:sp>
      <p:sp>
        <p:nvSpPr>
          <p:cNvPr id="4" name="Content Placeholder 3"/>
          <p:cNvSpPr>
            <a:spLocks noGrp="1"/>
          </p:cNvSpPr>
          <p:nvPr>
            <p:ph idx="1"/>
          </p:nvPr>
        </p:nvSpPr>
        <p:spPr>
          <a:xfrm>
            <a:off x="381000" y="914400"/>
            <a:ext cx="8077200" cy="5257800"/>
          </a:xfrm>
        </p:spPr>
        <p:txBody>
          <a:bodyPr/>
          <a:lstStyle/>
          <a:p>
            <a:r>
              <a:rPr lang="en-US" dirty="0" smtClean="0"/>
              <a:t>Membership audit: process of identifying and removing from membership lists people who have left the church</a:t>
            </a:r>
          </a:p>
          <a:p>
            <a:r>
              <a:rPr lang="en-US" dirty="0" smtClean="0"/>
              <a:t> </a:t>
            </a:r>
            <a:r>
              <a:rPr lang="en-US" sz="3600" dirty="0" smtClean="0"/>
              <a:t>Considering the </a:t>
            </a:r>
            <a:r>
              <a:rPr lang="en-US" sz="3600" dirty="0" smtClean="0">
                <a:solidFill>
                  <a:srgbClr val="F6FFFA"/>
                </a:solidFill>
              </a:rPr>
              <a:t>prior 15 years </a:t>
            </a:r>
            <a:r>
              <a:rPr lang="en-US" sz="3600" dirty="0" smtClean="0"/>
              <a:t>predating the recent round of thorough audits, the losses are </a:t>
            </a:r>
            <a:r>
              <a:rPr lang="en-US" sz="3600" dirty="0" smtClean="0">
                <a:solidFill>
                  <a:srgbClr val="F6FFFA"/>
                </a:solidFill>
              </a:rPr>
              <a:t>48 for every 100 </a:t>
            </a:r>
            <a:r>
              <a:rPr lang="en-US" sz="3600" dirty="0" smtClean="0"/>
              <a:t>new members </a:t>
            </a:r>
            <a:endParaRPr lang="en-US" sz="3600" dirty="0"/>
          </a:p>
        </p:txBody>
      </p:sp>
      <p:sp>
        <p:nvSpPr>
          <p:cNvPr id="16387" name="Line 4"/>
          <p:cNvSpPr>
            <a:spLocks noChangeShapeType="1"/>
          </p:cNvSpPr>
          <p:nvPr/>
        </p:nvSpPr>
        <p:spPr bwMode="auto">
          <a:xfrm>
            <a:off x="457200" y="9144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096000"/>
            <a:ext cx="8229600" cy="0"/>
          </a:xfrm>
          <a:prstGeom prst="line">
            <a:avLst/>
          </a:prstGeom>
          <a:noFill/>
          <a:ln w="28575">
            <a:solidFill>
              <a:srgbClr val="FFFF00"/>
            </a:solidFill>
            <a:round/>
            <a:headEnd/>
            <a:tailEnd/>
          </a:ln>
          <a:extLst>
            <a:ext uri="{909E8E84-426E-40dd-AFC4-6F175D3DCCD1}">
              <a14:hiddenFill xmlns="" xmlns:a14="http://schemas.microsoft.com/office/drawing/2010/main">
                <a:noFill/>
              </a14:hiddenFill>
            </a:ext>
          </a:extLst>
        </p:spPr>
        <p:txBody>
          <a:bodyPr/>
          <a:lstStyle/>
          <a:p>
            <a:pPr algn="l" eaLnBrk="1" hangingPunct="1">
              <a:spcBef>
                <a:spcPct val="20000"/>
              </a:spcBef>
            </a:pPr>
            <a:endParaRPr lang="en-US" sz="2400" b="1">
              <a:solidFill>
                <a:srgbClr val="FFFF00"/>
              </a:solidFill>
              <a:latin typeface="Times New Roman" charset="0"/>
              <a:ea typeface="MS PGothic" charset="0"/>
              <a:cs typeface="MS PGothic" charset="0"/>
            </a:endParaRPr>
          </a:p>
        </p:txBody>
      </p:sp>
      <p:sp>
        <p:nvSpPr>
          <p:cNvPr id="2" name="TextBox 1"/>
          <p:cNvSpPr txBox="1"/>
          <p:nvPr/>
        </p:nvSpPr>
        <p:spPr>
          <a:xfrm>
            <a:off x="457200" y="6096001"/>
            <a:ext cx="6019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GT Ng, Adventist Review, 2015</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1439264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0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8642</TotalTime>
  <Words>3975</Words>
  <Application>Microsoft Macintosh PowerPoint</Application>
  <PresentationFormat>On-screen Show (4:3)</PresentationFormat>
  <Paragraphs>361</Paragraphs>
  <Slides>72</Slides>
  <Notes>6</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72</vt:i4>
      </vt:variant>
    </vt:vector>
  </HeadingPairs>
  <TitlesOfParts>
    <vt:vector size="81" baseType="lpstr">
      <vt:lpstr>MS PGothic</vt:lpstr>
      <vt:lpstr>ＭＳ Ｐゴシック</vt:lpstr>
      <vt:lpstr>Times New Roman</vt:lpstr>
      <vt:lpstr>Arial</vt:lpstr>
      <vt:lpstr>1_Default Design</vt:lpstr>
      <vt:lpstr>Default Design</vt:lpstr>
      <vt:lpstr>3_Default Design</vt:lpstr>
      <vt:lpstr>5_Default Design</vt:lpstr>
      <vt:lpstr>Worksheet</vt:lpstr>
      <vt:lpstr> Increasing Student Access in K to 12 Education  A Challenge for Adventist Education in the 21st Century </vt:lpstr>
      <vt:lpstr>PowerPoint Presentation</vt:lpstr>
      <vt:lpstr>Investment of SDA Education</vt:lpstr>
      <vt:lpstr>Returns on Investment (SDA Education)</vt:lpstr>
      <vt:lpstr>PowerPoint Presentation</vt:lpstr>
      <vt:lpstr>Major Themes </vt:lpstr>
      <vt:lpstr>Major Themes </vt:lpstr>
      <vt:lpstr>Attrition</vt:lpstr>
      <vt:lpstr>Attrition -2</vt:lpstr>
      <vt:lpstr>Retention: Accessions vs. dropped, 2000–2012</vt:lpstr>
      <vt:lpstr>Losses of our Youth</vt:lpstr>
      <vt:lpstr>Questions to Ponder? </vt:lpstr>
      <vt:lpstr>Our Role in the Losses of our Youth</vt:lpstr>
      <vt:lpstr>Our Laodicean Condition</vt:lpstr>
      <vt:lpstr>Re-affirming Our Mission</vt:lpstr>
      <vt:lpstr>3 Predictors of SDA Youth being Committed</vt:lpstr>
      <vt:lpstr>Major Themes </vt:lpstr>
      <vt:lpstr>What SDA Parents Are Looking For</vt:lpstr>
      <vt:lpstr>The Other Side</vt:lpstr>
      <vt:lpstr>But Achieving Consistent Academic Quality is a Challenge Because:  1. The low Socioeconomic Status (SES) profile of many SDAs  2. Academic Quality does not occur by chance </vt:lpstr>
      <vt:lpstr>Demographic Survey Seventh-day Adventist Church in North America</vt:lpstr>
      <vt:lpstr>PowerPoint Presentation</vt:lpstr>
      <vt:lpstr>Low SES Profile of Many SDAs  </vt:lpstr>
      <vt:lpstr>U.S. Pattern is not Unique  </vt:lpstr>
      <vt:lpstr>Implications of Low Income</vt:lpstr>
      <vt:lpstr>SAT = Scholastic Aptitude Test</vt:lpstr>
      <vt:lpstr>OR Student Affluence Test?</vt:lpstr>
      <vt:lpstr>SAT SCORE by Family Income </vt:lpstr>
      <vt:lpstr>Keys to Excellence</vt:lpstr>
      <vt:lpstr>Money Alone is Not Enough</vt:lpstr>
      <vt:lpstr>The Primacy of Teacher Quality</vt:lpstr>
      <vt:lpstr> What Determines Quality? </vt:lpstr>
      <vt:lpstr>Usain Bolt: Excellence Personified</vt:lpstr>
      <vt:lpstr>The Example of Jesus</vt:lpstr>
      <vt:lpstr>God’s call to Excellence</vt:lpstr>
      <vt:lpstr>Leadership Matters</vt:lpstr>
      <vt:lpstr>Need for “Blessed Subtractions”</vt:lpstr>
      <vt:lpstr>Role of our Universities  </vt:lpstr>
      <vt:lpstr>Summer Programs  </vt:lpstr>
      <vt:lpstr>Summer Program -LLU  </vt:lpstr>
      <vt:lpstr>Incubators for Innovation  </vt:lpstr>
      <vt:lpstr>Quality: A Cornerstone of  Access </vt:lpstr>
      <vt:lpstr>Major Themes </vt:lpstr>
      <vt:lpstr>Demographic Survey Seventh-day Adventist Church in North America</vt:lpstr>
      <vt:lpstr>Challenge for Many SDA Parents</vt:lpstr>
      <vt:lpstr>What Can We Do? </vt:lpstr>
      <vt:lpstr>New institutional commitment</vt:lpstr>
      <vt:lpstr>The 5% Solution</vt:lpstr>
      <vt:lpstr>Innovation</vt:lpstr>
      <vt:lpstr>Learn from the Catholics?</vt:lpstr>
      <vt:lpstr>Phaedrus Initiative</vt:lpstr>
      <vt:lpstr>Phaedrus Initiative -II</vt:lpstr>
      <vt:lpstr>Free Tuition</vt:lpstr>
      <vt:lpstr>College of the Ozarks </vt:lpstr>
      <vt:lpstr>Work Opportunities</vt:lpstr>
      <vt:lpstr>New Commitment to Christian Education at the level of the local church and  Creating a new culture supportive of SDA education</vt:lpstr>
      <vt:lpstr>The Temple Plan</vt:lpstr>
      <vt:lpstr>The Temple Plan: Keys to Success</vt:lpstr>
      <vt:lpstr>Our Greatest Need</vt:lpstr>
      <vt:lpstr>God’s Promise</vt:lpstr>
      <vt:lpstr>Revival and Reformation</vt:lpstr>
      <vt:lpstr>Some Hard Questions to Consider</vt:lpstr>
      <vt:lpstr> Could This be True of Your Institution? </vt:lpstr>
      <vt:lpstr> The 7 Last Words of the Church </vt:lpstr>
      <vt:lpstr>An Open Mind is a Key to Unity</vt:lpstr>
      <vt:lpstr>Arise and Go Over this Jordan</vt:lpstr>
      <vt:lpstr>No Shortage of Evidence</vt:lpstr>
      <vt:lpstr>Some Key Characteristics </vt:lpstr>
      <vt:lpstr>My Story: His Leading in the Past</vt:lpstr>
      <vt:lpstr>Our Big Problem  </vt:lpstr>
      <vt:lpstr>Our Opportunity to Lead </vt:lpstr>
      <vt:lpstr>Guarantee: Our God is Able  </vt:lpstr>
    </vt:vector>
  </TitlesOfParts>
  <Company>University of Michigan</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tmatelsk</dc:creator>
  <cp:lastModifiedBy>Beardsley-Hardy, Lisa M.</cp:lastModifiedBy>
  <cp:revision>453</cp:revision>
  <cp:lastPrinted>2017-08-05T01:29:12Z</cp:lastPrinted>
  <dcterms:created xsi:type="dcterms:W3CDTF">2004-05-14T14:30:04Z</dcterms:created>
  <dcterms:modified xsi:type="dcterms:W3CDTF">2018-01-29T04:46:44Z</dcterms:modified>
</cp:coreProperties>
</file>