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tiff" ContentType="image/tiff"/>
  <Default Extension="vml" ContentType="application/vnd.openxmlformats-officedocument.vmlDrawing"/>
  <Default Extension="rels" ContentType="application/vnd.openxmlformats-package.relationships+xml"/>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56" r:id="rId2"/>
    <p:sldMasterId id="2147483796" r:id="rId3"/>
    <p:sldMasterId id="2147483812" r:id="rId4"/>
    <p:sldMasterId id="2147483827" r:id="rId5"/>
  </p:sldMasterIdLst>
  <p:notesMasterIdLst>
    <p:notesMasterId r:id="rId78"/>
  </p:notesMasterIdLst>
  <p:handoutMasterIdLst>
    <p:handoutMasterId r:id="rId79"/>
  </p:handoutMasterIdLst>
  <p:sldIdLst>
    <p:sldId id="723" r:id="rId6"/>
    <p:sldId id="857" r:id="rId7"/>
    <p:sldId id="834" r:id="rId8"/>
    <p:sldId id="836" r:id="rId9"/>
    <p:sldId id="838" r:id="rId10"/>
    <p:sldId id="725" r:id="rId11"/>
    <p:sldId id="841" r:id="rId12"/>
    <p:sldId id="847" r:id="rId13"/>
    <p:sldId id="848" r:id="rId14"/>
    <p:sldId id="849" r:id="rId15"/>
    <p:sldId id="851" r:id="rId16"/>
    <p:sldId id="989" r:id="rId17"/>
    <p:sldId id="853" r:id="rId18"/>
    <p:sldId id="855" r:id="rId19"/>
    <p:sldId id="916" r:id="rId20"/>
    <p:sldId id="859" r:id="rId21"/>
    <p:sldId id="842" r:id="rId22"/>
    <p:sldId id="861" r:id="rId23"/>
    <p:sldId id="863" r:id="rId24"/>
    <p:sldId id="991" r:id="rId25"/>
    <p:sldId id="902" r:id="rId26"/>
    <p:sldId id="993" r:id="rId27"/>
    <p:sldId id="908" r:id="rId28"/>
    <p:sldId id="923" r:id="rId29"/>
    <p:sldId id="909" r:id="rId30"/>
    <p:sldId id="918" r:id="rId31"/>
    <p:sldId id="919" r:id="rId32"/>
    <p:sldId id="920" r:id="rId33"/>
    <p:sldId id="925" r:id="rId34"/>
    <p:sldId id="910" r:id="rId35"/>
    <p:sldId id="929" r:id="rId36"/>
    <p:sldId id="995" r:id="rId37"/>
    <p:sldId id="996" r:id="rId38"/>
    <p:sldId id="930" r:id="rId39"/>
    <p:sldId id="931" r:id="rId40"/>
    <p:sldId id="933" r:id="rId41"/>
    <p:sldId id="912" r:id="rId42"/>
    <p:sldId id="913" r:id="rId43"/>
    <p:sldId id="935" r:id="rId44"/>
    <p:sldId id="936" r:id="rId45"/>
    <p:sldId id="907" r:id="rId46"/>
    <p:sldId id="998" r:id="rId47"/>
    <p:sldId id="938" r:id="rId48"/>
    <p:sldId id="953" r:id="rId49"/>
    <p:sldId id="949" r:id="rId50"/>
    <p:sldId id="968" r:id="rId51"/>
    <p:sldId id="1000" r:id="rId52"/>
    <p:sldId id="950" r:id="rId53"/>
    <p:sldId id="1002" r:id="rId54"/>
    <p:sldId id="951" r:id="rId55"/>
    <p:sldId id="970" r:id="rId56"/>
    <p:sldId id="972" r:id="rId57"/>
    <p:sldId id="948" r:id="rId58"/>
    <p:sldId id="943" r:id="rId59"/>
    <p:sldId id="944" r:id="rId60"/>
    <p:sldId id="1004" r:id="rId61"/>
    <p:sldId id="1005" r:id="rId62"/>
    <p:sldId id="1006" r:id="rId63"/>
    <p:sldId id="981" r:id="rId64"/>
    <p:sldId id="1008" r:id="rId65"/>
    <p:sldId id="979" r:id="rId66"/>
    <p:sldId id="1010" r:id="rId67"/>
    <p:sldId id="1012" r:id="rId68"/>
    <p:sldId id="1013" r:id="rId69"/>
    <p:sldId id="980" r:id="rId70"/>
    <p:sldId id="1015" r:id="rId71"/>
    <p:sldId id="985" r:id="rId72"/>
    <p:sldId id="987" r:id="rId73"/>
    <p:sldId id="1018" r:id="rId74"/>
    <p:sldId id="1020" r:id="rId75"/>
    <p:sldId id="1022" r:id="rId76"/>
    <p:sldId id="975" r:id="rId77"/>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1pPr>
    <a:lvl2pPr marL="4572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2pPr>
    <a:lvl3pPr marL="9144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3pPr>
    <a:lvl4pPr marL="13716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4pPr>
    <a:lvl5pPr marL="18288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5pPr>
    <a:lvl6pPr marL="2286000" algn="l" defTabSz="914400" rtl="0" eaLnBrk="1" latinLnBrk="0" hangingPunct="1">
      <a:defRPr kern="1200">
        <a:solidFill>
          <a:schemeClr val="tx1"/>
        </a:solidFill>
        <a:latin typeface="Times New Roman" pitchFamily="16" charset="0"/>
        <a:ea typeface="+mn-ea"/>
        <a:cs typeface="Times New Roman" pitchFamily="16" charset="0"/>
      </a:defRPr>
    </a:lvl6pPr>
    <a:lvl7pPr marL="2743200" algn="l" defTabSz="914400" rtl="0" eaLnBrk="1" latinLnBrk="0" hangingPunct="1">
      <a:defRPr kern="1200">
        <a:solidFill>
          <a:schemeClr val="tx1"/>
        </a:solidFill>
        <a:latin typeface="Times New Roman" pitchFamily="16" charset="0"/>
        <a:ea typeface="+mn-ea"/>
        <a:cs typeface="Times New Roman" pitchFamily="16" charset="0"/>
      </a:defRPr>
    </a:lvl7pPr>
    <a:lvl8pPr marL="3200400" algn="l" defTabSz="914400" rtl="0" eaLnBrk="1" latinLnBrk="0" hangingPunct="1">
      <a:defRPr kern="1200">
        <a:solidFill>
          <a:schemeClr val="tx1"/>
        </a:solidFill>
        <a:latin typeface="Times New Roman" pitchFamily="16" charset="0"/>
        <a:ea typeface="+mn-ea"/>
        <a:cs typeface="Times New Roman" pitchFamily="16" charset="0"/>
      </a:defRPr>
    </a:lvl8pPr>
    <a:lvl9pPr marL="3657600" algn="l" defTabSz="914400" rtl="0" eaLnBrk="1" latinLnBrk="0" hangingPunct="1">
      <a:defRPr kern="1200">
        <a:solidFill>
          <a:schemeClr val="tx1"/>
        </a:solidFill>
        <a:latin typeface="Times New Roman" pitchFamily="16" charset="0"/>
        <a:ea typeface="+mn-ea"/>
        <a:cs typeface="Times New Roman" pitchFamily="16"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38A"/>
    <a:srgbClr val="000000"/>
    <a:srgbClr val="E8D261"/>
    <a:srgbClr val="F6FFFA"/>
    <a:srgbClr val="00FF00"/>
    <a:srgbClr val="000066"/>
    <a:srgbClr val="FF99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82" autoAdjust="0"/>
    <p:restoredTop sz="74614" autoAdjust="0"/>
  </p:normalViewPr>
  <p:slideViewPr>
    <p:cSldViewPr>
      <p:cViewPr>
        <p:scale>
          <a:sx n="70" d="100"/>
          <a:sy n="70" d="100"/>
        </p:scale>
        <p:origin x="-142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Depression </c:v>
                </c:pt>
              </c:strCache>
            </c:strRef>
          </c:tx>
          <c:spPr>
            <a:solidFill>
              <a:schemeClr val="accent5">
                <a:lumMod val="75000"/>
              </a:schemeClr>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&lt; 25,000</c:v>
                </c:pt>
                <c:pt idx="1">
                  <c:v>25 -50,000</c:v>
                </c:pt>
                <c:pt idx="2">
                  <c:v>50-99,000</c:v>
                </c:pt>
                <c:pt idx="3">
                  <c:v>&gt;100,000</c:v>
                </c:pt>
              </c:strCache>
            </c:strRef>
          </c:cat>
          <c:val>
            <c:numRef>
              <c:f>Sheet1!$B$2:$B$5</c:f>
              <c:numCache>
                <c:formatCode>0%</c:formatCode>
                <c:ptCount val="4"/>
                <c:pt idx="0">
                  <c:v>0.4</c:v>
                </c:pt>
                <c:pt idx="1">
                  <c:v>0.3</c:v>
                </c:pt>
                <c:pt idx="2">
                  <c:v>0.24</c:v>
                </c:pt>
                <c:pt idx="3">
                  <c:v>0.07</c:v>
                </c:pt>
              </c:numCache>
            </c:numRef>
          </c:val>
        </c:ser>
        <c:dLbls>
          <c:dLblPos val="outEnd"/>
          <c:showLegendKey val="0"/>
          <c:showVal val="1"/>
          <c:showCatName val="0"/>
          <c:showSerName val="0"/>
          <c:showPercent val="0"/>
          <c:showBubbleSize val="0"/>
        </c:dLbls>
        <c:gapWidth val="150"/>
        <c:axId val="2146573272"/>
        <c:axId val="2146547992"/>
      </c:barChart>
      <c:catAx>
        <c:axId val="2146573272"/>
        <c:scaling>
          <c:orientation val="minMax"/>
        </c:scaling>
        <c:delete val="0"/>
        <c:axPos val="b"/>
        <c:title>
          <c:tx>
            <c:rich>
              <a:bodyPr/>
              <a:lstStyle/>
              <a:p>
                <a:pPr algn="ctr">
                  <a:defRPr/>
                </a:pPr>
                <a:r>
                  <a:rPr lang="en-US" dirty="0" err="1" smtClean="0"/>
                  <a:t>Ingreso</a:t>
                </a:r>
                <a:r>
                  <a:rPr lang="en-US" baseline="0" dirty="0" smtClean="0"/>
                  <a:t> Annual en Dolares</a:t>
                </a:r>
                <a:r>
                  <a:rPr lang="en-US" dirty="0" smtClean="0"/>
                  <a:t> </a:t>
                </a:r>
                <a:endParaRPr lang="en-US" dirty="0"/>
              </a:p>
            </c:rich>
          </c:tx>
          <c:layout>
            <c:manualLayout>
              <c:xMode val="edge"/>
              <c:yMode val="edge"/>
              <c:x val="0.308255666905273"/>
              <c:y val="0.924090675165531"/>
            </c:manualLayout>
          </c:layout>
          <c:overlay val="0"/>
        </c:title>
        <c:numFmt formatCode="General" sourceLinked="0"/>
        <c:majorTickMark val="out"/>
        <c:minorTickMark val="none"/>
        <c:tickLblPos val="nextTo"/>
        <c:txPr>
          <a:bodyPr/>
          <a:lstStyle/>
          <a:p>
            <a:pPr>
              <a:defRPr sz="1400"/>
            </a:pPr>
            <a:endParaRPr lang="en-US"/>
          </a:p>
        </c:txPr>
        <c:crossAx val="2146547992"/>
        <c:crosses val="autoZero"/>
        <c:auto val="1"/>
        <c:lblAlgn val="ctr"/>
        <c:lblOffset val="100"/>
        <c:noMultiLvlLbl val="0"/>
      </c:catAx>
      <c:valAx>
        <c:axId val="2146547992"/>
        <c:scaling>
          <c:orientation val="minMax"/>
        </c:scaling>
        <c:delete val="0"/>
        <c:axPos val="l"/>
        <c:majorGridlines/>
        <c:title>
          <c:tx>
            <c:rich>
              <a:bodyPr rot="-5400000" vert="horz"/>
              <a:lstStyle/>
              <a:p>
                <a:pPr>
                  <a:defRPr/>
                </a:pPr>
                <a:r>
                  <a:rPr lang="en-US" dirty="0" smtClean="0"/>
                  <a:t>Porcentaje</a:t>
                </a:r>
                <a:endParaRPr lang="en-US" dirty="0"/>
              </a:p>
            </c:rich>
          </c:tx>
          <c:layout/>
          <c:overlay val="0"/>
        </c:title>
        <c:numFmt formatCode="0%" sourceLinked="1"/>
        <c:majorTickMark val="out"/>
        <c:minorTickMark val="none"/>
        <c:tickLblPos val="nextTo"/>
        <c:crossAx val="21465732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0.81818</cdr:x>
      <cdr:y>0.68421</cdr:y>
    </cdr:from>
    <cdr:to>
      <cdr:x>0.94545</cdr:x>
      <cdr:y>0.84211</cdr:y>
    </cdr:to>
    <cdr:sp macro="" textlink="">
      <cdr:nvSpPr>
        <cdr:cNvPr id="2" name="TextBox 1"/>
        <cdr:cNvSpPr txBox="1"/>
      </cdr:nvSpPr>
      <cdr:spPr>
        <a:xfrm xmlns:a="http://schemas.openxmlformats.org/drawingml/2006/main">
          <a:off x="6858000" y="2971800"/>
          <a:ext cx="1066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230D2AEB-24A9-40CC-AC25-FBDAFE0584A8}" type="slidenum">
              <a:rPr lang="en-US"/>
              <a:pPr>
                <a:defRPr/>
              </a:pPr>
              <a:t>‹#›</a:t>
            </a:fld>
            <a:endParaRPr lang="en-US"/>
          </a:p>
        </p:txBody>
      </p:sp>
    </p:spTree>
    <p:extLst>
      <p:ext uri="{BB962C8B-B14F-4D97-AF65-F5344CB8AC3E}">
        <p14:creationId xmlns:p14="http://schemas.microsoft.com/office/powerpoint/2010/main" val="3707419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9499917A-5C0F-4CDD-A191-F7E9294A01C7}" type="slidenum">
              <a:rPr lang="en-US"/>
              <a:pPr>
                <a:defRPr/>
              </a:pPr>
              <a:t>‹#›</a:t>
            </a:fld>
            <a:endParaRPr lang="en-US"/>
          </a:p>
        </p:txBody>
      </p:sp>
    </p:spTree>
    <p:extLst>
      <p:ext uri="{BB962C8B-B14F-4D97-AF65-F5344CB8AC3E}">
        <p14:creationId xmlns:p14="http://schemas.microsoft.com/office/powerpoint/2010/main" val="980509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99917A-5C0F-4CDD-A191-F7E9294A01C7}" type="slidenum">
              <a:rPr lang="en-US" smtClean="0"/>
              <a:pPr>
                <a:defRPr/>
              </a:pPr>
              <a:t>1</a:t>
            </a:fld>
            <a:endParaRPr lang="en-US"/>
          </a:p>
        </p:txBody>
      </p:sp>
    </p:spTree>
    <p:extLst>
      <p:ext uri="{BB962C8B-B14F-4D97-AF65-F5344CB8AC3E}">
        <p14:creationId xmlns:p14="http://schemas.microsoft.com/office/powerpoint/2010/main" val="347061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9917A-5C0F-4CDD-A191-F7E9294A01C7}" type="slidenum">
              <a:rPr lang="en-US" smtClean="0"/>
              <a:pPr>
                <a:defRPr/>
              </a:pPr>
              <a:t>12</a:t>
            </a:fld>
            <a:endParaRPr lang="en-US" dirty="0"/>
          </a:p>
        </p:txBody>
      </p:sp>
    </p:spTree>
    <p:extLst>
      <p:ext uri="{BB962C8B-B14F-4D97-AF65-F5344CB8AC3E}">
        <p14:creationId xmlns:p14="http://schemas.microsoft.com/office/powerpoint/2010/main" val="93098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BDC73-326E-4A37-B04E-7DB41B1D6BE0}" type="slidenum">
              <a:rPr lang="en-US"/>
              <a:pPr/>
              <a:t>21</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659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9917A-5C0F-4CDD-A191-F7E9294A01C7}"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22500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143000" y="685800"/>
            <a:ext cx="4572000" cy="3429000"/>
          </a:xfrm>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MS PGothic"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30171" indent="-280835">
              <a:defRPr>
                <a:solidFill>
                  <a:schemeClr val="tx1"/>
                </a:solidFill>
                <a:latin typeface="Times New Roman" charset="0"/>
                <a:ea typeface="MS PGothic" charset="0"/>
                <a:cs typeface="MS PGothic" charset="0"/>
              </a:defRPr>
            </a:lvl2pPr>
            <a:lvl3pPr marL="1123340" indent="-224668">
              <a:defRPr>
                <a:solidFill>
                  <a:schemeClr val="tx1"/>
                </a:solidFill>
                <a:latin typeface="Times New Roman" charset="0"/>
                <a:ea typeface="MS PGothic" charset="0"/>
                <a:cs typeface="MS PGothic" charset="0"/>
              </a:defRPr>
            </a:lvl3pPr>
            <a:lvl4pPr marL="1572677" indent="-224668">
              <a:defRPr>
                <a:solidFill>
                  <a:schemeClr val="tx1"/>
                </a:solidFill>
                <a:latin typeface="Times New Roman" charset="0"/>
                <a:ea typeface="MS PGothic" charset="0"/>
                <a:cs typeface="MS PGothic" charset="0"/>
              </a:defRPr>
            </a:lvl4pPr>
            <a:lvl5pPr marL="2022013" indent="-224668">
              <a:defRPr>
                <a:solidFill>
                  <a:schemeClr val="tx1"/>
                </a:solidFill>
                <a:latin typeface="Times New Roman" charset="0"/>
                <a:ea typeface="MS PGothic" charset="0"/>
                <a:cs typeface="MS PGothic" charset="0"/>
              </a:defRPr>
            </a:lvl5pPr>
            <a:lvl6pPr marL="2471349"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6pPr>
            <a:lvl7pPr marL="2920685"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7pPr>
            <a:lvl8pPr marL="3370021"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8pPr>
            <a:lvl9pPr marL="3819357"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7C00D4AE-79C8-FC43-864E-BDA2362F7B36}" type="slidenum">
              <a:rPr lang="en-US">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175445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247D5DB-D54B-914C-992F-AB83C77D7FBF}" type="slidenum">
              <a:rPr lang="en-US" sz="1200">
                <a:cs typeface="Times New Roman" charset="0"/>
              </a:rPr>
              <a:pPr/>
              <a:t>33</a:t>
            </a:fld>
            <a:endParaRPr lang="en-US" sz="1200">
              <a:cs typeface="Times New Roman" charset="0"/>
            </a:endParaRPr>
          </a:p>
        </p:txBody>
      </p:sp>
      <p:sp>
        <p:nvSpPr>
          <p:cNvPr id="97282" name="Rectangle 2"/>
          <p:cNvSpPr>
            <a:spLocks noGrp="1" noRot="1" noChangeAspect="1" noChangeArrowheads="1" noTextEdit="1"/>
          </p:cNvSpPr>
          <p:nvPr>
            <p:ph type="sldImg"/>
          </p:nvPr>
        </p:nvSpPr>
        <p:spPr>
          <a:xfrm>
            <a:off x="1100138" y="676275"/>
            <a:ext cx="4610100" cy="3457575"/>
          </a:xfrm>
          <a:ln/>
        </p:spPr>
      </p:sp>
      <p:sp>
        <p:nvSpPr>
          <p:cNvPr id="97283" name="Rectangle 3"/>
          <p:cNvSpPr>
            <a:spLocks noGrp="1" noChangeArrowheads="1"/>
          </p:cNvSpPr>
          <p:nvPr>
            <p:ph type="body" idx="1"/>
          </p:nvPr>
        </p:nvSpPr>
        <p:spPr>
          <a:xfrm>
            <a:off x="896939" y="4359640"/>
            <a:ext cx="5013325" cy="4131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MS PGothic" charset="0"/>
              </a:rPr>
              <a:t>--These are the percentages listed in Table 8 of U.S. Census 2006.</a:t>
            </a:r>
          </a:p>
          <a:p>
            <a:pPr eaLnBrk="1" hangingPunct="1"/>
            <a:r>
              <a:rPr lang="en-US">
                <a:latin typeface="Times New Roman" charset="0"/>
                <a:ea typeface="MS PGothic" charset="0"/>
              </a:rPr>
              <a:t>--“Some Other Race alone” not included</a:t>
            </a:r>
          </a:p>
          <a:p>
            <a:pPr eaLnBrk="1" hangingPunct="1"/>
            <a:endParaRPr lang="en-US">
              <a:latin typeface="Times New Roman" charset="0"/>
              <a:ea typeface="MS PGothic" charset="0"/>
            </a:endParaRPr>
          </a:p>
          <a:p>
            <a:pPr eaLnBrk="1" hangingPunct="1"/>
            <a:r>
              <a:rPr lang="en-US">
                <a:latin typeface="Times New Roman" charset="0"/>
                <a:ea typeface="MS PGothic" charset="0"/>
              </a:rPr>
              <a:t>(“Number and Percentage of People in Poverty in the Past 12 Months by Race and Hispanic Origin: 2006)</a:t>
            </a:r>
          </a:p>
        </p:txBody>
      </p:sp>
    </p:spTree>
    <p:extLst>
      <p:ext uri="{BB962C8B-B14F-4D97-AF65-F5344CB8AC3E}">
        <p14:creationId xmlns:p14="http://schemas.microsoft.com/office/powerpoint/2010/main" val="78175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BDC73-326E-4A37-B04E-7DB41B1D6BE0}" type="slidenum">
              <a:rPr lang="en-US"/>
              <a:pPr/>
              <a:t>44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4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9917A-5C0F-4CDD-A191-F7E9294A01C7}" type="slidenum">
              <a:rPr lang="en-US" smtClean="0"/>
              <a:pPr>
                <a:defRPr/>
              </a:pPr>
              <a:t>69</a:t>
            </a:fld>
            <a:endParaRPr lang="en-US"/>
          </a:p>
        </p:txBody>
      </p:sp>
    </p:spTree>
    <p:extLst>
      <p:ext uri="{BB962C8B-B14F-4D97-AF65-F5344CB8AC3E}">
        <p14:creationId xmlns:p14="http://schemas.microsoft.com/office/powerpoint/2010/main" val="180972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9917A-5C0F-4CDD-A191-F7E9294A01C7}" type="slidenum">
              <a:rPr lang="en-US" smtClean="0"/>
              <a:pPr>
                <a:defRPr/>
              </a:pPr>
              <a:t>70</a:t>
            </a:fld>
            <a:endParaRPr lang="en-US"/>
          </a:p>
        </p:txBody>
      </p:sp>
    </p:spTree>
    <p:extLst>
      <p:ext uri="{BB962C8B-B14F-4D97-AF65-F5344CB8AC3E}">
        <p14:creationId xmlns:p14="http://schemas.microsoft.com/office/powerpoint/2010/main" val="93480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8B41D2-4080-5E45-BC12-594D4B8E136B}"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317285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7E9DCB-436A-A245-8D1C-238AB8E67253}"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2852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B922E-6C3F-C345-BD85-9488CBD64BF8}"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531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F96EE2-6732-DF4E-8095-8C5B9AC2656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95922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07C9651-F6B5-0B45-BA00-89821DE66E76}"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820447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BCA7E-B1D3-234A-BADD-010DDA108C13}"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75915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6AA4FA-5F6C-5E4B-AD8F-3CE14317D8BB}"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640068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2A26C4-4F89-F74D-A3F7-793CD216C816}"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947959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68B10F-0C21-BE4B-8D33-36C12D1E086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721596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DA7627-CCDB-3E40-AF02-FC9A7544346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80727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C3C46-AF1A-AE42-8EB7-B69EEA45B158}"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45135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4C852-ED00-1341-85EA-EA78384D2BC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6554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062530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29315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14278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130635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969638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28718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771759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01002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798464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834599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03050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4709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76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45310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389140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3F0B964D-8708-4C4E-A5BC-F7796CEE02BD}" type="slidenum">
              <a:rPr lang="en-US"/>
              <a:pPr/>
              <a:t>‹#›</a:t>
            </a:fld>
            <a:endParaRPr lang="en-US"/>
          </a:p>
        </p:txBody>
      </p:sp>
    </p:spTree>
    <p:extLst>
      <p:ext uri="{BB962C8B-B14F-4D97-AF65-F5344CB8AC3E}">
        <p14:creationId xmlns:p14="http://schemas.microsoft.com/office/powerpoint/2010/main" val="3861229851"/>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3A450370-A28D-0B4A-81F0-33C1DC40DDE3}" type="slidenum">
              <a:rPr lang="en-US"/>
              <a:pPr/>
              <a:t>‹#›</a:t>
            </a:fld>
            <a:endParaRPr lang="en-US"/>
          </a:p>
        </p:txBody>
      </p:sp>
    </p:spTree>
    <p:extLst>
      <p:ext uri="{BB962C8B-B14F-4D97-AF65-F5344CB8AC3E}">
        <p14:creationId xmlns:p14="http://schemas.microsoft.com/office/powerpoint/2010/main" val="1258800451"/>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0109DAF3-438D-8D45-9A69-968927F1F036}" type="slidenum">
              <a:rPr lang="en-US"/>
              <a:pPr/>
              <a:t>‹#›</a:t>
            </a:fld>
            <a:endParaRPr lang="en-US"/>
          </a:p>
        </p:txBody>
      </p:sp>
    </p:spTree>
    <p:extLst>
      <p:ext uri="{BB962C8B-B14F-4D97-AF65-F5344CB8AC3E}">
        <p14:creationId xmlns:p14="http://schemas.microsoft.com/office/powerpoint/2010/main" val="67498608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cs typeface="Times New Roman" charset="0"/>
              </a:defRPr>
            </a:lvl1pPr>
          </a:lstStyle>
          <a:p>
            <a:fld id="{774DA4EF-09EC-F24E-A33F-97A146A23A19}" type="slidenum">
              <a:rPr lang="en-US"/>
              <a:pPr/>
              <a:t>‹#›</a:t>
            </a:fld>
            <a:endParaRPr lang="en-US"/>
          </a:p>
        </p:txBody>
      </p:sp>
    </p:spTree>
    <p:extLst>
      <p:ext uri="{BB962C8B-B14F-4D97-AF65-F5344CB8AC3E}">
        <p14:creationId xmlns:p14="http://schemas.microsoft.com/office/powerpoint/2010/main" val="574793496"/>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b="1">
                <a:cs typeface="Times New Roman" charset="0"/>
              </a:defRPr>
            </a:lvl1pPr>
          </a:lstStyle>
          <a:p>
            <a:fld id="{2AC1BE6E-EB34-F140-91E3-091E7918BBF2}" type="slidenum">
              <a:rPr lang="en-US"/>
              <a:pPr/>
              <a:t>‹#›</a:t>
            </a:fld>
            <a:endParaRPr lang="en-US"/>
          </a:p>
        </p:txBody>
      </p:sp>
    </p:spTree>
    <p:extLst>
      <p:ext uri="{BB962C8B-B14F-4D97-AF65-F5344CB8AC3E}">
        <p14:creationId xmlns:p14="http://schemas.microsoft.com/office/powerpoint/2010/main" val="183449277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b="1">
                <a:cs typeface="Times New Roman" charset="0"/>
              </a:defRPr>
            </a:lvl1pPr>
          </a:lstStyle>
          <a:p>
            <a:fld id="{05820D8D-811F-6849-A0EF-0213358611E3}" type="slidenum">
              <a:rPr lang="en-US"/>
              <a:pPr/>
              <a:t>‹#›</a:t>
            </a:fld>
            <a:endParaRPr lang="en-US"/>
          </a:p>
        </p:txBody>
      </p:sp>
    </p:spTree>
    <p:extLst>
      <p:ext uri="{BB962C8B-B14F-4D97-AF65-F5344CB8AC3E}">
        <p14:creationId xmlns:p14="http://schemas.microsoft.com/office/powerpoint/2010/main" val="244354574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b="1">
                <a:cs typeface="Times New Roman" charset="0"/>
              </a:defRPr>
            </a:lvl1pPr>
          </a:lstStyle>
          <a:p>
            <a:fld id="{1C06C0E0-8DCB-0A42-8A1D-3C6443753C55}" type="slidenum">
              <a:rPr lang="en-US"/>
              <a:pPr/>
              <a:t>‹#›</a:t>
            </a:fld>
            <a:endParaRPr lang="en-US"/>
          </a:p>
        </p:txBody>
      </p:sp>
    </p:spTree>
    <p:extLst>
      <p:ext uri="{BB962C8B-B14F-4D97-AF65-F5344CB8AC3E}">
        <p14:creationId xmlns:p14="http://schemas.microsoft.com/office/powerpoint/2010/main" val="70281663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cs typeface="Times New Roman" charset="0"/>
              </a:defRPr>
            </a:lvl1pPr>
          </a:lstStyle>
          <a:p>
            <a:fld id="{8F6B4D8E-9886-3044-B9F8-DF8E8AD07B4C}" type="slidenum">
              <a:rPr lang="en-US"/>
              <a:pPr/>
              <a:t>‹#›</a:t>
            </a:fld>
            <a:endParaRPr lang="en-US"/>
          </a:p>
        </p:txBody>
      </p:sp>
    </p:spTree>
    <p:extLst>
      <p:ext uri="{BB962C8B-B14F-4D97-AF65-F5344CB8AC3E}">
        <p14:creationId xmlns:p14="http://schemas.microsoft.com/office/powerpoint/2010/main" val="1579873588"/>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cs typeface="Times New Roman" charset="0"/>
              </a:defRPr>
            </a:lvl1pPr>
          </a:lstStyle>
          <a:p>
            <a:fld id="{23F31C4C-7710-F143-AD67-4E3420A66B63}" type="slidenum">
              <a:rPr lang="en-US"/>
              <a:pPr/>
              <a:t>‹#›</a:t>
            </a:fld>
            <a:endParaRPr lang="en-US"/>
          </a:p>
        </p:txBody>
      </p:sp>
    </p:spTree>
    <p:extLst>
      <p:ext uri="{BB962C8B-B14F-4D97-AF65-F5344CB8AC3E}">
        <p14:creationId xmlns:p14="http://schemas.microsoft.com/office/powerpoint/2010/main" val="1599113477"/>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6CDBF175-787A-B34B-9F68-622DCC47AEFD}" type="slidenum">
              <a:rPr lang="en-US"/>
              <a:pPr/>
              <a:t>‹#›</a:t>
            </a:fld>
            <a:endParaRPr lang="en-US"/>
          </a:p>
        </p:txBody>
      </p:sp>
    </p:spTree>
    <p:extLst>
      <p:ext uri="{BB962C8B-B14F-4D97-AF65-F5344CB8AC3E}">
        <p14:creationId xmlns:p14="http://schemas.microsoft.com/office/powerpoint/2010/main" val="121461677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152400"/>
            <a:ext cx="19621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C046366D-0E05-344D-B2BC-587D88F31E14}" type="slidenum">
              <a:rPr lang="en-US"/>
              <a:pPr/>
              <a:t>‹#›</a:t>
            </a:fld>
            <a:endParaRPr lang="en-US"/>
          </a:p>
        </p:txBody>
      </p:sp>
    </p:spTree>
    <p:extLst>
      <p:ext uri="{BB962C8B-B14F-4D97-AF65-F5344CB8AC3E}">
        <p14:creationId xmlns:p14="http://schemas.microsoft.com/office/powerpoint/2010/main" val="81544704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371600"/>
            <a:ext cx="7772400" cy="4876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C4742455-18E3-D745-98AA-C7258084F5ED}" type="slidenum">
              <a:rPr lang="en-US"/>
              <a:pPr/>
              <a:t>‹#›</a:t>
            </a:fld>
            <a:endParaRPr lang="en-US"/>
          </a:p>
        </p:txBody>
      </p:sp>
    </p:spTree>
    <p:extLst>
      <p:ext uri="{BB962C8B-B14F-4D97-AF65-F5344CB8AC3E}">
        <p14:creationId xmlns:p14="http://schemas.microsoft.com/office/powerpoint/2010/main" val="359148334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Times New Roman" charset="0"/>
              </a:defRPr>
            </a:lvl1pPr>
          </a:lstStyle>
          <a:p>
            <a:fld id="{3339562D-A0B3-F841-B605-738C41A52B55}" type="slidenum">
              <a:rPr lang="en-US"/>
              <a:pPr/>
              <a:t>‹#›</a:t>
            </a:fld>
            <a:endParaRPr lang="en-US"/>
          </a:p>
        </p:txBody>
      </p:sp>
    </p:spTree>
    <p:extLst>
      <p:ext uri="{BB962C8B-B14F-4D97-AF65-F5344CB8AC3E}">
        <p14:creationId xmlns:p14="http://schemas.microsoft.com/office/powerpoint/2010/main" val="711373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371600"/>
            <a:ext cx="7772400" cy="4876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B92D650C-6A72-7441-9077-479481630201}" type="slidenum">
              <a:rPr lang="en-US"/>
              <a:pPr/>
              <a:t>‹#›</a:t>
            </a:fld>
            <a:endParaRPr lang="en-US"/>
          </a:p>
        </p:txBody>
      </p:sp>
    </p:spTree>
    <p:extLst>
      <p:ext uri="{BB962C8B-B14F-4D97-AF65-F5344CB8AC3E}">
        <p14:creationId xmlns:p14="http://schemas.microsoft.com/office/powerpoint/2010/main" val="193761516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771311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14787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11934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095911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08192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873129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47356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794882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17387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5068948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80111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655667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77399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1489794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36356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theme" Target="../theme/theme5.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lvl1pPr>
          </a:lstStyle>
          <a:p>
            <a:pPr algn="l" eaLnBrk="1" hangingPunct="1">
              <a:defRPr/>
            </a:pPr>
            <a:endParaRPr lang="en-US">
              <a:solidFill>
                <a:srgbClr val="FFFF00"/>
              </a:solidFill>
              <a:latin typeface="Times New Roman" charset="0"/>
              <a:ea typeface="MS PGothic" charset="0"/>
              <a:cs typeface="MS PGothic"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vl1pPr>
          </a:lstStyle>
          <a:p>
            <a:pPr eaLnBrk="1" hangingPunct="1">
              <a:defRPr/>
            </a:pPr>
            <a:endParaRPr lang="en-US">
              <a:solidFill>
                <a:srgbClr val="FFFF00"/>
              </a:solidFill>
              <a:latin typeface="Times New Roman" charset="0"/>
              <a:ea typeface="MS PGothic" charset="0"/>
              <a:cs typeface="MS PGothic"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pPr eaLnBrk="1" hangingPunct="1">
              <a:defRPr/>
            </a:pPr>
            <a:fld id="{54FE8038-7199-964B-88C6-C5C05AFB226B}" type="slidenum">
              <a:rPr lang="en-US">
                <a:solidFill>
                  <a:srgbClr val="FFFF00"/>
                </a:solidFill>
                <a:latin typeface="Times New Roman" charset="0"/>
                <a:ea typeface="MS PGothic" charset="0"/>
                <a:cs typeface="MS PGothic" charset="0"/>
              </a:rPr>
              <a:pPr eaLnBrk="1" hangingPunct="1">
                <a:defRPr/>
              </a:pPr>
              <a:t>‹#›</a:t>
            </a:fld>
            <a:endParaRPr lang="en-US">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3685126061"/>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06" charset="0"/>
        </a:defRPr>
      </a:lvl6pPr>
      <a:lvl7pPr marL="914400" algn="ctr" rtl="0" fontAlgn="base">
        <a:spcBef>
          <a:spcPct val="0"/>
        </a:spcBef>
        <a:spcAft>
          <a:spcPct val="0"/>
        </a:spcAft>
        <a:defRPr sz="4400">
          <a:solidFill>
            <a:schemeClr val="tx2"/>
          </a:solidFill>
          <a:latin typeface="Times New Roman" pitchFamily="-106" charset="0"/>
        </a:defRPr>
      </a:lvl7pPr>
      <a:lvl8pPr marL="1371600" algn="ctr" rtl="0" fontAlgn="base">
        <a:spcBef>
          <a:spcPct val="0"/>
        </a:spcBef>
        <a:spcAft>
          <a:spcPct val="0"/>
        </a:spcAft>
        <a:defRPr sz="4400">
          <a:solidFill>
            <a:schemeClr val="tx2"/>
          </a:solidFill>
          <a:latin typeface="Times New Roman" pitchFamily="-106" charset="0"/>
        </a:defRPr>
      </a:lvl8pPr>
      <a:lvl9pPr marL="1828800" algn="ctr" rtl="0" fontAlgn="base">
        <a:spcBef>
          <a:spcPct val="0"/>
        </a:spcBef>
        <a:spcAft>
          <a:spcPct val="0"/>
        </a:spcAft>
        <a:defRPr sz="4400">
          <a:solidFill>
            <a:schemeClr val="tx2"/>
          </a:solidFill>
          <a:latin typeface="Times New Roman"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a:solidFill>
                <a:srgbClr val="FFFF00"/>
              </a:solidFill>
            </a:endParaRPr>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a:solidFill>
                <a:srgbClr val="FFFF00"/>
              </a:solidFill>
            </a:endParaRPr>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7245000"/>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3716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FFFFFF"/>
                </a:solidFill>
                <a:latin typeface="Times New Roman" pitchFamily="18" charset="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latin typeface="Times New Roman" pitchFamily="18"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fld id="{EEFD2A58-727B-5F46-94C3-D95A80EF165C}" type="slidenum">
              <a:rPr lang="en-US" smtClean="0">
                <a:latin typeface="Times New Roman" charset="0"/>
                <a:ea typeface="MS PGothic" charset="0"/>
                <a:cs typeface="MS PGothic" charset="0"/>
              </a:rPr>
              <a:pPr/>
              <a:t>‹#›</a:t>
            </a:fld>
            <a:endParaRPr lang="en-US" smtClean="0">
              <a:latin typeface="Times New Roman" charset="0"/>
              <a:ea typeface="MS PGothic" charset="0"/>
              <a:cs typeface="MS PGothic" charset="0"/>
            </a:endParaRPr>
          </a:p>
        </p:txBody>
      </p:sp>
    </p:spTree>
    <p:extLst>
      <p:ext uri="{BB962C8B-B14F-4D97-AF65-F5344CB8AC3E}">
        <p14:creationId xmlns:p14="http://schemas.microsoft.com/office/powerpoint/2010/main" val="3919825101"/>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transition xmlns:p14="http://schemas.microsoft.com/office/powerpoint/2010/main"/>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5pPr>
      <a:lvl6pPr marL="2514600" indent="-228600" algn="l" rtl="0" fontAlgn="base">
        <a:spcBef>
          <a:spcPct val="20000"/>
        </a:spcBef>
        <a:spcAft>
          <a:spcPct val="0"/>
        </a:spcAft>
        <a:buChar char="»"/>
        <a:defRPr sz="2600">
          <a:solidFill>
            <a:schemeClr val="tx2"/>
          </a:solidFill>
          <a:latin typeface="+mn-lt"/>
        </a:defRPr>
      </a:lvl6pPr>
      <a:lvl7pPr marL="2971800" indent="-228600" algn="l" rtl="0" fontAlgn="base">
        <a:spcBef>
          <a:spcPct val="20000"/>
        </a:spcBef>
        <a:spcAft>
          <a:spcPct val="0"/>
        </a:spcAft>
        <a:buChar char="»"/>
        <a:defRPr sz="2600">
          <a:solidFill>
            <a:schemeClr val="tx2"/>
          </a:solidFill>
          <a:latin typeface="+mn-lt"/>
        </a:defRPr>
      </a:lvl7pPr>
      <a:lvl8pPr marL="3429000" indent="-228600" algn="l" rtl="0" fontAlgn="base">
        <a:spcBef>
          <a:spcPct val="20000"/>
        </a:spcBef>
        <a:spcAft>
          <a:spcPct val="0"/>
        </a:spcAft>
        <a:buChar char="»"/>
        <a:defRPr sz="2600">
          <a:solidFill>
            <a:schemeClr val="tx2"/>
          </a:solidFill>
          <a:latin typeface="+mn-lt"/>
        </a:defRPr>
      </a:lvl8pPr>
      <a:lvl9pPr marL="3886200" indent="-228600" algn="l" rtl="0" fontAlgn="base">
        <a:spcBef>
          <a:spcPct val="20000"/>
        </a:spcBef>
        <a:spcAft>
          <a:spcPct val="0"/>
        </a:spcAft>
        <a:buChar char="»"/>
        <a:defRPr sz="2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a:solidFill>
                <a:srgbClr val="FFFF00"/>
              </a:solidFill>
            </a:endParaRPr>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a:solidFill>
                <a:srgbClr val="FFFF00"/>
              </a:solidFill>
            </a:endParaRPr>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80531687"/>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52400" y="762000"/>
            <a:ext cx="8839200" cy="2590800"/>
          </a:xfrm>
        </p:spPr>
        <p:txBody>
          <a:bodyPr/>
          <a:lstStyle/>
          <a:p>
            <a:pPr eaLnBrk="1" hangingPunct="1"/>
            <a:r>
              <a:rPr lang="es-ES_tradnl" b="1" noProof="0" dirty="0" smtClean="0">
                <a:solidFill>
                  <a:srgbClr val="EEE90C"/>
                </a:solidFill>
              </a:rPr>
              <a:t/>
            </a:r>
            <a:br>
              <a:rPr lang="es-ES_tradnl" b="1" noProof="0" dirty="0" smtClean="0">
                <a:solidFill>
                  <a:srgbClr val="EEE90C"/>
                </a:solidFill>
              </a:rPr>
            </a:br>
            <a:r>
              <a:rPr lang="es-ES_tradnl" sz="4000" noProof="0" dirty="0" smtClean="0">
                <a:solidFill>
                  <a:srgbClr val="EEE90C"/>
                </a:solidFill>
              </a:rPr>
              <a:t>Creciente Acceso Estudiantil a la Educación Básica (K 12) </a:t>
            </a:r>
            <a:r>
              <a:rPr lang="es-ES_tradnl" sz="3600" noProof="0" dirty="0" smtClean="0">
                <a:solidFill>
                  <a:srgbClr val="EEE90C"/>
                </a:solidFill>
              </a:rPr>
              <a:t/>
            </a:r>
            <a:br>
              <a:rPr lang="es-ES_tradnl" sz="3600" noProof="0" dirty="0" smtClean="0">
                <a:solidFill>
                  <a:srgbClr val="EEE90C"/>
                </a:solidFill>
              </a:rPr>
            </a:br>
            <a:r>
              <a:rPr lang="es-ES_tradnl" sz="3000" noProof="0" dirty="0" smtClean="0">
                <a:solidFill>
                  <a:srgbClr val="EEE90C"/>
                </a:solidFill>
              </a:rPr>
              <a:t>Un Desafío para la Educación Adventista en el Siglo 21</a:t>
            </a:r>
            <a:r>
              <a:rPr lang="es-ES_tradnl" sz="3600" noProof="0" dirty="0" smtClean="0">
                <a:solidFill>
                  <a:srgbClr val="EEE90C"/>
                </a:solidFill>
              </a:rPr>
              <a:t/>
            </a:r>
            <a:br>
              <a:rPr lang="es-ES_tradnl" sz="3600" noProof="0" dirty="0" smtClean="0">
                <a:solidFill>
                  <a:srgbClr val="EEE90C"/>
                </a:solidFill>
              </a:rPr>
            </a:br>
            <a:endParaRPr lang="es-ES_tradnl" sz="3600" noProof="0" dirty="0" smtClean="0">
              <a:solidFill>
                <a:srgbClr val="EEE90C"/>
              </a:solidFill>
            </a:endParaRPr>
          </a:p>
        </p:txBody>
      </p:sp>
      <p:sp>
        <p:nvSpPr>
          <p:cNvPr id="35843" name="Rectangle 3"/>
          <p:cNvSpPr>
            <a:spLocks noGrp="1" noChangeArrowheads="1"/>
          </p:cNvSpPr>
          <p:nvPr>
            <p:ph type="subTitle" idx="1"/>
          </p:nvPr>
        </p:nvSpPr>
        <p:spPr>
          <a:xfrm>
            <a:off x="685800" y="3733800"/>
            <a:ext cx="7620000" cy="3962400"/>
          </a:xfrm>
        </p:spPr>
        <p:txBody>
          <a:bodyPr/>
          <a:lstStyle/>
          <a:p>
            <a:pPr eaLnBrk="1" hangingPunct="1"/>
            <a:endParaRPr lang="es-ES_tradnl" sz="2800" noProof="0" dirty="0" smtClean="0"/>
          </a:p>
          <a:p>
            <a:pPr eaLnBrk="1" hangingPunct="1"/>
            <a:r>
              <a:rPr lang="es-ES_tradnl" sz="2800" noProof="0" dirty="0" smtClean="0"/>
              <a:t>David R. Williams, PhD, MPH, </a:t>
            </a:r>
            <a:r>
              <a:rPr lang="es-ES_tradnl" sz="2800" noProof="0" dirty="0" err="1" smtClean="0"/>
              <a:t>MDiv</a:t>
            </a:r>
            <a:endParaRPr lang="es-ES_tradnl" sz="2800" noProof="0" dirty="0" smtClean="0"/>
          </a:p>
          <a:p>
            <a:pPr eaLnBrk="1" hangingPunct="1"/>
            <a:r>
              <a:rPr lang="es-ES_tradnl" sz="2000" noProof="0" dirty="0" smtClean="0"/>
              <a:t>Florence y Laura Norman Profesora de Salud Pública</a:t>
            </a:r>
          </a:p>
          <a:p>
            <a:pPr eaLnBrk="1" hangingPunct="1"/>
            <a:r>
              <a:rPr lang="es-ES_tradnl" sz="2000" noProof="0" dirty="0" smtClean="0"/>
              <a:t>Profesora de Estudios Africanos y Afro-Americanos  y Sociología</a:t>
            </a:r>
          </a:p>
          <a:p>
            <a:pPr eaLnBrk="1" hangingPunct="1"/>
            <a:r>
              <a:rPr lang="es-ES_tradnl" sz="2000" noProof="0" dirty="0" smtClean="0"/>
              <a:t>Universidad de Harvard</a:t>
            </a:r>
          </a:p>
          <a:p>
            <a:pPr eaLnBrk="1" hangingPunct="1"/>
            <a:endParaRPr lang="es-ES_tradnl" noProof="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fontScale="90000"/>
          </a:bodyPr>
          <a:lstStyle/>
          <a:p>
            <a:pPr>
              <a:defRPr/>
            </a:pPr>
            <a:r>
              <a:rPr lang="es-ES_tradnl" noProof="0" dirty="0" smtClean="0"/>
              <a:t>Retención: Adhesiones vs. bajas, 2000–2012</a:t>
            </a:r>
            <a:endParaRPr lang="es-ES_tradnl" noProof="0" dirty="0"/>
          </a:p>
        </p:txBody>
      </p:sp>
      <p:graphicFrame>
        <p:nvGraphicFramePr>
          <p:cNvPr id="34818" name="Chart 4"/>
          <p:cNvGraphicFramePr>
            <a:graphicFrameLocks/>
          </p:cNvGraphicFramePr>
          <p:nvPr/>
        </p:nvGraphicFramePr>
        <p:xfrm>
          <a:off x="330200" y="2082800"/>
          <a:ext cx="6197600" cy="4165600"/>
        </p:xfrm>
        <a:graphic>
          <a:graphicData uri="http://schemas.openxmlformats.org/presentationml/2006/ole">
            <mc:AlternateContent xmlns:mc="http://schemas.openxmlformats.org/markup-compatibility/2006">
              <mc:Choice xmlns:v="urn:schemas-microsoft-com:vml" Requires="v">
                <p:oleObj spid="_x0000_s323702" name="Worksheet" r:id="rId4" imgW="6199120" imgH="4163224" progId="Excel.Sheet.8">
                  <p:embed/>
                </p:oleObj>
              </mc:Choice>
              <mc:Fallback>
                <p:oleObj name="Worksheet" r:id="rId4" imgW="6199120" imgH="4163224" progId="Excel.Sheet.8">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082800"/>
                        <a:ext cx="619760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6248400" y="2133600"/>
            <a:ext cx="27162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MS PGothic" charset="0"/>
                <a:cs typeface="MS PGothic" charset="0"/>
              </a:defRPr>
            </a:lvl1pPr>
            <a:lvl2pPr marL="742950" indent="-285750" eaLnBrk="0" hangingPunct="0">
              <a:defRPr sz="2400" b="1">
                <a:solidFill>
                  <a:schemeClr val="tx1"/>
                </a:solidFill>
                <a:latin typeface="Times New Roman" charset="0"/>
                <a:ea typeface="MS PGothic" charset="0"/>
                <a:cs typeface="MS PGothic" charset="0"/>
              </a:defRPr>
            </a:lvl2pPr>
            <a:lvl3pPr marL="1143000" indent="-228600" eaLnBrk="0" hangingPunct="0">
              <a:defRPr sz="2400" b="1">
                <a:solidFill>
                  <a:schemeClr val="tx1"/>
                </a:solidFill>
                <a:latin typeface="Times New Roman" charset="0"/>
                <a:ea typeface="MS PGothic" charset="0"/>
                <a:cs typeface="MS PGothic" charset="0"/>
              </a:defRPr>
            </a:lvl3pPr>
            <a:lvl4pPr marL="1600200" indent="-228600" eaLnBrk="0" hangingPunct="0">
              <a:defRPr sz="2400" b="1">
                <a:solidFill>
                  <a:schemeClr val="tx1"/>
                </a:solidFill>
                <a:latin typeface="Times New Roman" charset="0"/>
                <a:ea typeface="MS PGothic" charset="0"/>
                <a:cs typeface="MS PGothic" charset="0"/>
              </a:defRPr>
            </a:lvl4pPr>
            <a:lvl5pPr marL="2057400" indent="-228600" eaLnBrk="0" hangingPunct="0">
              <a:defRPr sz="2400" b="1">
                <a:solidFill>
                  <a:schemeClr val="tx1"/>
                </a:solidFill>
                <a:latin typeface="Times New Roman" charset="0"/>
                <a:ea typeface="MS PGothic" charset="0"/>
                <a:cs typeface="MS PGothic" charset="0"/>
              </a:defRPr>
            </a:lvl5pPr>
            <a:lvl6pPr marL="25146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6pPr>
            <a:lvl7pPr marL="29718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7pPr>
            <a:lvl8pPr marL="34290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8pPr>
            <a:lvl9pPr marL="38862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9pPr>
          </a:lstStyle>
          <a:p>
            <a:pPr eaLnBrk="1" hangingPunct="1">
              <a:spcBef>
                <a:spcPct val="20000"/>
              </a:spcBef>
            </a:pPr>
            <a:r>
              <a:rPr lang="en-US" sz="2800" dirty="0" err="1" smtClean="0">
                <a:solidFill>
                  <a:srgbClr val="FFFF00"/>
                </a:solidFill>
              </a:rPr>
              <a:t>Índice</a:t>
            </a:r>
            <a:r>
              <a:rPr lang="en-US" sz="2800" smtClean="0">
                <a:solidFill>
                  <a:srgbClr val="FFFF00"/>
                </a:solidFill>
              </a:rPr>
              <a:t> de pérdida= </a:t>
            </a:r>
            <a:r>
              <a:rPr lang="en-US" sz="2800">
                <a:solidFill>
                  <a:srgbClr val="FFFF00"/>
                </a:solidFill>
              </a:rPr>
              <a:t>43.364 </a:t>
            </a:r>
            <a:r>
              <a:rPr lang="en-US" sz="2800" smtClean="0">
                <a:solidFill>
                  <a:srgbClr val="FFFF00"/>
                </a:solidFill>
              </a:rPr>
              <a:t>por cada cien nuevos conversos</a:t>
            </a:r>
            <a:endParaRPr lang="en-US" sz="2800">
              <a:solidFill>
                <a:srgbClr val="FFFF00"/>
              </a:solidFill>
            </a:endParaRPr>
          </a:p>
        </p:txBody>
      </p:sp>
      <p:sp>
        <p:nvSpPr>
          <p:cNvPr id="34820" name="Line 4"/>
          <p:cNvSpPr>
            <a:spLocks noChangeShapeType="1"/>
          </p:cNvSpPr>
          <p:nvPr/>
        </p:nvSpPr>
        <p:spPr bwMode="auto">
          <a:xfrm>
            <a:off x="457200" y="1524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34821" name="Line 4"/>
          <p:cNvSpPr>
            <a:spLocks noChangeShapeType="1"/>
          </p:cNvSpPr>
          <p:nvPr/>
        </p:nvSpPr>
        <p:spPr bwMode="auto">
          <a:xfrm>
            <a:off x="457200" y="6477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7" name="6 CuadroTexto"/>
          <p:cNvSpPr txBox="1"/>
          <p:nvPr/>
        </p:nvSpPr>
        <p:spPr>
          <a:xfrm>
            <a:off x="2057400" y="6019800"/>
            <a:ext cx="1600200" cy="369332"/>
          </a:xfrm>
          <a:prstGeom prst="rect">
            <a:avLst/>
          </a:prstGeom>
          <a:noFill/>
        </p:spPr>
        <p:txBody>
          <a:bodyPr wrap="square" rtlCol="0">
            <a:spAutoFit/>
          </a:bodyPr>
          <a:lstStyle/>
          <a:p>
            <a:r>
              <a:rPr lang="en-US" dirty="0" err="1" smtClean="0"/>
              <a:t>Adhesiones</a:t>
            </a:r>
            <a:endParaRPr lang="en-US"/>
          </a:p>
        </p:txBody>
      </p:sp>
      <p:sp>
        <p:nvSpPr>
          <p:cNvPr id="8" name="7 CuadroTexto"/>
          <p:cNvSpPr txBox="1"/>
          <p:nvPr/>
        </p:nvSpPr>
        <p:spPr>
          <a:xfrm>
            <a:off x="3886200" y="6019800"/>
            <a:ext cx="1143000" cy="369332"/>
          </a:xfrm>
          <a:prstGeom prst="rect">
            <a:avLst/>
          </a:prstGeom>
          <a:noFill/>
        </p:spPr>
        <p:txBody>
          <a:bodyPr wrap="square" rtlCol="0">
            <a:spAutoFit/>
          </a:bodyPr>
          <a:lstStyle/>
          <a:p>
            <a:r>
              <a:rPr lang="en-US" dirty="0" err="1" smtClean="0"/>
              <a:t>Bajas</a:t>
            </a:r>
            <a:endParaRPr lang="en-US"/>
          </a:p>
        </p:txBody>
      </p:sp>
    </p:spTree>
    <p:extLst>
      <p:ext uri="{BB962C8B-B14F-4D97-AF65-F5344CB8AC3E}">
        <p14:creationId xmlns:p14="http://schemas.microsoft.com/office/powerpoint/2010/main" val="1357144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533400"/>
          </a:xfrm>
        </p:spPr>
        <p:txBody>
          <a:bodyPr/>
          <a:lstStyle/>
          <a:p>
            <a:r>
              <a:rPr lang="es-ES_tradnl" sz="3600" noProof="0" dirty="0" smtClean="0"/>
              <a:t>Pérdida de Nuestros Jóvenes</a:t>
            </a:r>
            <a:endParaRPr lang="es-ES_tradnl" sz="3600" noProof="0" dirty="0"/>
          </a:p>
        </p:txBody>
      </p:sp>
      <p:sp>
        <p:nvSpPr>
          <p:cNvPr id="4" name="Content Placeholder 3"/>
          <p:cNvSpPr>
            <a:spLocks noGrp="1"/>
          </p:cNvSpPr>
          <p:nvPr>
            <p:ph idx="1"/>
          </p:nvPr>
        </p:nvSpPr>
        <p:spPr>
          <a:xfrm>
            <a:off x="0" y="762000"/>
            <a:ext cx="9144000" cy="5562600"/>
          </a:xfrm>
        </p:spPr>
        <p:txBody>
          <a:bodyPr/>
          <a:lstStyle/>
          <a:p>
            <a:r>
              <a:rPr lang="es-ES_tradnl" noProof="0" dirty="0" smtClean="0"/>
              <a:t>Estudio emblemático de la DNA, empezó en 1987</a:t>
            </a:r>
          </a:p>
          <a:p>
            <a:r>
              <a:rPr lang="es-ES_tradnl" noProof="0" dirty="0" smtClean="0"/>
              <a:t>Más de 1,500 miembros bautizados de 15 y 16 años, representando toda la juventud ASD </a:t>
            </a:r>
            <a:r>
              <a:rPr lang="es-ES_tradnl" sz="2400" noProof="0" dirty="0" smtClean="0"/>
              <a:t>(iglesias grandes y pequeñas, pueblos pequeños y grandes ciudades, escuelas públicas y escuelas ASD, todos los grupos étnicos)</a:t>
            </a:r>
          </a:p>
          <a:p>
            <a:r>
              <a:rPr lang="es-ES_tradnl" noProof="0" dirty="0" smtClean="0"/>
              <a:t>Entrevistados cada año por los siguientes 10 años</a:t>
            </a:r>
          </a:p>
          <a:p>
            <a:r>
              <a:rPr lang="es-ES_tradnl" noProof="0" dirty="0" smtClean="0"/>
              <a:t>Para cuando tenían 25 y 26 años ¿Cuántos habían dejado la iglesia? Al menos del 40 al 50%</a:t>
            </a:r>
          </a:p>
          <a:p>
            <a:r>
              <a:rPr lang="es-ES_tradnl" noProof="0" dirty="0" smtClean="0">
                <a:solidFill>
                  <a:srgbClr val="F6FFFA"/>
                </a:solidFill>
              </a:rPr>
              <a:t>Estamos perdiendo la mitad de nuestra juventud.  </a:t>
            </a:r>
            <a:r>
              <a:rPr lang="es-ES_tradnl" noProof="0" dirty="0" smtClean="0"/>
              <a:t>No es una moneda perdida, es la mitad de las monedas</a:t>
            </a:r>
          </a:p>
          <a:p>
            <a:endParaRPr lang="es-ES_tradnl"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7162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Roger Dudley, Why Our Teenagers Leave the Church, 2000</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3402292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503"/>
            <a:ext cx="7772400" cy="609600"/>
          </a:xfrm>
        </p:spPr>
        <p:txBody>
          <a:bodyPr/>
          <a:lstStyle/>
          <a:p>
            <a:pPr eaLnBrk="1" hangingPunct="1"/>
            <a:r>
              <a:rPr lang="es-ES_tradnl" sz="3600" b="1" noProof="0" dirty="0" smtClean="0"/>
              <a:t>Preguntas para Reflexionar</a:t>
            </a:r>
          </a:p>
        </p:txBody>
      </p:sp>
      <p:sp>
        <p:nvSpPr>
          <p:cNvPr id="36867" name="Rectangle 3"/>
          <p:cNvSpPr>
            <a:spLocks noGrp="1" noChangeArrowheads="1"/>
          </p:cNvSpPr>
          <p:nvPr>
            <p:ph type="body" idx="1"/>
          </p:nvPr>
        </p:nvSpPr>
        <p:spPr>
          <a:xfrm>
            <a:off x="309664" y="773668"/>
            <a:ext cx="4419600" cy="5715000"/>
          </a:xfrm>
        </p:spPr>
        <p:txBody>
          <a:bodyPr/>
          <a:lstStyle/>
          <a:p>
            <a:pPr marL="0" indent="0" eaLnBrk="1" hangingPunct="1">
              <a:lnSpc>
                <a:spcPct val="90000"/>
              </a:lnSpc>
              <a:spcBef>
                <a:spcPct val="25000"/>
              </a:spcBef>
              <a:spcAft>
                <a:spcPct val="25000"/>
              </a:spcAft>
              <a:buNone/>
            </a:pPr>
            <a:r>
              <a:rPr lang="es-ES_tradnl" sz="2800" noProof="0" dirty="0" smtClean="0">
                <a:latin typeface="Times New Roman" charset="0"/>
                <a:ea typeface="MS PGothic" charset="0"/>
              </a:rPr>
              <a:t>Antes de culpar a la juventud o al diablo, deberíamos examinar a nosotros mismos:</a:t>
            </a:r>
            <a:br>
              <a:rPr lang="es-ES_tradnl" sz="2800" noProof="0" dirty="0" smtClean="0">
                <a:latin typeface="Times New Roman" charset="0"/>
                <a:ea typeface="MS PGothic" charset="0"/>
              </a:rPr>
            </a:br>
            <a:r>
              <a:rPr lang="es-ES_tradnl" i="1" noProof="0" dirty="0" smtClean="0">
                <a:latin typeface="Times New Roman" charset="0"/>
                <a:ea typeface="MS PGothic" charset="0"/>
              </a:rPr>
              <a:t>1. ¿Podría ser que somos responsables de este patrón?</a:t>
            </a:r>
            <a:br>
              <a:rPr lang="es-ES_tradnl" i="1" noProof="0" dirty="0" smtClean="0">
                <a:latin typeface="Times New Roman" charset="0"/>
                <a:ea typeface="MS PGothic" charset="0"/>
              </a:rPr>
            </a:br>
            <a:r>
              <a:rPr lang="es-ES_tradnl" i="1" noProof="0" dirty="0" smtClean="0">
                <a:latin typeface="Times New Roman" charset="0"/>
                <a:ea typeface="MS PGothic" charset="0"/>
              </a:rPr>
              <a:t>2. ¿Hay cosas que podríamos estar haciendo de manera diferente que mantendría a mucho mas de los hijos de dios en la seguridad de su rebaño?</a:t>
            </a:r>
            <a:endParaRPr lang="es-ES_tradnl" i="1" noProof="0" dirty="0">
              <a:solidFill>
                <a:srgbClr val="FFFF00"/>
              </a:solidFill>
            </a:endParaRPr>
          </a:p>
        </p:txBody>
      </p:sp>
      <p:sp>
        <p:nvSpPr>
          <p:cNvPr id="36868" name="Line 4"/>
          <p:cNvSpPr>
            <a:spLocks noChangeShapeType="1"/>
          </p:cNvSpPr>
          <p:nvPr/>
        </p:nvSpPr>
        <p:spPr bwMode="auto">
          <a:xfrm>
            <a:off x="457200" y="68418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762000" y="6477000"/>
            <a:ext cx="8229600" cy="0"/>
          </a:xfrm>
          <a:prstGeom prst="line">
            <a:avLst/>
          </a:prstGeom>
          <a:noFill/>
          <a:ln w="28575">
            <a:solidFill>
              <a:schemeClr val="tx2"/>
            </a:solidFill>
            <a:round/>
            <a:headEnd/>
            <a:tailEnd/>
          </a:ln>
        </p:spPr>
        <p:txBody>
          <a:bodyPr/>
          <a:lstStyle/>
          <a:p>
            <a:endParaRPr lang="en-US" dirty="0"/>
          </a:p>
        </p:txBody>
      </p:sp>
      <p:pic>
        <p:nvPicPr>
          <p:cNvPr id="2" name="Picture 1" descr="Lord is it I?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914400"/>
            <a:ext cx="4114800" cy="5638800"/>
          </a:xfrm>
          <a:prstGeom prst="rect">
            <a:avLst/>
          </a:prstGeom>
        </p:spPr>
      </p:pic>
      <p:sp>
        <p:nvSpPr>
          <p:cNvPr id="3" name="TextBox 2"/>
          <p:cNvSpPr txBox="1"/>
          <p:nvPr/>
        </p:nvSpPr>
        <p:spPr>
          <a:xfrm>
            <a:off x="533400" y="6488668"/>
            <a:ext cx="8229600" cy="369332"/>
          </a:xfrm>
          <a:prstGeom prst="rect">
            <a:avLst/>
          </a:prstGeom>
          <a:noFill/>
        </p:spPr>
        <p:txBody>
          <a:bodyPr wrap="square" rtlCol="0">
            <a:spAutoFit/>
          </a:bodyPr>
          <a:lstStyle/>
          <a:p>
            <a:r>
              <a:rPr lang="en-US" dirty="0"/>
              <a:t>https://michaeljeshurun.files.wordpress.com/2016/02/lord-is-it-i-final.jpg</a:t>
            </a:r>
          </a:p>
        </p:txBody>
      </p:sp>
      <p:sp>
        <p:nvSpPr>
          <p:cNvPr id="4" name="TextBox 3"/>
          <p:cNvSpPr txBox="1"/>
          <p:nvPr/>
        </p:nvSpPr>
        <p:spPr>
          <a:xfrm>
            <a:off x="6629400" y="1600200"/>
            <a:ext cx="1828800" cy="830997"/>
          </a:xfrm>
          <a:prstGeom prst="rect">
            <a:avLst/>
          </a:prstGeom>
          <a:solidFill>
            <a:srgbClr val="EFE38A"/>
          </a:solidFill>
        </p:spPr>
        <p:txBody>
          <a:bodyPr wrap="square" rtlCol="0">
            <a:spAutoFit/>
          </a:bodyPr>
          <a:lstStyle/>
          <a:p>
            <a:r>
              <a:rPr lang="en-US" sz="2400" dirty="0">
                <a:solidFill>
                  <a:srgbClr val="000000"/>
                </a:solidFill>
              </a:rPr>
              <a:t>Señor, ¿soy yo?</a:t>
            </a:r>
          </a:p>
        </p:txBody>
      </p:sp>
    </p:spTree>
    <p:extLst>
      <p:ext uri="{BB962C8B-B14F-4D97-AF65-F5344CB8AC3E}">
        <p14:creationId xmlns:p14="http://schemas.microsoft.com/office/powerpoint/2010/main" val="20967481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9144000" cy="685800"/>
          </a:xfrm>
        </p:spPr>
        <p:txBody>
          <a:bodyPr/>
          <a:lstStyle/>
          <a:p>
            <a:r>
              <a:rPr lang="es-ES_tradnl" sz="3600" noProof="0" dirty="0" smtClean="0"/>
              <a:t>Nuestro Rol en la Pérdida de Nuestros Jóvenes</a:t>
            </a:r>
            <a:endParaRPr lang="es-ES_tradnl" sz="3600" noProof="0" dirty="0"/>
          </a:p>
        </p:txBody>
      </p:sp>
      <p:sp>
        <p:nvSpPr>
          <p:cNvPr id="4" name="Content Placeholder 3"/>
          <p:cNvSpPr>
            <a:spLocks noGrp="1"/>
          </p:cNvSpPr>
          <p:nvPr>
            <p:ph idx="1"/>
          </p:nvPr>
        </p:nvSpPr>
        <p:spPr>
          <a:xfrm>
            <a:off x="381000" y="914400"/>
            <a:ext cx="4267200" cy="5257800"/>
          </a:xfrm>
        </p:spPr>
        <p:txBody>
          <a:bodyPr/>
          <a:lstStyle/>
          <a:p>
            <a:pPr marL="0" indent="0">
              <a:buNone/>
            </a:pPr>
            <a:r>
              <a:rPr lang="es-ES_tradnl" sz="3400" noProof="0" dirty="0" smtClean="0"/>
              <a:t>‘Es debido a que tantos padres y maestros dicen creer en la Palabra de Dios mientras sus vidas niegan su poder, que la enseñanza de la Escritura no tiene un efecto mayor sobre la juventud.’</a:t>
            </a:r>
            <a:endParaRPr lang="es-ES_tradnl" sz="3400" noProof="0"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533400" y="6096001"/>
            <a:ext cx="5943600" cy="461665"/>
          </a:xfrm>
          <a:prstGeom prst="rect">
            <a:avLst/>
          </a:prstGeom>
          <a:noFill/>
        </p:spPr>
        <p:txBody>
          <a:bodyPr wrap="square" rtlCol="0">
            <a:spAutoFit/>
          </a:bodyPr>
          <a:lstStyle/>
          <a:p>
            <a:pPr algn="l" eaLnBrk="1" hangingPunct="1">
              <a:spcBef>
                <a:spcPct val="20000"/>
              </a:spcBef>
            </a:pPr>
            <a:r>
              <a:rPr lang="en-US" sz="2400" dirty="0" smtClean="0">
                <a:solidFill>
                  <a:srgbClr val="FFFF00"/>
                </a:solidFill>
                <a:latin typeface="Times New Roman" charset="0"/>
                <a:ea typeface="MS PGothic" charset="0"/>
                <a:cs typeface="MS PGothic" charset="0"/>
              </a:rPr>
              <a:t>Education, pg 259</a:t>
            </a:r>
            <a:endParaRPr lang="en-US" sz="2400" dirty="0">
              <a:solidFill>
                <a:srgbClr val="FFFF00"/>
              </a:solidFill>
              <a:latin typeface="Times New Roman" charset="0"/>
              <a:ea typeface="MS PGothic" charset="0"/>
              <a:cs typeface="MS PGothic" charset="0"/>
            </a:endParaRPr>
          </a:p>
        </p:txBody>
      </p:sp>
      <p:sp>
        <p:nvSpPr>
          <p:cNvPr id="8" name="7 CuadroTexto"/>
          <p:cNvSpPr txBox="1"/>
          <p:nvPr/>
        </p:nvSpPr>
        <p:spPr>
          <a:xfrm>
            <a:off x="4724400" y="914400"/>
            <a:ext cx="4114800" cy="5386090"/>
          </a:xfrm>
          <a:prstGeom prst="rect">
            <a:avLst/>
          </a:prstGeom>
          <a:noFill/>
        </p:spPr>
        <p:txBody>
          <a:bodyPr wrap="square" rtlCol="0">
            <a:spAutoFit/>
          </a:bodyPr>
          <a:lstStyle/>
          <a:p>
            <a:r>
              <a:rPr lang="es-ES_tradnl" sz="4400" dirty="0" smtClean="0">
                <a:solidFill>
                  <a:srgbClr val="00FF00"/>
                </a:solidFill>
                <a:latin typeface="Tempus Sans ITC" pitchFamily="82" charset="0"/>
              </a:rPr>
              <a:t>Lo que haces habla tan fuerte que no puedo escuchar lo que dices</a:t>
            </a:r>
          </a:p>
          <a:p>
            <a:endParaRPr lang="es-ES_tradnl" sz="4400" dirty="0" smtClean="0">
              <a:solidFill>
                <a:srgbClr val="00FF00"/>
              </a:solidFill>
              <a:latin typeface="Tempus Sans ITC" pitchFamily="82" charset="0"/>
            </a:endParaRPr>
          </a:p>
          <a:p>
            <a:r>
              <a:rPr lang="es-ES_tradnl" sz="4000" dirty="0" smtClean="0">
                <a:solidFill>
                  <a:srgbClr val="00FF00"/>
                </a:solidFill>
                <a:latin typeface="Tempus Sans ITC" pitchFamily="82" charset="0"/>
              </a:rPr>
              <a:t>-Ralph Waldo Emerson-</a:t>
            </a:r>
            <a:endParaRPr lang="es-ES_tradnl" sz="4000" dirty="0">
              <a:solidFill>
                <a:srgbClr val="00FF00"/>
              </a:solidFill>
              <a:latin typeface="Tempus Sans ITC" pitchFamily="82" charset="0"/>
            </a:endParaRPr>
          </a:p>
        </p:txBody>
      </p:sp>
    </p:spTree>
    <p:extLst>
      <p:ext uri="{BB962C8B-B14F-4D97-AF65-F5344CB8AC3E}">
        <p14:creationId xmlns:p14="http://schemas.microsoft.com/office/powerpoint/2010/main" val="42308612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es-ES_tradnl" sz="3600" noProof="0" dirty="0" smtClean="0"/>
              <a:t>Nuestra Condición Laodicense</a:t>
            </a:r>
            <a:endParaRPr lang="es-ES_tradnl" sz="3600" noProof="0" dirty="0"/>
          </a:p>
        </p:txBody>
      </p:sp>
      <p:sp>
        <p:nvSpPr>
          <p:cNvPr id="4" name="Content Placeholder 3"/>
          <p:cNvSpPr>
            <a:spLocks noGrp="1"/>
          </p:cNvSpPr>
          <p:nvPr>
            <p:ph idx="1"/>
          </p:nvPr>
        </p:nvSpPr>
        <p:spPr>
          <a:xfrm>
            <a:off x="228600" y="762000"/>
            <a:ext cx="8686800" cy="5638800"/>
          </a:xfrm>
        </p:spPr>
        <p:txBody>
          <a:bodyPr/>
          <a:lstStyle/>
          <a:p>
            <a:pPr marL="0" indent="0">
              <a:buNone/>
            </a:pPr>
            <a:r>
              <a:rPr lang="es-ES_tradnl" sz="3000" noProof="0" dirty="0" smtClean="0"/>
              <a:t>“Es una cosa tratar </a:t>
            </a:r>
            <a:r>
              <a:rPr lang="es-ES_tradnl" sz="3000" noProof="0" dirty="0" smtClean="0">
                <a:solidFill>
                  <a:srgbClr val="F6FFFA"/>
                </a:solidFill>
              </a:rPr>
              <a:t>la Biblia </a:t>
            </a:r>
            <a:r>
              <a:rPr lang="es-ES_tradnl" sz="3000" noProof="0" dirty="0" smtClean="0"/>
              <a:t>como un libro de buena instrucción moral que se acata siempre que sea consistente con el espíritu de los tiempos y nuestra posición en el mundo; </a:t>
            </a:r>
            <a:r>
              <a:rPr lang="es-ES_tradnl" sz="3000" i="1" noProof="0" dirty="0" smtClean="0"/>
              <a:t>es otra cosa considerarla como lo que realmente es—la palabra del Dios viviente, la palabra que es nuestra vida, la palabra que moldea nuestras acciones, nuestras palabras, y nuestros pensamientos. Considerar la palabra de Dios como algo menos que esto, es rechazarla, y</a:t>
            </a:r>
            <a:r>
              <a:rPr lang="es-ES_tradnl" sz="3000" noProof="0" dirty="0" smtClean="0"/>
              <a:t> </a:t>
            </a:r>
            <a:r>
              <a:rPr lang="es-ES_tradnl" sz="3000" noProof="0" dirty="0" smtClean="0">
                <a:solidFill>
                  <a:srgbClr val="F6FFFA"/>
                </a:solidFill>
              </a:rPr>
              <a:t>este rechazo</a:t>
            </a:r>
            <a:r>
              <a:rPr lang="es-ES_tradnl" sz="3000" noProof="0" dirty="0" smtClean="0"/>
              <a:t> por parte de quienes profesan creer en ella, es </a:t>
            </a:r>
            <a:r>
              <a:rPr lang="es-ES_tradnl" sz="3000" noProof="0" dirty="0" smtClean="0">
                <a:solidFill>
                  <a:srgbClr val="F6FFFA"/>
                </a:solidFill>
              </a:rPr>
              <a:t>una de las principales causas de escepticismo e infidelidad en la juventud</a:t>
            </a:r>
            <a:r>
              <a:rPr lang="es-ES_tradnl" sz="3000" i="1" noProof="0" dirty="0" smtClean="0"/>
              <a:t>.” </a:t>
            </a:r>
            <a:endParaRPr lang="es-ES_tradnl" sz="3000" i="1"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4008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457200" y="6324600"/>
            <a:ext cx="5943600" cy="461665"/>
          </a:xfrm>
          <a:prstGeom prst="rect">
            <a:avLst/>
          </a:prstGeom>
          <a:noFill/>
        </p:spPr>
        <p:txBody>
          <a:bodyPr wrap="square" rtlCol="0">
            <a:spAutoFit/>
          </a:bodyPr>
          <a:lstStyle/>
          <a:p>
            <a:pPr algn="l" eaLnBrk="1" hangingPunct="1">
              <a:spcBef>
                <a:spcPct val="20000"/>
              </a:spcBef>
            </a:pPr>
            <a:r>
              <a:rPr lang="en-US" sz="2400" dirty="0" smtClean="0">
                <a:solidFill>
                  <a:srgbClr val="FFFF00"/>
                </a:solidFill>
                <a:latin typeface="Times New Roman" charset="0"/>
                <a:ea typeface="MS PGothic" charset="0"/>
                <a:cs typeface="MS PGothic" charset="0"/>
              </a:rPr>
              <a:t>Education, page 260</a:t>
            </a:r>
            <a:endParaRPr lang="en-US" sz="24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31817389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es-ES_tradnl" sz="3600" noProof="0" dirty="0" smtClean="0"/>
              <a:t>Reafirmando Nuestra Misión</a:t>
            </a:r>
            <a:endParaRPr lang="es-ES_tradnl" sz="3600" noProof="0" dirty="0"/>
          </a:p>
        </p:txBody>
      </p:sp>
      <p:sp>
        <p:nvSpPr>
          <p:cNvPr id="4" name="Content Placeholder 3"/>
          <p:cNvSpPr>
            <a:spLocks noGrp="1"/>
          </p:cNvSpPr>
          <p:nvPr>
            <p:ph idx="1"/>
          </p:nvPr>
        </p:nvSpPr>
        <p:spPr>
          <a:xfrm>
            <a:off x="457200" y="914400"/>
            <a:ext cx="8686800" cy="5638800"/>
          </a:xfrm>
        </p:spPr>
        <p:txBody>
          <a:bodyPr/>
          <a:lstStyle/>
          <a:p>
            <a:pPr>
              <a:buFont typeface="Arial"/>
              <a:buChar char="•"/>
            </a:pPr>
            <a:r>
              <a:rPr lang="es-ES_tradnl" sz="3000" noProof="0" dirty="0" smtClean="0"/>
              <a:t>La iglesia Adventista necesita reafirmar el rol central de la educación cristiana como parte de la </a:t>
            </a:r>
            <a:r>
              <a:rPr lang="es-ES_tradnl" sz="3000" noProof="0" dirty="0" smtClean="0">
                <a:solidFill>
                  <a:srgbClr val="FFFFFF"/>
                </a:solidFill>
              </a:rPr>
              <a:t>misión evangelista</a:t>
            </a:r>
            <a:r>
              <a:rPr lang="es-ES_tradnl" sz="3000" noProof="0" dirty="0" smtClean="0"/>
              <a:t> de la iglesia. </a:t>
            </a:r>
          </a:p>
          <a:p>
            <a:pPr>
              <a:buFont typeface="Arial"/>
              <a:buChar char="•"/>
            </a:pPr>
            <a:r>
              <a:rPr lang="es-ES_tradnl" sz="3000" noProof="0" dirty="0" smtClean="0"/>
              <a:t>La necesidad de la educación Adventista nunca ha sido mayor</a:t>
            </a:r>
          </a:p>
          <a:p>
            <a:pPr marL="0" indent="0">
              <a:buNone/>
            </a:pPr>
            <a:r>
              <a:rPr lang="es-ES_tradnl" noProof="0" dirty="0" smtClean="0"/>
              <a:t>Elena de White dijo, “deberían </a:t>
            </a:r>
          </a:p>
          <a:p>
            <a:pPr marL="0" indent="0">
              <a:buNone/>
            </a:pPr>
            <a:r>
              <a:rPr lang="es-ES_tradnl" noProof="0" dirty="0" smtClean="0"/>
              <a:t>establecerse escuelas </a:t>
            </a:r>
            <a:r>
              <a:rPr lang="es-ES_tradnl" noProof="0" dirty="0" smtClean="0">
                <a:solidFill>
                  <a:srgbClr val="F6FFFA"/>
                </a:solidFill>
              </a:rPr>
              <a:t>donde quiera </a:t>
            </a:r>
          </a:p>
          <a:p>
            <a:pPr marL="0" indent="0">
              <a:buNone/>
            </a:pPr>
            <a:r>
              <a:rPr lang="es-ES_tradnl" noProof="0" dirty="0" smtClean="0">
                <a:solidFill>
                  <a:srgbClr val="F6FFFA"/>
                </a:solidFill>
              </a:rPr>
              <a:t>que haya una iglesia  </a:t>
            </a:r>
            <a:r>
              <a:rPr lang="es-ES_tradnl" noProof="0" dirty="0" smtClean="0"/>
              <a:t>o un grupo de</a:t>
            </a:r>
          </a:p>
          <a:p>
            <a:pPr marL="0" indent="0">
              <a:buNone/>
            </a:pPr>
            <a:r>
              <a:rPr lang="es-ES_tradnl" noProof="0" dirty="0" smtClean="0"/>
              <a:t>creyentes. Debe emplearse maestros para educar  a los hijos de los que guardan el Sábado” </a:t>
            </a:r>
            <a:endParaRPr lang="es-ES_tradnl" i="1"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4008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457200" y="6324600"/>
            <a:ext cx="82296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Ellen G. White, “Special Testimony to Battle Creek Church, pg 40, 1898. </a:t>
            </a:r>
            <a:endParaRPr lang="en-US" sz="2000" dirty="0">
              <a:solidFill>
                <a:srgbClr val="FFFF00"/>
              </a:solidFill>
              <a:latin typeface="Times New Roman" charset="0"/>
              <a:ea typeface="MS PGothic" charset="0"/>
              <a:cs typeface="MS PGothic" charset="0"/>
            </a:endParaRPr>
          </a:p>
        </p:txBody>
      </p:sp>
      <p:pic>
        <p:nvPicPr>
          <p:cNvPr id="3" name="Picture 2" descr="ellen_whit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3048000"/>
            <a:ext cx="2007972" cy="1905000"/>
          </a:xfrm>
          <a:prstGeom prst="rect">
            <a:avLst/>
          </a:prstGeom>
        </p:spPr>
      </p:pic>
    </p:spTree>
    <p:extLst>
      <p:ext uri="{BB962C8B-B14F-4D97-AF65-F5344CB8AC3E}">
        <p14:creationId xmlns:p14="http://schemas.microsoft.com/office/powerpoint/2010/main" val="8809451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533400"/>
          </a:xfrm>
        </p:spPr>
        <p:txBody>
          <a:bodyPr/>
          <a:lstStyle/>
          <a:p>
            <a:r>
              <a:rPr lang="es-ES_tradnl" sz="3200" noProof="0" dirty="0" smtClean="0"/>
              <a:t>3 Predictores de una Juventud ASD Comprometida</a:t>
            </a:r>
            <a:endParaRPr lang="es-ES_tradnl" sz="3200" noProof="0" dirty="0"/>
          </a:p>
        </p:txBody>
      </p:sp>
      <p:sp>
        <p:nvSpPr>
          <p:cNvPr id="4" name="Content Placeholder 3"/>
          <p:cNvSpPr>
            <a:spLocks noGrp="1"/>
          </p:cNvSpPr>
          <p:nvPr>
            <p:ph idx="1"/>
          </p:nvPr>
        </p:nvSpPr>
        <p:spPr>
          <a:xfrm>
            <a:off x="228600" y="914400"/>
            <a:ext cx="8610600" cy="5562600"/>
          </a:xfrm>
        </p:spPr>
        <p:txBody>
          <a:bodyPr/>
          <a:lstStyle/>
          <a:p>
            <a:pPr marL="457200" lvl="0" indent="-457200">
              <a:spcBef>
                <a:spcPts val="600"/>
              </a:spcBef>
              <a:spcAft>
                <a:spcPts val="600"/>
              </a:spcAft>
              <a:buFont typeface="+mj-lt"/>
              <a:buAutoNum type="arabicPeriod"/>
            </a:pPr>
            <a:r>
              <a:rPr lang="es-ES_tradnl" sz="2400" noProof="0" dirty="0" smtClean="0"/>
              <a:t>Jóvenes que </a:t>
            </a:r>
            <a:r>
              <a:rPr lang="es-ES_tradnl" sz="2400" noProof="0" dirty="0" smtClean="0">
                <a:solidFill>
                  <a:srgbClr val="F6FFFA"/>
                </a:solidFill>
              </a:rPr>
              <a:t>ven la iglesia como relevante </a:t>
            </a:r>
            <a:r>
              <a:rPr lang="es-ES_tradnl" sz="2400" noProof="0" dirty="0" smtClean="0"/>
              <a:t>para sus vidas. 3 factores: a) Los sermones del Sábado en mi iglesia son interesantes; b) Mi iglesia llena mis necesidades espirituales, y c) Mi iglesia llena mis necesidades sociales</a:t>
            </a:r>
          </a:p>
          <a:p>
            <a:pPr marL="457200" lvl="0" indent="-457200">
              <a:spcBef>
                <a:spcPts val="600"/>
              </a:spcBef>
              <a:spcAft>
                <a:spcPts val="600"/>
              </a:spcAft>
              <a:buFont typeface="+mj-lt"/>
              <a:buAutoNum type="arabicPeriod"/>
            </a:pPr>
            <a:r>
              <a:rPr lang="es-ES_tradnl" sz="2400" noProof="0" dirty="0" smtClean="0"/>
              <a:t>Una comprensión de la salvación por </a:t>
            </a:r>
            <a:r>
              <a:rPr lang="es-ES_tradnl" sz="2400" noProof="0" dirty="0" smtClean="0">
                <a:solidFill>
                  <a:srgbClr val="F6FFFA"/>
                </a:solidFill>
              </a:rPr>
              <a:t>gracia.</a:t>
            </a:r>
            <a:r>
              <a:rPr lang="es-ES_tradnl" sz="2400" noProof="0" dirty="0" smtClean="0"/>
              <a:t> Quien entiende la gracia, cree que la salvación se basa en lo que Jesús ha hecho, no en lo que hago yo</a:t>
            </a:r>
          </a:p>
          <a:p>
            <a:pPr marL="457200" indent="-457200">
              <a:spcBef>
                <a:spcPts val="600"/>
              </a:spcBef>
              <a:spcAft>
                <a:spcPts val="600"/>
              </a:spcAft>
              <a:buFont typeface="+mj-lt"/>
              <a:buAutoNum type="arabicPeriod"/>
            </a:pPr>
            <a:r>
              <a:rPr lang="es-ES_tradnl" sz="2400" noProof="0" dirty="0" smtClean="0">
                <a:solidFill>
                  <a:srgbClr val="F6FFFA"/>
                </a:solidFill>
              </a:rPr>
              <a:t>Asistir a un colegio ASD</a:t>
            </a:r>
            <a:r>
              <a:rPr lang="es-ES_tradnl" sz="2400" noProof="0" dirty="0" smtClean="0"/>
              <a:t>. Quienes asisten a un colegio Adventista son más propensos a estar comprometidos que aquellos que asisten a otros colegios o que no asisten a ninguno. La educación superior en universidades seculares tiende a disminuir el compromiso religioso y produce escepticismo religioso</a:t>
            </a:r>
            <a:endParaRPr lang="es-ES_tradnl" sz="2400"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7162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Roger Dudley, Why Our Teenagers Leave the Church, 2000</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9382808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s-ES_tradnl" sz="3600" b="1" noProof="0" dirty="0" smtClean="0"/>
              <a:t>Temas Principales</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FFF00"/>
                </a:solidFill>
              </a:rPr>
              <a:t>El desafío de retener a los jóvenes</a:t>
            </a:r>
          </a:p>
          <a:p>
            <a:pPr marL="514350" indent="-514350" eaLnBrk="1" hangingPunct="1">
              <a:lnSpc>
                <a:spcPct val="90000"/>
              </a:lnSpc>
              <a:spcBef>
                <a:spcPct val="25000"/>
              </a:spcBef>
              <a:spcAft>
                <a:spcPct val="25000"/>
              </a:spcAft>
              <a:buFont typeface="+mj-lt"/>
              <a:buAutoNum type="arabicPeriod"/>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6FFFA"/>
                </a:solidFill>
              </a:rPr>
              <a:t>El desafío de proveer educación de alta calidad</a:t>
            </a:r>
          </a:p>
          <a:p>
            <a:pPr marL="0" indent="0" eaLnBrk="1" hangingPunct="1">
              <a:lnSpc>
                <a:spcPct val="90000"/>
              </a:lnSpc>
              <a:spcBef>
                <a:spcPct val="25000"/>
              </a:spcBef>
              <a:spcAft>
                <a:spcPct val="25000"/>
              </a:spcAft>
              <a:buNone/>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FFF00"/>
                </a:solidFill>
              </a:rPr>
              <a:t>El desafío de hacer la educación ASD asequible para nuestra hermandad</a:t>
            </a:r>
            <a:endParaRPr lang="es-ES_tradnl" noProof="0" dirty="0">
              <a:solidFill>
                <a:srgbClr val="FFFF00"/>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16526341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685800"/>
          </a:xfrm>
        </p:spPr>
        <p:txBody>
          <a:bodyPr/>
          <a:lstStyle/>
          <a:p>
            <a:pPr eaLnBrk="1" hangingPunct="1"/>
            <a:r>
              <a:rPr lang="es-ES_tradnl" sz="3600" b="1" noProof="0" dirty="0" smtClean="0"/>
              <a:t>Lo que los padres Adventistas están buscando</a:t>
            </a:r>
          </a:p>
        </p:txBody>
      </p:sp>
      <p:sp>
        <p:nvSpPr>
          <p:cNvPr id="36867" name="Rectangle 3"/>
          <p:cNvSpPr>
            <a:spLocks noGrp="1" noChangeArrowheads="1"/>
          </p:cNvSpPr>
          <p:nvPr>
            <p:ph type="body" idx="1"/>
          </p:nvPr>
        </p:nvSpPr>
        <p:spPr>
          <a:xfrm>
            <a:off x="228600" y="1143000"/>
            <a:ext cx="8915400" cy="5486400"/>
          </a:xfrm>
        </p:spPr>
        <p:txBody>
          <a:bodyPr/>
          <a:lstStyle/>
          <a:p>
            <a:pPr>
              <a:spcBef>
                <a:spcPts val="600"/>
              </a:spcBef>
              <a:spcAft>
                <a:spcPts val="600"/>
              </a:spcAft>
              <a:buFont typeface="Arial"/>
              <a:buChar char="•"/>
            </a:pPr>
            <a:r>
              <a:rPr lang="es-ES_tradnl" sz="2800" noProof="0" dirty="0" smtClean="0"/>
              <a:t>Los adventistas viven en esta época y quieren lo mejor para sus hijos</a:t>
            </a:r>
          </a:p>
          <a:p>
            <a:pPr>
              <a:spcBef>
                <a:spcPts val="600"/>
              </a:spcBef>
              <a:spcAft>
                <a:spcPts val="600"/>
              </a:spcAft>
              <a:buFont typeface="Arial"/>
              <a:buChar char="•"/>
            </a:pPr>
            <a:r>
              <a:rPr lang="es-ES_tradnl" sz="2800" noProof="0" dirty="0" smtClean="0"/>
              <a:t>He encontrado a muchos padres que consideran enviar a sus hijos a escuelas no Adventistas porque creen que las escuelas ASD no pueden proveer el rigor académico que hará a sus hijos competitivos en el mundo de hoy</a:t>
            </a:r>
          </a:p>
          <a:p>
            <a:pPr>
              <a:spcBef>
                <a:spcPts val="600"/>
              </a:spcBef>
              <a:spcAft>
                <a:spcPts val="600"/>
              </a:spcAft>
              <a:buFont typeface="Arial"/>
              <a:buChar char="•"/>
            </a:pPr>
            <a:r>
              <a:rPr lang="es-ES_tradnl" sz="2800" noProof="0" dirty="0" smtClean="0"/>
              <a:t>Un desafío es que muchos de los adventistas de hoy, usan solo criterios seculares para determinar qué es lo mejor</a:t>
            </a:r>
          </a:p>
          <a:p>
            <a:pPr>
              <a:spcBef>
                <a:spcPts val="600"/>
              </a:spcBef>
              <a:spcAft>
                <a:spcPts val="600"/>
              </a:spcAft>
              <a:buFont typeface="Arial"/>
              <a:buChar char="•"/>
            </a:pPr>
            <a:r>
              <a:rPr lang="es-ES_tradnl" sz="2800" noProof="0" dirty="0" smtClean="0"/>
              <a:t>Pero ¿de que le serviría a un hombre o una mujer si ganase la más refinada educación y perdiera su propia alma?</a:t>
            </a:r>
            <a:endParaRPr lang="es-ES_tradnl" sz="2800" noProof="0" dirty="0"/>
          </a:p>
        </p:txBody>
      </p:sp>
      <p:sp>
        <p:nvSpPr>
          <p:cNvPr id="36868" name="Line 4"/>
          <p:cNvSpPr>
            <a:spLocks noChangeShapeType="1"/>
          </p:cNvSpPr>
          <p:nvPr/>
        </p:nvSpPr>
        <p:spPr bwMode="auto">
          <a:xfrm>
            <a:off x="381000" y="9144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008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36221202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es-ES_tradnl" sz="3600" noProof="0" dirty="0" smtClean="0"/>
              <a:t>El Otro Lado</a:t>
            </a:r>
            <a:endParaRPr lang="es-ES_tradnl" sz="3600" noProof="0" dirty="0"/>
          </a:p>
        </p:txBody>
      </p:sp>
      <p:sp>
        <p:nvSpPr>
          <p:cNvPr id="4" name="Content Placeholder 3"/>
          <p:cNvSpPr>
            <a:spLocks noGrp="1"/>
          </p:cNvSpPr>
          <p:nvPr>
            <p:ph idx="1"/>
          </p:nvPr>
        </p:nvSpPr>
        <p:spPr>
          <a:xfrm>
            <a:off x="228600" y="762000"/>
            <a:ext cx="8686800" cy="5867400"/>
          </a:xfrm>
        </p:spPr>
        <p:txBody>
          <a:bodyPr/>
          <a:lstStyle/>
          <a:p>
            <a:pPr>
              <a:buFont typeface="Arial"/>
              <a:buChar char="•"/>
            </a:pPr>
            <a:r>
              <a:rPr lang="es-ES_tradnl" sz="2800" noProof="0" dirty="0" smtClean="0"/>
              <a:t>En muchas de nuestras escuelas ASD, hay mucho que mejorar</a:t>
            </a:r>
          </a:p>
          <a:p>
            <a:pPr>
              <a:buFont typeface="Arial"/>
              <a:buChar char="•"/>
            </a:pPr>
            <a:r>
              <a:rPr lang="es-ES_tradnl" sz="2800" noProof="0" dirty="0" smtClean="0"/>
              <a:t>Muchas de nuestras escuelas son dirigidas por administradores a los que les falta visión</a:t>
            </a:r>
          </a:p>
          <a:p>
            <a:pPr>
              <a:buFont typeface="Arial"/>
              <a:buChar char="•"/>
            </a:pPr>
            <a:r>
              <a:rPr lang="es-ES_tradnl" sz="2800" noProof="0" dirty="0" smtClean="0"/>
              <a:t>Nuestras congregaciones han cambiado; años atrás, se abría una escuela ASD y los padres enviaban a sus hijos </a:t>
            </a:r>
          </a:p>
          <a:p>
            <a:pPr>
              <a:buFont typeface="Arial"/>
              <a:buChar char="•"/>
            </a:pPr>
            <a:r>
              <a:rPr lang="es-ES_tradnl" sz="2800" noProof="0" dirty="0" smtClean="0"/>
              <a:t>Hoy día, los padres buscan la excelencia</a:t>
            </a:r>
          </a:p>
          <a:p>
            <a:pPr>
              <a:buFont typeface="Arial"/>
              <a:buChar char="•"/>
            </a:pPr>
            <a:r>
              <a:rPr lang="es-ES_tradnl" sz="2800" noProof="0" dirty="0" smtClean="0"/>
              <a:t>¡No culpemos a los padres! Ellos están buscando exactamente lo mismo que Dios quiere para nosotros. </a:t>
            </a:r>
            <a:r>
              <a:rPr lang="es-ES_tradnl" sz="2800" noProof="0" dirty="0" smtClean="0">
                <a:solidFill>
                  <a:srgbClr val="F6FFFA"/>
                </a:solidFill>
              </a:rPr>
              <a:t>Dios quiere que nuestras escuelas sean lo mejor. </a:t>
            </a:r>
            <a:r>
              <a:rPr lang="es-ES_tradnl" sz="2800" noProof="0" dirty="0" smtClean="0"/>
              <a:t>Dios quiere que seamos cabeza y no cola. Dios no se complace en la mediocridad.</a:t>
            </a:r>
            <a:endParaRPr lang="es-ES_tradnl" sz="2800" i="1"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629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815436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noProof="0" dirty="0"/>
          </a:p>
        </p:txBody>
      </p:sp>
      <p:pic>
        <p:nvPicPr>
          <p:cNvPr id="4" name="Content Placeholder 3" descr="Thank you Multiple languages.jpg"/>
          <p:cNvPicPr>
            <a:picLocks noGrp="1" noChangeAspect="1"/>
          </p:cNvPicPr>
          <p:nvPr>
            <p:ph idx="1"/>
          </p:nvPr>
        </p:nvPicPr>
        <p:blipFill>
          <a:blip r:embed="rId2" cstate="print">
            <a:extLst>
              <a:ext uri="{28A0092B-C50C-407E-A947-70E740481C1C}">
                <a14:useLocalDpi xmlns:a14="http://schemas.microsoft.com/office/drawing/2010/main" val="0"/>
              </a:ext>
            </a:extLst>
          </a:blip>
          <a:srcRect t="25243" b="25243"/>
          <a:stretch>
            <a:fillRect/>
          </a:stretch>
        </p:blipFill>
        <p:spPr>
          <a:xfrm>
            <a:off x="381000" y="533400"/>
            <a:ext cx="8458200" cy="5943600"/>
          </a:xfrm>
        </p:spPr>
      </p:pic>
    </p:spTree>
    <p:extLst>
      <p:ext uri="{BB962C8B-B14F-4D97-AF65-F5344CB8AC3E}">
        <p14:creationId xmlns:p14="http://schemas.microsoft.com/office/powerpoint/2010/main" val="28901459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914400"/>
            <a:ext cx="7924800" cy="3886200"/>
          </a:xfrm>
        </p:spPr>
        <p:txBody>
          <a:bodyPr/>
          <a:lstStyle/>
          <a:p>
            <a:pPr marL="274320" algn="l">
              <a:spcBef>
                <a:spcPts val="600"/>
              </a:spcBef>
            </a:pPr>
            <a:r>
              <a:rPr lang="es-ES_tradnl" sz="3600" noProof="0" dirty="0" smtClean="0">
                <a:solidFill>
                  <a:schemeClr val="tx1"/>
                </a:solidFill>
                <a:latin typeface="Times New Roman" charset="0"/>
                <a:ea typeface="MS PGothic" charset="0"/>
              </a:rPr>
              <a:t>Pero Lograr una Calidad Académica Consistente es un Desafío Porque: :</a:t>
            </a:r>
            <a:br>
              <a:rPr lang="es-ES_tradnl" sz="3600" noProof="0" dirty="0" smtClean="0">
                <a:solidFill>
                  <a:schemeClr val="tx1"/>
                </a:solidFill>
                <a:latin typeface="Times New Roman" charset="0"/>
                <a:ea typeface="MS PGothic" charset="0"/>
              </a:rPr>
            </a:br>
            <a:r>
              <a:rPr lang="es-ES_tradnl" sz="3600" noProof="0" dirty="0" smtClean="0">
                <a:solidFill>
                  <a:schemeClr val="tx1"/>
                </a:solidFill>
                <a:latin typeface="Times New Roman" charset="0"/>
                <a:ea typeface="MS PGothic" charset="0"/>
              </a:rPr>
              <a:t/>
            </a:r>
            <a:br>
              <a:rPr lang="es-ES_tradnl" sz="3600" noProof="0" dirty="0" smtClean="0">
                <a:solidFill>
                  <a:schemeClr val="tx1"/>
                </a:solidFill>
                <a:latin typeface="Times New Roman" charset="0"/>
                <a:ea typeface="MS PGothic" charset="0"/>
              </a:rPr>
            </a:br>
            <a:r>
              <a:rPr lang="es-ES_tradnl" sz="3600" noProof="0" dirty="0" smtClean="0">
                <a:solidFill>
                  <a:schemeClr val="tx1"/>
                </a:solidFill>
                <a:latin typeface="Times New Roman" charset="0"/>
                <a:ea typeface="MS PGothic" charset="0"/>
              </a:rPr>
              <a:t/>
            </a:r>
            <a:br>
              <a:rPr lang="es-ES_tradnl" sz="3600" noProof="0" dirty="0" smtClean="0">
                <a:solidFill>
                  <a:schemeClr val="tx1"/>
                </a:solidFill>
                <a:latin typeface="Times New Roman" charset="0"/>
                <a:ea typeface="MS PGothic" charset="0"/>
              </a:rPr>
            </a:br>
            <a:r>
              <a:rPr lang="es-ES_tradnl" sz="3600" noProof="0" dirty="0" smtClean="0">
                <a:solidFill>
                  <a:schemeClr val="tx1"/>
                </a:solidFill>
                <a:latin typeface="Times New Roman" charset="0"/>
                <a:ea typeface="MS PGothic" charset="0"/>
              </a:rPr>
              <a:t>1. El bajo perfil socio-económico (SES) de muchos ASD</a:t>
            </a:r>
            <a:br>
              <a:rPr lang="es-ES_tradnl" sz="3600" noProof="0" dirty="0" smtClean="0">
                <a:solidFill>
                  <a:schemeClr val="tx1"/>
                </a:solidFill>
                <a:latin typeface="Times New Roman" charset="0"/>
                <a:ea typeface="MS PGothic" charset="0"/>
              </a:rPr>
            </a:br>
            <a:r>
              <a:rPr lang="es-ES_tradnl" sz="3600" noProof="0" dirty="0" smtClean="0">
                <a:solidFill>
                  <a:schemeClr val="tx1"/>
                </a:solidFill>
                <a:latin typeface="Times New Roman" charset="0"/>
                <a:ea typeface="MS PGothic" charset="0"/>
              </a:rPr>
              <a:t/>
            </a:r>
            <a:br>
              <a:rPr lang="es-ES_tradnl" sz="3600" noProof="0" dirty="0" smtClean="0">
                <a:solidFill>
                  <a:schemeClr val="tx1"/>
                </a:solidFill>
                <a:latin typeface="Times New Roman" charset="0"/>
                <a:ea typeface="MS PGothic" charset="0"/>
              </a:rPr>
            </a:br>
            <a:r>
              <a:rPr lang="es-ES_tradnl" sz="3600" noProof="0" dirty="0" smtClean="0">
                <a:solidFill>
                  <a:schemeClr val="tx1"/>
                </a:solidFill>
                <a:latin typeface="Times New Roman" charset="0"/>
                <a:ea typeface="MS PGothic" charset="0"/>
              </a:rPr>
              <a:t>2. Calidad académica no se produce por casualidad</a:t>
            </a:r>
            <a:br>
              <a:rPr lang="es-ES_tradnl" sz="3600" noProof="0" dirty="0" smtClean="0">
                <a:solidFill>
                  <a:schemeClr val="tx1"/>
                </a:solidFill>
                <a:latin typeface="Times New Roman" charset="0"/>
                <a:ea typeface="MS PGothic" charset="0"/>
              </a:rPr>
            </a:br>
            <a:endParaRPr lang="es-ES_tradnl" sz="3600" noProof="0" dirty="0">
              <a:latin typeface="Times New Roman" charset="0"/>
              <a:ea typeface="MS PGothic" charset="0"/>
            </a:endParaRPr>
          </a:p>
        </p:txBody>
      </p:sp>
    </p:spTree>
    <p:extLst>
      <p:ext uri="{BB962C8B-B14F-4D97-AF65-F5344CB8AC3E}">
        <p14:creationId xmlns:p14="http://schemas.microsoft.com/office/powerpoint/2010/main" val="270693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lstStyle/>
          <a:p>
            <a:r>
              <a:rPr lang="es-ES_tradnl" sz="4000" noProof="0" dirty="0" smtClean="0"/>
              <a:t>Encuesta Demográfica de la</a:t>
            </a:r>
            <a:br>
              <a:rPr lang="es-ES_tradnl" sz="4000" noProof="0" dirty="0" smtClean="0"/>
            </a:br>
            <a:r>
              <a:rPr lang="es-ES_tradnl" sz="4000" noProof="0" dirty="0" smtClean="0"/>
              <a:t>Iglesia Adventista del Séptimo Día</a:t>
            </a:r>
            <a:br>
              <a:rPr lang="es-ES_tradnl" sz="4000" noProof="0" dirty="0" smtClean="0"/>
            </a:br>
            <a:r>
              <a:rPr lang="es-ES_tradnl" sz="4000" noProof="0" dirty="0" smtClean="0"/>
              <a:t>en Norteamérica</a:t>
            </a:r>
            <a:endParaRPr lang="es-ES_tradnl" sz="4000" noProof="0" dirty="0"/>
          </a:p>
        </p:txBody>
      </p:sp>
      <p:sp>
        <p:nvSpPr>
          <p:cNvPr id="2051" name="Rectangle 3"/>
          <p:cNvSpPr>
            <a:spLocks noGrp="1" noChangeArrowheads="1"/>
          </p:cNvSpPr>
          <p:nvPr>
            <p:ph type="subTitle" idx="1"/>
          </p:nvPr>
        </p:nvSpPr>
        <p:spPr>
          <a:xfrm>
            <a:off x="533400" y="3962400"/>
            <a:ext cx="8153400" cy="1752600"/>
          </a:xfrm>
        </p:spPr>
        <p:txBody>
          <a:bodyPr/>
          <a:lstStyle/>
          <a:p>
            <a:r>
              <a:rPr lang="es-ES_tradnl" sz="2800" noProof="0" dirty="0" smtClean="0"/>
              <a:t>Conducida por la Secretaría de la DNA</a:t>
            </a:r>
          </a:p>
          <a:p>
            <a:r>
              <a:rPr lang="es-ES_tradnl" sz="2800" noProof="0" dirty="0" smtClean="0"/>
              <a:t>Realizada por el Centro para el Ministerio Creativo</a:t>
            </a:r>
          </a:p>
          <a:p>
            <a:r>
              <a:rPr lang="es-ES_tradnl" sz="2800" noProof="0" dirty="0" smtClean="0"/>
              <a:t>2007-2008</a:t>
            </a:r>
            <a:endParaRPr lang="es-ES_tradnl" sz="2800" noProof="0" dirty="0"/>
          </a:p>
        </p:txBody>
      </p:sp>
    </p:spTree>
    <p:extLst>
      <p:ext uri="{BB962C8B-B14F-4D97-AF65-F5344CB8AC3E}">
        <p14:creationId xmlns:p14="http://schemas.microsoft.com/office/powerpoint/2010/main" val="39774539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Line 4"/>
          <p:cNvSpPr>
            <a:spLocks noChangeShapeType="1"/>
          </p:cNvSpPr>
          <p:nvPr/>
        </p:nvSpPr>
        <p:spPr bwMode="auto">
          <a:xfrm>
            <a:off x="304800" y="1295400"/>
            <a:ext cx="84582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3800" dirty="0">
              <a:solidFill>
                <a:srgbClr val="FFFF00"/>
              </a:solidFill>
              <a:ea typeface="ＭＳ Ｐゴシック" charset="0"/>
              <a:cs typeface="Times New Roman" charset="0"/>
            </a:endParaRPr>
          </a:p>
        </p:txBody>
      </p:sp>
      <p:sp>
        <p:nvSpPr>
          <p:cNvPr id="74757" name="Line 5"/>
          <p:cNvSpPr>
            <a:spLocks noChangeShapeType="1"/>
          </p:cNvSpPr>
          <p:nvPr/>
        </p:nvSpPr>
        <p:spPr bwMode="auto">
          <a:xfrm>
            <a:off x="355600" y="6400800"/>
            <a:ext cx="84582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3800" dirty="0">
              <a:solidFill>
                <a:srgbClr val="FFFF00"/>
              </a:solidFill>
              <a:ea typeface="ＭＳ Ｐゴシック" charset="0"/>
              <a:cs typeface="Times New Roman" charset="0"/>
            </a:endParaRPr>
          </a:p>
        </p:txBody>
      </p:sp>
      <p:sp>
        <p:nvSpPr>
          <p:cNvPr id="8" name="Rectangle 7"/>
          <p:cNvSpPr/>
          <p:nvPr/>
        </p:nvSpPr>
        <p:spPr>
          <a:xfrm>
            <a:off x="291910" y="6400800"/>
            <a:ext cx="8458200" cy="400110"/>
          </a:xfrm>
          <a:prstGeom prst="rect">
            <a:avLst/>
          </a:prstGeom>
        </p:spPr>
        <p:txBody>
          <a:bodyPr wrap="square">
            <a:spAutoFit/>
          </a:bodyPr>
          <a:lstStyle/>
          <a:p>
            <a:pPr algn="l"/>
            <a:r>
              <a:rPr lang="en-US" sz="2000" dirty="0">
                <a:solidFill>
                  <a:srgbClr val="FFFF00"/>
                </a:solidFill>
              </a:rPr>
              <a:t>Center for Creative Ministry, 2008</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088643356"/>
              </p:ext>
            </p:extLst>
          </p:nvPr>
        </p:nvGraphicFramePr>
        <p:xfrm>
          <a:off x="700525" y="1295400"/>
          <a:ext cx="8001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txBox="1">
            <a:spLocks noChangeArrowheads="1"/>
          </p:cNvSpPr>
          <p:nvPr/>
        </p:nvSpPr>
        <p:spPr bwMode="auto">
          <a:xfrm>
            <a:off x="228599" y="228600"/>
            <a:ext cx="868680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2400" kern="0" dirty="0" smtClean="0">
                <a:solidFill>
                  <a:srgbClr val="FFFF00"/>
                </a:solidFill>
                <a:latin typeface="Times New Roman"/>
              </a:rPr>
              <a:t/>
            </a:r>
            <a:br>
              <a:rPr lang="en-US" altLang="en-US" sz="2400" kern="0" dirty="0" smtClean="0">
                <a:solidFill>
                  <a:srgbClr val="FFFF00"/>
                </a:solidFill>
                <a:latin typeface="Times New Roman"/>
              </a:rPr>
            </a:br>
            <a:r>
              <a:rPr lang="en-US" altLang="en-US" sz="3600" kern="0" dirty="0" smtClean="0">
                <a:solidFill>
                  <a:srgbClr val="FFFF00"/>
                </a:solidFill>
                <a:latin typeface="Times New Roman"/>
              </a:rPr>
              <a:t>Ingreso Annual de </a:t>
            </a:r>
            <a:r>
              <a:rPr lang="en-US" altLang="en-US" sz="3600" kern="0" dirty="0" err="1">
                <a:solidFill>
                  <a:srgbClr val="FFFF00"/>
                </a:solidFill>
                <a:latin typeface="Times New Roman"/>
              </a:rPr>
              <a:t>H</a:t>
            </a:r>
            <a:r>
              <a:rPr lang="en-US" altLang="en-US" sz="3600" kern="0" dirty="0" err="1" smtClean="0">
                <a:solidFill>
                  <a:srgbClr val="FFFF00"/>
                </a:solidFill>
                <a:latin typeface="Times New Roman"/>
              </a:rPr>
              <a:t>ogares</a:t>
            </a:r>
            <a:r>
              <a:rPr lang="en-US" altLang="en-US" sz="3600" kern="0" dirty="0" smtClean="0">
                <a:solidFill>
                  <a:srgbClr val="FFFF00"/>
                </a:solidFill>
                <a:latin typeface="Times New Roman"/>
              </a:rPr>
              <a:t> ASD</a:t>
            </a:r>
            <a:r>
              <a:rPr lang="en-US" sz="3600" kern="0" dirty="0" smtClean="0">
                <a:solidFill>
                  <a:srgbClr val="FFFF00"/>
                </a:solidFill>
                <a:latin typeface="Times New Roman"/>
              </a:rPr>
              <a:t>, 2007-08</a:t>
            </a:r>
            <a:endParaRPr lang="en-US" altLang="en-US" sz="3600" kern="0" dirty="0" smtClean="0">
              <a:solidFill>
                <a:srgbClr val="FFFF00"/>
              </a:solidFill>
              <a:latin typeface="Times New Roman"/>
            </a:endParaRPr>
          </a:p>
        </p:txBody>
      </p:sp>
    </p:spTree>
    <p:extLst>
      <p:ext uri="{BB962C8B-B14F-4D97-AF65-F5344CB8AC3E}">
        <p14:creationId xmlns:p14="http://schemas.microsoft.com/office/powerpoint/2010/main" val="18398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11" dur="500"/>
                                        <p:tgtEl>
                                          <p:spTgt spid="3">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15" dur="500"/>
                                        <p:tgtEl>
                                          <p:spTgt spid="3">
                                            <p:graphicEl>
                                              <a:chart seriesIdx="-4" categoryIdx="1" bldStep="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fade">
                                      <p:cBhvr>
                                        <p:cTn id="19" dur="500"/>
                                        <p:tgtEl>
                                          <p:spTgt spid="3">
                                            <p:graphicEl>
                                              <a:chart seriesIdx="-4" categoryIdx="2" bldStep="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fade">
                                      <p:cBhvr>
                                        <p:cTn id="23" dur="500"/>
                                        <p:tgtEl>
                                          <p:spTgt spid="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0"/>
            <a:ext cx="8686800" cy="762000"/>
          </a:xfrm>
        </p:spPr>
        <p:txBody>
          <a:bodyPr/>
          <a:lstStyle/>
          <a:p>
            <a:pPr algn="l"/>
            <a:r>
              <a:rPr lang="es-ES_tradnl" sz="2800" b="1" noProof="0" dirty="0" smtClean="0"/>
              <a:t>Bajo Perfil Socio-Económico de Muchos Hogares ASD</a:t>
            </a:r>
            <a:r>
              <a:rPr lang="es-ES_tradnl" sz="3200" b="1" noProof="0" dirty="0" smtClean="0"/>
              <a:t>	</a:t>
            </a:r>
          </a:p>
        </p:txBody>
      </p:sp>
      <p:sp>
        <p:nvSpPr>
          <p:cNvPr id="23555" name="TextBox 3"/>
          <p:cNvSpPr txBox="1">
            <a:spLocks noChangeArrowheads="1"/>
          </p:cNvSpPr>
          <p:nvPr/>
        </p:nvSpPr>
        <p:spPr bwMode="auto">
          <a:xfrm>
            <a:off x="381000" y="702469"/>
            <a:ext cx="8458200" cy="6093977"/>
          </a:xfrm>
          <a:prstGeom prst="rect">
            <a:avLst/>
          </a:prstGeom>
          <a:noFill/>
          <a:ln w="9525">
            <a:noFill/>
            <a:miter lim="800000"/>
            <a:headEnd/>
            <a:tailEnd/>
          </a:ln>
        </p:spPr>
        <p:txBody>
          <a:bodyPr wrap="square">
            <a:spAutoFit/>
          </a:bodyPr>
          <a:lstStyle/>
          <a:p>
            <a:pPr marL="457200" indent="-457200" algn="l">
              <a:buFont typeface="Arial"/>
              <a:buChar char="•"/>
            </a:pPr>
            <a:r>
              <a:rPr lang="es-ES_tradnl" sz="3600" dirty="0" smtClean="0"/>
              <a:t>En el 2008, el ingreso promedio en  EEUU fue $50,303</a:t>
            </a:r>
          </a:p>
          <a:p>
            <a:pPr marL="457200" indent="-457200" algn="l">
              <a:buFont typeface="Arial"/>
              <a:buChar char="•"/>
            </a:pPr>
            <a:r>
              <a:rPr lang="es-ES_tradnl" sz="3600" dirty="0" smtClean="0"/>
              <a:t>Y la línea de pobreza fue de $22,025 para una familia de cuatro</a:t>
            </a:r>
          </a:p>
          <a:p>
            <a:pPr marL="457200" indent="-457200" algn="l">
              <a:buFont typeface="Arial"/>
              <a:buChar char="•"/>
            </a:pPr>
            <a:r>
              <a:rPr lang="es-ES_tradnl" sz="3600" dirty="0" smtClean="0"/>
              <a:t>En consecuencia, 40% de los hogares ASD tuvieron ingresos cercanos a o por debajo de la línea de pobreza </a:t>
            </a:r>
          </a:p>
          <a:p>
            <a:pPr marL="457200" indent="-457200" algn="l">
              <a:buFont typeface="Arial"/>
              <a:buChar char="•"/>
            </a:pPr>
            <a:r>
              <a:rPr lang="es-ES_tradnl" sz="3600" dirty="0" smtClean="0"/>
              <a:t>y el 70% tuvo ingresos inferiores de la mediana del país</a:t>
            </a:r>
            <a:r>
              <a:rPr lang="en-GB" sz="3600" dirty="0"/>
              <a:t/>
            </a:r>
            <a:br>
              <a:rPr lang="en-GB" sz="3600" dirty="0"/>
            </a:br>
            <a:endParaRPr lang="en-GB" sz="3600" dirty="0" smtClean="0"/>
          </a:p>
          <a:p>
            <a:pPr algn="l"/>
            <a:r>
              <a:rPr lang="en-GB" sz="3000" dirty="0" smtClean="0"/>
              <a:t> </a:t>
            </a:r>
            <a:r>
              <a:rPr lang="en-GB" sz="3000" dirty="0"/>
              <a:t>	</a:t>
            </a:r>
            <a:endParaRPr lang="en-US" sz="30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a:t>Center for Creative </a:t>
            </a:r>
            <a:r>
              <a:rPr lang="en-US" sz="2000" dirty="0" smtClean="0"/>
              <a:t>Ministry, 2008</a:t>
            </a:r>
            <a:endParaRPr lang="en-US" sz="200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3058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8686800" cy="762000"/>
          </a:xfrm>
        </p:spPr>
        <p:txBody>
          <a:bodyPr/>
          <a:lstStyle/>
          <a:p>
            <a:r>
              <a:rPr lang="es-ES_tradnl" sz="3600" noProof="0" dirty="0" smtClean="0"/>
              <a:t>El Patrón en EEUU no es Único</a:t>
            </a:r>
            <a:r>
              <a:rPr lang="es-ES_tradnl" sz="3200" b="1" noProof="0" dirty="0" smtClean="0"/>
              <a:t>	</a:t>
            </a:r>
          </a:p>
        </p:txBody>
      </p:sp>
      <p:sp>
        <p:nvSpPr>
          <p:cNvPr id="23555" name="TextBox 3"/>
          <p:cNvSpPr txBox="1">
            <a:spLocks noChangeArrowheads="1"/>
          </p:cNvSpPr>
          <p:nvPr/>
        </p:nvSpPr>
        <p:spPr bwMode="auto">
          <a:xfrm>
            <a:off x="228600" y="838200"/>
            <a:ext cx="8915400" cy="5786199"/>
          </a:xfrm>
          <a:prstGeom prst="rect">
            <a:avLst/>
          </a:prstGeom>
          <a:noFill/>
          <a:ln w="9525">
            <a:noFill/>
            <a:miter lim="800000"/>
            <a:headEnd/>
            <a:tailEnd/>
          </a:ln>
        </p:spPr>
        <p:txBody>
          <a:bodyPr wrap="square">
            <a:spAutoFit/>
          </a:bodyPr>
          <a:lstStyle/>
          <a:p>
            <a:pPr marL="457200" indent="-457200" algn="l">
              <a:spcBef>
                <a:spcPts val="600"/>
              </a:spcBef>
              <a:spcAft>
                <a:spcPts val="600"/>
              </a:spcAft>
              <a:buFont typeface="Arial"/>
              <a:buChar char="•"/>
            </a:pPr>
            <a:r>
              <a:rPr lang="en-GB" sz="3500" dirty="0" err="1" smtClean="0"/>
              <a:t>Históricamente</a:t>
            </a:r>
            <a:r>
              <a:rPr lang="en-GB" sz="3500" smtClean="0"/>
              <a:t>, los Adventistas han reclutado la mayoría de sus nuevos miembros de grupos con un bajo estatus socio-económico</a:t>
            </a:r>
            <a:endParaRPr lang="en-GB" sz="3500" dirty="0" smtClean="0"/>
          </a:p>
          <a:p>
            <a:pPr marL="457200" indent="-457200" algn="l">
              <a:spcBef>
                <a:spcPts val="600"/>
              </a:spcBef>
              <a:spcAft>
                <a:spcPts val="600"/>
              </a:spcAft>
              <a:buFont typeface="Arial"/>
              <a:buChar char="•"/>
            </a:pPr>
            <a:r>
              <a:rPr lang="en-GB" sz="3500" dirty="0" err="1" smtClean="0"/>
              <a:t>Pero</a:t>
            </a:r>
            <a:r>
              <a:rPr lang="en-GB" sz="3500" smtClean="0"/>
              <a:t> dado nuestro énfasis en la educación, la 2da generación típicamente pasa a la clase media</a:t>
            </a:r>
            <a:endParaRPr lang="en-GB" sz="3500" dirty="0" smtClean="0"/>
          </a:p>
          <a:p>
            <a:pPr marL="457200" indent="-457200" algn="l">
              <a:spcBef>
                <a:spcPts val="600"/>
              </a:spcBef>
              <a:spcAft>
                <a:spcPts val="600"/>
              </a:spcAft>
              <a:buFont typeface="Arial"/>
              <a:buChar char="•"/>
            </a:pPr>
            <a:r>
              <a:rPr lang="en-GB" sz="3500" dirty="0" smtClean="0"/>
              <a:t>El </a:t>
            </a:r>
            <a:r>
              <a:rPr lang="en-GB" sz="3500" dirty="0" err="1" smtClean="0"/>
              <a:t>punto</a:t>
            </a:r>
            <a:r>
              <a:rPr lang="en-GB" sz="3500" dirty="0" smtClean="0"/>
              <a:t> </a:t>
            </a:r>
            <a:r>
              <a:rPr lang="en-GB" sz="3500" dirty="0" err="1" smtClean="0"/>
              <a:t>es</a:t>
            </a:r>
            <a:r>
              <a:rPr lang="en-GB" sz="3500" dirty="0" smtClean="0"/>
              <a:t> </a:t>
            </a:r>
            <a:r>
              <a:rPr lang="en-GB" sz="3500" dirty="0" err="1" smtClean="0"/>
              <a:t>que</a:t>
            </a:r>
            <a:r>
              <a:rPr lang="en-GB" sz="3500" dirty="0" smtClean="0"/>
              <a:t>, </a:t>
            </a:r>
            <a:r>
              <a:rPr lang="en-GB" sz="3500" dirty="0" err="1" smtClean="0"/>
              <a:t>alrededor</a:t>
            </a:r>
            <a:r>
              <a:rPr lang="en-GB" sz="3500" dirty="0" smtClean="0"/>
              <a:t> del </a:t>
            </a:r>
            <a:r>
              <a:rPr lang="en-GB" sz="3500" dirty="0" err="1" smtClean="0"/>
              <a:t>mundo</a:t>
            </a:r>
            <a:r>
              <a:rPr lang="en-GB" sz="3500" dirty="0" smtClean="0"/>
              <a:t>, </a:t>
            </a:r>
            <a:r>
              <a:rPr lang="en-GB" sz="3500" dirty="0" err="1" smtClean="0"/>
              <a:t>muchos</a:t>
            </a:r>
            <a:r>
              <a:rPr lang="en-GB" sz="3500" dirty="0" smtClean="0"/>
              <a:t> </a:t>
            </a:r>
            <a:r>
              <a:rPr lang="en-GB" sz="3500" dirty="0" err="1" smtClean="0"/>
              <a:t>adventistas</a:t>
            </a:r>
            <a:r>
              <a:rPr lang="en-GB" sz="3500" dirty="0" smtClean="0"/>
              <a:t>, </a:t>
            </a:r>
            <a:r>
              <a:rPr lang="en-GB" sz="3500" dirty="0" err="1" smtClean="0"/>
              <a:t>especialmente</a:t>
            </a:r>
            <a:r>
              <a:rPr lang="en-GB" sz="3500" dirty="0" smtClean="0"/>
              <a:t> </a:t>
            </a:r>
            <a:r>
              <a:rPr lang="en-GB" sz="3500" dirty="0" err="1" smtClean="0"/>
              <a:t>nuevos</a:t>
            </a:r>
            <a:r>
              <a:rPr lang="en-GB" sz="3500" dirty="0" smtClean="0"/>
              <a:t> </a:t>
            </a:r>
            <a:r>
              <a:rPr lang="en-GB" sz="3500" dirty="0" err="1" smtClean="0"/>
              <a:t>miembros</a:t>
            </a:r>
            <a:r>
              <a:rPr lang="en-GB" sz="3500" dirty="0" smtClean="0"/>
              <a:t>, </a:t>
            </a:r>
            <a:r>
              <a:rPr lang="en-GB" sz="3500" dirty="0" err="1" smtClean="0"/>
              <a:t>provienen</a:t>
            </a:r>
            <a:r>
              <a:rPr lang="en-GB" sz="3500" dirty="0" smtClean="0"/>
              <a:t> de un </a:t>
            </a:r>
            <a:r>
              <a:rPr lang="en-GB" sz="3500" dirty="0" err="1" smtClean="0"/>
              <a:t>estatus</a:t>
            </a:r>
            <a:r>
              <a:rPr lang="en-GB" sz="3500" dirty="0" smtClean="0"/>
              <a:t> socio-</a:t>
            </a:r>
            <a:r>
              <a:rPr lang="en-GB" sz="3500" dirty="0" err="1" smtClean="0"/>
              <a:t>económico</a:t>
            </a:r>
            <a:r>
              <a:rPr lang="en-GB" sz="3500" dirty="0" smtClean="0"/>
              <a:t> </a:t>
            </a:r>
            <a:r>
              <a:rPr lang="en-GB" sz="3500" dirty="0" err="1" smtClean="0"/>
              <a:t>bajo</a:t>
            </a:r>
            <a:r>
              <a:rPr lang="en-GB" sz="3500" dirty="0"/>
              <a:t>	</a:t>
            </a:r>
            <a:endParaRPr lang="en-US" sz="35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a:t>Center for Creative </a:t>
            </a:r>
            <a:r>
              <a:rPr lang="en-US" sz="2000" dirty="0" smtClean="0"/>
              <a:t>Ministry, 2008</a:t>
            </a:r>
            <a:endParaRPr lang="en-US" sz="200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3058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4004633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b="1" noProof="0" dirty="0" smtClean="0"/>
              <a:t>Implicaciones de un Bajo Ingreso</a:t>
            </a:r>
          </a:p>
        </p:txBody>
      </p:sp>
      <p:sp>
        <p:nvSpPr>
          <p:cNvPr id="23555" name="TextBox 3"/>
          <p:cNvSpPr txBox="1">
            <a:spLocks noChangeArrowheads="1"/>
          </p:cNvSpPr>
          <p:nvPr/>
        </p:nvSpPr>
        <p:spPr bwMode="auto">
          <a:xfrm>
            <a:off x="304800" y="990600"/>
            <a:ext cx="8534400" cy="5262979"/>
          </a:xfrm>
          <a:prstGeom prst="rect">
            <a:avLst/>
          </a:prstGeom>
          <a:noFill/>
          <a:ln w="9525">
            <a:noFill/>
            <a:miter lim="800000"/>
            <a:headEnd/>
            <a:tailEnd/>
          </a:ln>
        </p:spPr>
        <p:txBody>
          <a:bodyPr wrap="square">
            <a:spAutoFit/>
          </a:bodyPr>
          <a:lstStyle/>
          <a:p>
            <a:pPr marL="457200" indent="-457200" algn="l">
              <a:buFont typeface="Arial"/>
              <a:buChar char="•"/>
            </a:pPr>
            <a:r>
              <a:rPr lang="en-GB" sz="2800" dirty="0" smtClean="0"/>
              <a:t>Los </a:t>
            </a:r>
            <a:r>
              <a:rPr lang="en-GB" sz="2800" dirty="0" err="1" smtClean="0"/>
              <a:t>hijos</a:t>
            </a:r>
            <a:r>
              <a:rPr lang="en-GB" sz="2800" dirty="0" smtClean="0"/>
              <a:t> de un </a:t>
            </a:r>
            <a:r>
              <a:rPr lang="en-GB" sz="2800" dirty="0" err="1" smtClean="0"/>
              <a:t>hogar</a:t>
            </a:r>
            <a:r>
              <a:rPr lang="en-GB" sz="2800" dirty="0" smtClean="0"/>
              <a:t> con </a:t>
            </a:r>
            <a:r>
              <a:rPr lang="en-GB" sz="2800" dirty="0" err="1" smtClean="0"/>
              <a:t>bajo</a:t>
            </a:r>
            <a:r>
              <a:rPr lang="en-GB" sz="2800" dirty="0" smtClean="0"/>
              <a:t> </a:t>
            </a:r>
            <a:r>
              <a:rPr lang="en-GB" sz="2800" dirty="0" err="1" smtClean="0"/>
              <a:t>ingreso</a:t>
            </a:r>
            <a:r>
              <a:rPr lang="en-GB" sz="2800" dirty="0" smtClean="0"/>
              <a:t>, </a:t>
            </a:r>
            <a:r>
              <a:rPr lang="en-GB" sz="2800" dirty="0" err="1" smtClean="0"/>
              <a:t>reciben</a:t>
            </a:r>
            <a:r>
              <a:rPr lang="en-GB" sz="2800" dirty="0" smtClean="0"/>
              <a:t> </a:t>
            </a:r>
            <a:r>
              <a:rPr lang="en-GB" sz="2800" dirty="0" err="1" smtClean="0"/>
              <a:t>menos</a:t>
            </a:r>
            <a:r>
              <a:rPr lang="en-GB" sz="2800" dirty="0" smtClean="0"/>
              <a:t> </a:t>
            </a:r>
            <a:r>
              <a:rPr lang="en-GB" sz="2800" dirty="0" err="1" smtClean="0"/>
              <a:t>estimulación</a:t>
            </a:r>
            <a:r>
              <a:rPr lang="en-GB" sz="2800" dirty="0" smtClean="0"/>
              <a:t> y </a:t>
            </a:r>
            <a:r>
              <a:rPr lang="en-GB" sz="2800" dirty="0" err="1" smtClean="0"/>
              <a:t>enriquecimiento</a:t>
            </a:r>
            <a:r>
              <a:rPr lang="en-GB" sz="2800" dirty="0" smtClean="0"/>
              <a:t> </a:t>
            </a:r>
            <a:r>
              <a:rPr lang="en-GB" sz="2800" dirty="0" err="1" smtClean="0"/>
              <a:t>cognitivo</a:t>
            </a:r>
            <a:r>
              <a:rPr lang="en-GB" sz="2800" dirty="0" smtClean="0"/>
              <a:t> (</a:t>
            </a:r>
            <a:r>
              <a:rPr lang="en-GB" sz="2800" dirty="0" err="1" smtClean="0"/>
              <a:t>por</a:t>
            </a:r>
            <a:r>
              <a:rPr lang="en-GB" sz="2800" dirty="0" smtClean="0"/>
              <a:t> </a:t>
            </a:r>
            <a:r>
              <a:rPr lang="en-GB" sz="2800" dirty="0" err="1" smtClean="0"/>
              <a:t>ejemplo</a:t>
            </a:r>
            <a:r>
              <a:rPr lang="en-GB" sz="2800" dirty="0" smtClean="0"/>
              <a:t>, padres </a:t>
            </a:r>
            <a:r>
              <a:rPr lang="en-GB" sz="2800" dirty="0" err="1" smtClean="0"/>
              <a:t>que</a:t>
            </a:r>
            <a:r>
              <a:rPr lang="en-GB" sz="2800" dirty="0" smtClean="0"/>
              <a:t> les lean en </a:t>
            </a:r>
            <a:r>
              <a:rPr lang="en-GB" sz="2800" dirty="0" err="1" smtClean="0"/>
              <a:t>voz</a:t>
            </a:r>
            <a:r>
              <a:rPr lang="en-GB" sz="2800" dirty="0" smtClean="0"/>
              <a:t> </a:t>
            </a:r>
            <a:r>
              <a:rPr lang="en-GB" sz="2800" dirty="0" err="1" smtClean="0"/>
              <a:t>alta</a:t>
            </a:r>
            <a:r>
              <a:rPr lang="en-GB" sz="2800" dirty="0" smtClean="0"/>
              <a:t> o los </a:t>
            </a:r>
            <a:r>
              <a:rPr lang="en-GB" sz="2800" dirty="0" err="1" smtClean="0"/>
              <a:t>lleven</a:t>
            </a:r>
            <a:r>
              <a:rPr lang="en-GB" sz="2800" dirty="0" smtClean="0"/>
              <a:t> a la </a:t>
            </a:r>
            <a:r>
              <a:rPr lang="en-GB" sz="2800" dirty="0" err="1" smtClean="0"/>
              <a:t>biblioteca</a:t>
            </a:r>
            <a:r>
              <a:rPr lang="en-GB" sz="2800" dirty="0" smtClean="0"/>
              <a:t>)</a:t>
            </a:r>
          </a:p>
          <a:p>
            <a:pPr marL="457200" indent="-457200" algn="l">
              <a:buFont typeface="Arial"/>
              <a:buChar char="•"/>
            </a:pPr>
            <a:r>
              <a:rPr lang="en-GB" sz="2800" dirty="0" smtClean="0"/>
              <a:t>Padres de un </a:t>
            </a:r>
            <a:r>
              <a:rPr lang="en-GB" sz="2800" dirty="0" err="1" smtClean="0"/>
              <a:t>hogar</a:t>
            </a:r>
            <a:r>
              <a:rPr lang="en-GB" sz="2800" dirty="0" smtClean="0"/>
              <a:t> con </a:t>
            </a:r>
            <a:r>
              <a:rPr lang="en-GB" sz="2800" dirty="0" err="1" smtClean="0"/>
              <a:t>bajo</a:t>
            </a:r>
            <a:r>
              <a:rPr lang="en-GB" sz="2800" dirty="0" smtClean="0"/>
              <a:t> </a:t>
            </a:r>
            <a:r>
              <a:rPr lang="en-GB" sz="2800" dirty="0" err="1" smtClean="0"/>
              <a:t>ingreso</a:t>
            </a:r>
            <a:r>
              <a:rPr lang="en-GB" sz="2800" dirty="0" smtClean="0"/>
              <a:t>, </a:t>
            </a:r>
            <a:r>
              <a:rPr lang="en-GB" sz="2800" dirty="0" err="1" smtClean="0"/>
              <a:t>pasan</a:t>
            </a:r>
            <a:r>
              <a:rPr lang="en-GB" sz="2800" dirty="0" smtClean="0"/>
              <a:t> </a:t>
            </a:r>
            <a:r>
              <a:rPr lang="en-GB" sz="2800" dirty="0" err="1" smtClean="0"/>
              <a:t>menos</a:t>
            </a:r>
            <a:r>
              <a:rPr lang="en-GB" sz="2800" dirty="0" smtClean="0"/>
              <a:t> </a:t>
            </a:r>
            <a:r>
              <a:rPr lang="en-GB" sz="2800" dirty="0" err="1" smtClean="0"/>
              <a:t>tiempo</a:t>
            </a:r>
            <a:r>
              <a:rPr lang="en-GB" sz="2800" dirty="0" smtClean="0"/>
              <a:t> </a:t>
            </a:r>
            <a:r>
              <a:rPr lang="en-GB" sz="2800" dirty="0" err="1" smtClean="0"/>
              <a:t>hablando</a:t>
            </a:r>
            <a:r>
              <a:rPr lang="en-GB" sz="2800" dirty="0" smtClean="0"/>
              <a:t> e </a:t>
            </a:r>
            <a:r>
              <a:rPr lang="en-GB" sz="2800" dirty="0" err="1" smtClean="0"/>
              <a:t>interactuando</a:t>
            </a:r>
            <a:r>
              <a:rPr lang="en-GB" sz="2800" dirty="0" smtClean="0"/>
              <a:t> </a:t>
            </a:r>
            <a:r>
              <a:rPr lang="en-GB" sz="2800" dirty="0" err="1" smtClean="0"/>
              <a:t>cara</a:t>
            </a:r>
            <a:r>
              <a:rPr lang="en-GB" sz="2800" dirty="0" smtClean="0"/>
              <a:t> a </a:t>
            </a:r>
            <a:r>
              <a:rPr lang="en-GB" sz="2800" dirty="0" err="1" smtClean="0"/>
              <a:t>cara</a:t>
            </a:r>
            <a:r>
              <a:rPr lang="en-GB" sz="2800" dirty="0" smtClean="0"/>
              <a:t> con sus </a:t>
            </a:r>
            <a:r>
              <a:rPr lang="en-GB" sz="2800" dirty="0" err="1" smtClean="0"/>
              <a:t>hijos</a:t>
            </a:r>
            <a:r>
              <a:rPr lang="en-GB" sz="2800" dirty="0" smtClean="0"/>
              <a:t> </a:t>
            </a:r>
          </a:p>
          <a:p>
            <a:pPr marL="457200" indent="-457200" algn="l">
              <a:buFont typeface="Arial"/>
              <a:buChar char="•"/>
            </a:pPr>
            <a:r>
              <a:rPr lang="en-GB" sz="2800" dirty="0" err="1" smtClean="0"/>
              <a:t>Hogares</a:t>
            </a:r>
            <a:r>
              <a:rPr lang="en-GB" sz="2800" smtClean="0"/>
              <a:t> de bajo ingreso tienen menos recursos educativos tales como juguetes diseñados para la edad, libros y acceso a internet</a:t>
            </a:r>
            <a:endParaRPr lang="en-GB" sz="2800" dirty="0" smtClean="0"/>
          </a:p>
          <a:p>
            <a:pPr marL="457200" indent="-457200" algn="l">
              <a:buFont typeface="Arial"/>
              <a:buChar char="•"/>
            </a:pPr>
            <a:r>
              <a:rPr lang="en-GB" sz="2800" dirty="0" smtClean="0"/>
              <a:t>Los </a:t>
            </a:r>
            <a:r>
              <a:rPr lang="en-GB" sz="2800" dirty="0" err="1" smtClean="0"/>
              <a:t>hijos</a:t>
            </a:r>
            <a:r>
              <a:rPr lang="en-GB" sz="2800" dirty="0" smtClean="0"/>
              <a:t> de </a:t>
            </a:r>
            <a:r>
              <a:rPr lang="en-GB" sz="2800" dirty="0" err="1" smtClean="0"/>
              <a:t>estos</a:t>
            </a:r>
            <a:r>
              <a:rPr lang="en-GB" sz="2800" dirty="0" smtClean="0"/>
              <a:t> </a:t>
            </a:r>
            <a:r>
              <a:rPr lang="en-GB" sz="2800" dirty="0" err="1" smtClean="0"/>
              <a:t>hogares</a:t>
            </a:r>
            <a:r>
              <a:rPr lang="en-GB" sz="2800" dirty="0" smtClean="0"/>
              <a:t> </a:t>
            </a:r>
            <a:r>
              <a:rPr lang="en-GB" sz="2800" dirty="0" err="1" smtClean="0"/>
              <a:t>ven</a:t>
            </a:r>
            <a:r>
              <a:rPr lang="en-GB" sz="2800" dirty="0" smtClean="0"/>
              <a:t> </a:t>
            </a:r>
            <a:r>
              <a:rPr lang="en-GB" sz="2800" dirty="0" err="1" smtClean="0"/>
              <a:t>más</a:t>
            </a:r>
            <a:r>
              <a:rPr lang="en-GB" sz="2800" dirty="0" smtClean="0"/>
              <a:t> </a:t>
            </a:r>
            <a:r>
              <a:rPr lang="en-GB" sz="2800" dirty="0" err="1" smtClean="0"/>
              <a:t>televisión</a:t>
            </a:r>
            <a:r>
              <a:rPr lang="en-GB" sz="2800" dirty="0" smtClean="0"/>
              <a:t> y </a:t>
            </a:r>
            <a:r>
              <a:rPr lang="en-GB" sz="2800" dirty="0" err="1" smtClean="0"/>
              <a:t>tienen</a:t>
            </a:r>
            <a:r>
              <a:rPr lang="en-GB" sz="2800" dirty="0" smtClean="0"/>
              <a:t> </a:t>
            </a:r>
            <a:r>
              <a:rPr lang="en-GB" sz="2800" dirty="0" err="1" smtClean="0"/>
              <a:t>menos</a:t>
            </a:r>
            <a:r>
              <a:rPr lang="en-GB" sz="2800" dirty="0" smtClean="0"/>
              <a:t> </a:t>
            </a:r>
            <a:r>
              <a:rPr lang="en-GB" sz="2800" dirty="0" err="1" smtClean="0"/>
              <a:t>vigilancia</a:t>
            </a:r>
            <a:r>
              <a:rPr lang="en-GB" sz="2800" dirty="0" smtClean="0"/>
              <a:t> de sus padres</a:t>
            </a:r>
            <a:endParaRPr lang="en-US" sz="2800" b="0" dirty="0"/>
          </a:p>
        </p:txBody>
      </p:sp>
      <p:sp>
        <p:nvSpPr>
          <p:cNvPr id="6" name="Rectangle 35"/>
          <p:cNvSpPr>
            <a:spLocks noChangeArrowheads="1"/>
          </p:cNvSpPr>
          <p:nvPr/>
        </p:nvSpPr>
        <p:spPr bwMode="auto">
          <a:xfrm>
            <a:off x="381000" y="6324600"/>
            <a:ext cx="81534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Gary Evans, American Psychologist, 2004</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1371624"/>
            <a:ext cx="7772400" cy="2384425"/>
          </a:xfrm>
        </p:spPr>
        <p:txBody>
          <a:bodyPr/>
          <a:lstStyle/>
          <a:p>
            <a:r>
              <a:rPr lang="es-ES_tradnl" sz="3600" noProof="0" dirty="0" smtClean="0">
                <a:solidFill>
                  <a:schemeClr val="tx1"/>
                </a:solidFill>
                <a:latin typeface="Times New Roman" charset="0"/>
                <a:ea typeface="MS PGothic" charset="0"/>
              </a:rPr>
              <a:t>TAS = </a:t>
            </a:r>
            <a:r>
              <a:rPr lang="es-ES_tradnl" sz="3600" noProof="0" dirty="0" smtClean="0">
                <a:latin typeface="Times New Roman" charset="0"/>
                <a:ea typeface="MS PGothic" charset="0"/>
              </a:rPr>
              <a:t>Test de Aptitud Escolar</a:t>
            </a:r>
            <a:endParaRPr lang="es-ES_tradnl" sz="3600" noProof="0" dirty="0">
              <a:latin typeface="Times New Roman" charset="0"/>
              <a:ea typeface="MS PGothic" charset="0"/>
            </a:endParaRPr>
          </a:p>
        </p:txBody>
      </p:sp>
    </p:spTree>
    <p:extLst>
      <p:ext uri="{BB962C8B-B14F-4D97-AF65-F5344CB8AC3E}">
        <p14:creationId xmlns:p14="http://schemas.microsoft.com/office/powerpoint/2010/main" val="69970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ctrTitle"/>
          </p:nvPr>
        </p:nvSpPr>
        <p:spPr>
          <a:xfrm>
            <a:off x="762000" y="1600224"/>
            <a:ext cx="7772400" cy="2155825"/>
          </a:xfrm>
        </p:spPr>
        <p:txBody>
          <a:bodyPr/>
          <a:lstStyle/>
          <a:p>
            <a:r>
              <a:rPr lang="es-ES_tradnl" sz="3600" noProof="0" dirty="0" smtClean="0">
                <a:solidFill>
                  <a:schemeClr val="tx1"/>
                </a:solidFill>
                <a:latin typeface="Times New Roman" charset="0"/>
                <a:ea typeface="MS PGothic" charset="0"/>
              </a:rPr>
              <a:t>O</a:t>
            </a:r>
            <a:r>
              <a:rPr lang="es-ES_tradnl" sz="3600" noProof="0" dirty="0" smtClean="0">
                <a:latin typeface="Times New Roman" charset="0"/>
                <a:ea typeface="MS PGothic" charset="0"/>
              </a:rPr>
              <a:t/>
            </a:r>
            <a:br>
              <a:rPr lang="es-ES_tradnl" sz="3600" noProof="0" dirty="0" smtClean="0">
                <a:latin typeface="Times New Roman" charset="0"/>
                <a:ea typeface="MS PGothic" charset="0"/>
              </a:rPr>
            </a:br>
            <a:r>
              <a:rPr lang="es-ES_tradnl" sz="3600" noProof="0" dirty="0" smtClean="0">
                <a:latin typeface="Times New Roman" charset="0"/>
                <a:ea typeface="MS PGothic" charset="0"/>
              </a:rPr>
              <a:t>¿Test de la Riqueza del Estudiante?</a:t>
            </a:r>
            <a:endParaRPr lang="es-ES_tradnl" sz="3600" noProof="0" dirty="0">
              <a:latin typeface="Times New Roman" charset="0"/>
              <a:ea typeface="MS PGothic" charset="0"/>
            </a:endParaRPr>
          </a:p>
        </p:txBody>
      </p:sp>
    </p:spTree>
    <p:extLst>
      <p:ext uri="{BB962C8B-B14F-4D97-AF65-F5344CB8AC3E}">
        <p14:creationId xmlns:p14="http://schemas.microsoft.com/office/powerpoint/2010/main" val="3798497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5"/>
          <p:cNvSpPr>
            <a:spLocks noChangeShapeType="1"/>
          </p:cNvSpPr>
          <p:nvPr/>
        </p:nvSpPr>
        <p:spPr bwMode="auto">
          <a:xfrm>
            <a:off x="533400" y="1371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FF"/>
              </a:solidFill>
              <a:latin typeface="Times New Roman" charset="0"/>
              <a:ea typeface="MS PGothic" charset="0"/>
              <a:cs typeface="MS PGothic" charset="0"/>
            </a:endParaRPr>
          </a:p>
        </p:txBody>
      </p:sp>
      <p:graphicFrame>
        <p:nvGraphicFramePr>
          <p:cNvPr id="99331" name="Chart 2"/>
          <p:cNvGraphicFramePr>
            <a:graphicFrameLocks/>
          </p:cNvGraphicFramePr>
          <p:nvPr/>
        </p:nvGraphicFramePr>
        <p:xfrm>
          <a:off x="457200" y="1295400"/>
          <a:ext cx="8251825" cy="5057775"/>
        </p:xfrm>
        <a:graphic>
          <a:graphicData uri="http://schemas.openxmlformats.org/presentationml/2006/ole">
            <mc:AlternateContent xmlns:mc="http://schemas.openxmlformats.org/markup-compatibility/2006">
              <mc:Choice xmlns:v="urn:schemas-microsoft-com:vml" Requires="v">
                <p:oleObj spid="_x0000_s333904" name="Worksheet" r:id="rId5" imgW="8258080" imgH="5057578" progId="Excel.Sheet.8">
                  <p:embed/>
                </p:oleObj>
              </mc:Choice>
              <mc:Fallback>
                <p:oleObj name="Worksheet" r:id="rId5" imgW="8258080" imgH="5057578" progId="Excel.Sheet.8">
                  <p:embed/>
                  <p:pic>
                    <p:nvPicPr>
                      <p:cNvPr id="0" name="Picture 3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295400"/>
                        <a:ext cx="8251825" cy="505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2" name="Line 5"/>
          <p:cNvSpPr>
            <a:spLocks noChangeShapeType="1"/>
          </p:cNvSpPr>
          <p:nvPr/>
        </p:nvSpPr>
        <p:spPr bwMode="auto">
          <a:xfrm>
            <a:off x="381000" y="6477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FF"/>
              </a:solidFill>
              <a:latin typeface="Times New Roman" charset="0"/>
              <a:ea typeface="MS PGothic" charset="0"/>
              <a:cs typeface="MS PGothic" charset="0"/>
            </a:endParaRPr>
          </a:p>
        </p:txBody>
      </p:sp>
      <p:sp>
        <p:nvSpPr>
          <p:cNvPr id="99333" name="Text Box 6"/>
          <p:cNvSpPr txBox="1">
            <a:spLocks noChangeArrowheads="1"/>
          </p:cNvSpPr>
          <p:nvPr/>
        </p:nvSpPr>
        <p:spPr bwMode="auto">
          <a:xfrm>
            <a:off x="457200" y="6400824"/>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2"/>
                </a:solidFill>
                <a:latin typeface="Times New Roman" charset="0"/>
                <a:ea typeface="MS PGothic" charset="0"/>
                <a:cs typeface="MS PGothic" charset="0"/>
              </a:defRPr>
            </a:lvl1pPr>
            <a:lvl2pPr>
              <a:defRPr sz="2600">
                <a:solidFill>
                  <a:schemeClr val="tx2"/>
                </a:solidFill>
                <a:latin typeface="Times New Roman" charset="0"/>
                <a:ea typeface="MS PGothic" charset="0"/>
                <a:cs typeface="MS PGothic" charset="0"/>
              </a:defRPr>
            </a:lvl2pPr>
            <a:lvl3pPr>
              <a:defRPr sz="2600">
                <a:solidFill>
                  <a:schemeClr val="tx2"/>
                </a:solidFill>
                <a:latin typeface="Times New Roman" charset="0"/>
                <a:ea typeface="MS PGothic" charset="0"/>
                <a:cs typeface="MS PGothic" charset="0"/>
              </a:defRPr>
            </a:lvl3pPr>
            <a:lvl4pPr>
              <a:defRPr sz="2600">
                <a:solidFill>
                  <a:schemeClr val="tx2"/>
                </a:solidFill>
                <a:latin typeface="Times New Roman" charset="0"/>
                <a:ea typeface="MS PGothic" charset="0"/>
                <a:cs typeface="MS PGothic" charset="0"/>
              </a:defRPr>
            </a:lvl4pPr>
            <a:lvl5pPr>
              <a:defRPr sz="2600">
                <a:solidFill>
                  <a:schemeClr val="tx2"/>
                </a:solidFill>
                <a:latin typeface="Times New Roman" charset="0"/>
                <a:ea typeface="MS PGothic" charset="0"/>
                <a:cs typeface="MS PGothic" charset="0"/>
              </a:defRPr>
            </a:lvl5pPr>
            <a:lvl6pPr eaLnBrk="0" hangingPunct="0">
              <a:defRPr sz="2600">
                <a:solidFill>
                  <a:schemeClr val="tx2"/>
                </a:solidFill>
                <a:latin typeface="Times New Roman" charset="0"/>
                <a:ea typeface="MS PGothic" charset="0"/>
                <a:cs typeface="MS PGothic" charset="0"/>
              </a:defRPr>
            </a:lvl6pPr>
            <a:lvl7pPr eaLnBrk="0" hangingPunct="0">
              <a:defRPr sz="2600">
                <a:solidFill>
                  <a:schemeClr val="tx2"/>
                </a:solidFill>
                <a:latin typeface="Times New Roman" charset="0"/>
                <a:ea typeface="MS PGothic" charset="0"/>
                <a:cs typeface="MS PGothic" charset="0"/>
              </a:defRPr>
            </a:lvl7pPr>
            <a:lvl8pPr eaLnBrk="0" hangingPunct="0">
              <a:defRPr sz="2600">
                <a:solidFill>
                  <a:schemeClr val="tx2"/>
                </a:solidFill>
                <a:latin typeface="Times New Roman" charset="0"/>
                <a:ea typeface="MS PGothic" charset="0"/>
                <a:cs typeface="MS PGothic" charset="0"/>
              </a:defRPr>
            </a:lvl8pPr>
            <a:lvl9pPr eaLnBrk="0" hangingPunct="0">
              <a:defRPr sz="2600">
                <a:solidFill>
                  <a:schemeClr val="tx2"/>
                </a:solidFill>
                <a:latin typeface="Times New Roman" charset="0"/>
                <a:ea typeface="MS PGothic" charset="0"/>
                <a:cs typeface="MS PGothic" charset="0"/>
              </a:defRPr>
            </a:lvl9pPr>
          </a:lstStyle>
          <a:p>
            <a:pPr algn="l"/>
            <a:r>
              <a:rPr lang="en-US" sz="1400" dirty="0" smtClean="0">
                <a:solidFill>
                  <a:srgbClr val="FFFF00"/>
                </a:solidFill>
              </a:rPr>
              <a:t>Fair Test, College Board, Wall Street  Journal, Oct 7th, 2014</a:t>
            </a:r>
            <a:endParaRPr lang="en-US" sz="1400" dirty="0" smtClean="0">
              <a:solidFill>
                <a:srgbClr val="FFFF00"/>
              </a:solidFill>
              <a:latin typeface="Arial" charset="0"/>
            </a:endParaRPr>
          </a:p>
        </p:txBody>
      </p:sp>
      <p:sp>
        <p:nvSpPr>
          <p:cNvPr id="99334" name="Title 3"/>
          <p:cNvSpPr>
            <a:spLocks noGrp="1"/>
          </p:cNvSpPr>
          <p:nvPr>
            <p:ph type="title"/>
          </p:nvPr>
        </p:nvSpPr>
        <p:spPr>
          <a:xfrm>
            <a:off x="533400" y="0"/>
            <a:ext cx="8229600" cy="1143000"/>
          </a:xfrm>
        </p:spPr>
        <p:txBody>
          <a:bodyPr/>
          <a:lstStyle/>
          <a:p>
            <a:r>
              <a:rPr lang="es-ES_tradnl" noProof="0" dirty="0" smtClean="0">
                <a:latin typeface="Times New Roman" charset="0"/>
                <a:ea typeface="MS PGothic" charset="0"/>
              </a:rPr>
              <a:t/>
            </a:r>
            <a:br>
              <a:rPr lang="es-ES_tradnl" noProof="0" dirty="0" smtClean="0">
                <a:latin typeface="Times New Roman" charset="0"/>
                <a:ea typeface="MS PGothic" charset="0"/>
              </a:rPr>
            </a:br>
            <a:r>
              <a:rPr lang="es-ES_tradnl" noProof="0" dirty="0" smtClean="0">
                <a:latin typeface="Times New Roman" charset="0"/>
                <a:ea typeface="MS PGothic" charset="0"/>
              </a:rPr>
              <a:t>Resultados del TAS según el Ingreso Familiar</a:t>
            </a:r>
            <a:endParaRPr lang="es-ES_tradnl" noProof="0" dirty="0">
              <a:latin typeface="Times New Roman" charset="0"/>
              <a:ea typeface="MS PGothic" charset="0"/>
            </a:endParaRPr>
          </a:p>
        </p:txBody>
      </p:sp>
      <p:sp>
        <p:nvSpPr>
          <p:cNvPr id="7" name="6 CuadroTexto"/>
          <p:cNvSpPr txBox="1"/>
          <p:nvPr/>
        </p:nvSpPr>
        <p:spPr>
          <a:xfrm>
            <a:off x="2362200" y="1676400"/>
            <a:ext cx="5257800" cy="381000"/>
          </a:xfrm>
          <a:prstGeom prst="rect">
            <a:avLst/>
          </a:prstGeom>
          <a:noFill/>
        </p:spPr>
        <p:txBody>
          <a:bodyPr wrap="square" rtlCol="0">
            <a:spAutoFit/>
          </a:bodyPr>
          <a:lstStyle/>
          <a:p>
            <a:r>
              <a:rPr lang="en-US" dirty="0" err="1" smtClean="0"/>
              <a:t>Resultados</a:t>
            </a:r>
            <a:r>
              <a:rPr lang="en-US" smtClean="0"/>
              <a:t> del TAS (Matemática, lectura y escritura)</a:t>
            </a:r>
            <a:endParaRPr lang="en-US"/>
          </a:p>
        </p:txBody>
      </p:sp>
      <p:sp>
        <p:nvSpPr>
          <p:cNvPr id="8" name="7 CuadroTexto"/>
          <p:cNvSpPr txBox="1"/>
          <p:nvPr/>
        </p:nvSpPr>
        <p:spPr>
          <a:xfrm>
            <a:off x="2667000" y="6019800"/>
            <a:ext cx="4648200" cy="369332"/>
          </a:xfrm>
          <a:prstGeom prst="rect">
            <a:avLst/>
          </a:prstGeom>
          <a:noFill/>
        </p:spPr>
        <p:txBody>
          <a:bodyPr wrap="square" rtlCol="0">
            <a:spAutoFit/>
          </a:bodyPr>
          <a:lstStyle/>
          <a:p>
            <a:r>
              <a:rPr lang="en-US" dirty="0" err="1" smtClean="0"/>
              <a:t>Ingreso</a:t>
            </a:r>
            <a:r>
              <a:rPr lang="en-US" smtClean="0"/>
              <a:t> Annual en Dólares</a:t>
            </a:r>
            <a:endParaRPr lang="en-US"/>
          </a:p>
        </p:txBody>
      </p:sp>
    </p:spTree>
    <p:extLst>
      <p:ext uri="{BB962C8B-B14F-4D97-AF65-F5344CB8AC3E}">
        <p14:creationId xmlns:p14="http://schemas.microsoft.com/office/powerpoint/2010/main" val="528047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1371624"/>
            <a:ext cx="7772400" cy="2384425"/>
          </a:xfrm>
        </p:spPr>
        <p:txBody>
          <a:bodyPr/>
          <a:lstStyle/>
          <a:p>
            <a:r>
              <a:rPr lang="es-ES_tradnl" sz="3600" noProof="0" dirty="0" smtClean="0">
                <a:solidFill>
                  <a:schemeClr val="tx1"/>
                </a:solidFill>
                <a:latin typeface="Times New Roman" charset="0"/>
                <a:ea typeface="MS PGothic" charset="0"/>
              </a:rPr>
              <a:t>Claves para la Excelencia</a:t>
            </a:r>
            <a:endParaRPr lang="es-ES_tradnl" sz="3600" noProof="0" dirty="0">
              <a:latin typeface="Times New Roman" charset="0"/>
              <a:ea typeface="MS PGothic" charset="0"/>
            </a:endParaRPr>
          </a:p>
        </p:txBody>
      </p:sp>
    </p:spTree>
    <p:extLst>
      <p:ext uri="{BB962C8B-B14F-4D97-AF65-F5344CB8AC3E}">
        <p14:creationId xmlns:p14="http://schemas.microsoft.com/office/powerpoint/2010/main" val="316314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s-ES_tradnl" sz="3600" noProof="0" dirty="0" smtClean="0"/>
              <a:t>Inversión de la Educación ASD</a:t>
            </a:r>
          </a:p>
        </p:txBody>
      </p:sp>
      <p:sp>
        <p:nvSpPr>
          <p:cNvPr id="36867" name="Rectangle 3"/>
          <p:cNvSpPr>
            <a:spLocks noGrp="1" noChangeArrowheads="1"/>
          </p:cNvSpPr>
          <p:nvPr>
            <p:ph type="body" idx="1"/>
          </p:nvPr>
        </p:nvSpPr>
        <p:spPr>
          <a:xfrm>
            <a:off x="609600" y="1066800"/>
            <a:ext cx="8077200" cy="5257800"/>
          </a:xfrm>
        </p:spPr>
        <p:txBody>
          <a:bodyPr/>
          <a:lstStyle/>
          <a:p>
            <a:r>
              <a:rPr lang="es-ES_tradnl" noProof="0" dirty="0" smtClean="0"/>
              <a:t>Castries Escuela Primaria ASD, </a:t>
            </a:r>
            <a:r>
              <a:rPr lang="es-ES_tradnl" noProof="0" dirty="0" err="1" smtClean="0"/>
              <a:t>St</a:t>
            </a:r>
            <a:r>
              <a:rPr lang="es-ES_tradnl" noProof="0" dirty="0" smtClean="0"/>
              <a:t> Lucia</a:t>
            </a:r>
          </a:p>
          <a:p>
            <a:r>
              <a:rPr lang="es-ES_tradnl" noProof="0" dirty="0" smtClean="0"/>
              <a:t>St. Lucia Academia A.S.D.</a:t>
            </a:r>
          </a:p>
          <a:p>
            <a:r>
              <a:rPr lang="es-ES_tradnl" noProof="0" dirty="0" err="1" smtClean="0"/>
              <a:t>B.Th</a:t>
            </a:r>
            <a:r>
              <a:rPr lang="es-ES_tradnl" noProof="0" dirty="0" smtClean="0"/>
              <a:t>., </a:t>
            </a:r>
            <a:r>
              <a:rPr lang="es-ES_tradnl" noProof="0" dirty="0" err="1" smtClean="0"/>
              <a:t>hons</a:t>
            </a:r>
            <a:r>
              <a:rPr lang="es-ES_tradnl" noProof="0" dirty="0" smtClean="0"/>
              <a:t>, </a:t>
            </a:r>
            <a:r>
              <a:rPr lang="es-ES_tradnl" noProof="0" dirty="0" err="1" smtClean="0"/>
              <a:t>Caribbean</a:t>
            </a:r>
            <a:r>
              <a:rPr lang="es-ES_tradnl" noProof="0" dirty="0" smtClean="0"/>
              <a:t> </a:t>
            </a:r>
            <a:r>
              <a:rPr lang="es-ES_tradnl" noProof="0" dirty="0" err="1" smtClean="0"/>
              <a:t>Union</a:t>
            </a:r>
            <a:r>
              <a:rPr lang="es-ES_tradnl" noProof="0" dirty="0" smtClean="0"/>
              <a:t> </a:t>
            </a:r>
            <a:r>
              <a:rPr lang="es-ES_tradnl" noProof="0" dirty="0" err="1" smtClean="0"/>
              <a:t>College</a:t>
            </a:r>
            <a:r>
              <a:rPr lang="es-ES_tradnl" noProof="0" dirty="0" smtClean="0"/>
              <a:t> (ahora, Universidad del Sureste del Caribe), Trinidad </a:t>
            </a:r>
          </a:p>
          <a:p>
            <a:r>
              <a:rPr lang="es-ES_tradnl" noProof="0" dirty="0" err="1" smtClean="0"/>
              <a:t>M.Div</a:t>
            </a:r>
            <a:r>
              <a:rPr lang="es-ES_tradnl" noProof="0" dirty="0" smtClean="0"/>
              <a:t>., cum laude, Universidad de Andrews</a:t>
            </a:r>
          </a:p>
          <a:p>
            <a:r>
              <a:rPr lang="es-ES_tradnl" noProof="0" dirty="0" smtClean="0"/>
              <a:t>M.P.H., </a:t>
            </a:r>
            <a:r>
              <a:rPr lang="es-ES_tradnl" noProof="0" dirty="0" err="1" smtClean="0"/>
              <a:t>Health</a:t>
            </a:r>
            <a:r>
              <a:rPr lang="es-ES_tradnl" noProof="0" dirty="0" smtClean="0"/>
              <a:t> </a:t>
            </a:r>
            <a:r>
              <a:rPr lang="es-ES_tradnl" noProof="0" dirty="0" err="1" smtClean="0"/>
              <a:t>Education</a:t>
            </a:r>
            <a:r>
              <a:rPr lang="es-ES_tradnl" noProof="0" dirty="0" smtClean="0"/>
              <a:t>, Universidad de Loma Linda</a:t>
            </a:r>
            <a:endParaRPr lang="es-ES_tradnl" noProof="0" dirty="0"/>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22702591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200" b="1" noProof="0" dirty="0" smtClean="0"/>
              <a:t>Solo Dinero no es Suficiente</a:t>
            </a:r>
          </a:p>
        </p:txBody>
      </p:sp>
      <p:sp>
        <p:nvSpPr>
          <p:cNvPr id="23555" name="TextBox 3"/>
          <p:cNvSpPr txBox="1">
            <a:spLocks noChangeArrowheads="1"/>
          </p:cNvSpPr>
          <p:nvPr/>
        </p:nvSpPr>
        <p:spPr bwMode="auto">
          <a:xfrm>
            <a:off x="533400" y="990601"/>
            <a:ext cx="8305800" cy="5324535"/>
          </a:xfrm>
          <a:prstGeom prst="rect">
            <a:avLst/>
          </a:prstGeom>
          <a:noFill/>
          <a:ln w="9525">
            <a:noFill/>
            <a:miter lim="800000"/>
            <a:headEnd/>
            <a:tailEnd/>
          </a:ln>
        </p:spPr>
        <p:txBody>
          <a:bodyPr wrap="square">
            <a:spAutoFit/>
          </a:bodyPr>
          <a:lstStyle/>
          <a:p>
            <a:pPr marL="457200" indent="-457200" algn="l">
              <a:buFont typeface="Arial"/>
              <a:buChar char="•"/>
            </a:pPr>
            <a:r>
              <a:rPr lang="en-GB" sz="2600" dirty="0" smtClean="0"/>
              <a:t>Solo </a:t>
            </a:r>
            <a:r>
              <a:rPr lang="en-GB" sz="2600" dirty="0" err="1" smtClean="0"/>
              <a:t>dar</a:t>
            </a:r>
            <a:r>
              <a:rPr lang="en-GB" sz="2600" dirty="0" smtClean="0"/>
              <a:t> </a:t>
            </a:r>
            <a:r>
              <a:rPr lang="en-GB" sz="2600" dirty="0" err="1" smtClean="0"/>
              <a:t>dinero</a:t>
            </a:r>
            <a:r>
              <a:rPr lang="en-GB" sz="2600" dirty="0" smtClean="0"/>
              <a:t> a </a:t>
            </a:r>
            <a:r>
              <a:rPr lang="en-GB" sz="2600" dirty="0" err="1" smtClean="0"/>
              <a:t>las</a:t>
            </a:r>
            <a:r>
              <a:rPr lang="en-GB" sz="2600" dirty="0" smtClean="0"/>
              <a:t> </a:t>
            </a:r>
            <a:r>
              <a:rPr lang="en-GB" sz="2600" dirty="0" err="1" smtClean="0"/>
              <a:t>escuelas</a:t>
            </a:r>
            <a:r>
              <a:rPr lang="en-GB" sz="2600" dirty="0" smtClean="0"/>
              <a:t> y </a:t>
            </a:r>
            <a:r>
              <a:rPr lang="en-GB" sz="2600" dirty="0" err="1" smtClean="0"/>
              <a:t>estudiantes</a:t>
            </a:r>
            <a:r>
              <a:rPr lang="en-GB" sz="2600" dirty="0" smtClean="0"/>
              <a:t> en </a:t>
            </a:r>
            <a:r>
              <a:rPr lang="en-GB" sz="2600" dirty="0" err="1" smtClean="0"/>
              <a:t>necesidad</a:t>
            </a:r>
            <a:r>
              <a:rPr lang="en-GB" sz="2600" dirty="0" smtClean="0"/>
              <a:t>, no </a:t>
            </a:r>
            <a:r>
              <a:rPr lang="en-GB" sz="2600" dirty="0" err="1" smtClean="0"/>
              <a:t>tiene</a:t>
            </a:r>
            <a:r>
              <a:rPr lang="en-GB" sz="2600" dirty="0" smtClean="0"/>
              <a:t> un </a:t>
            </a:r>
            <a:r>
              <a:rPr lang="en-GB" sz="2600" dirty="0" err="1" smtClean="0"/>
              <a:t>impacto</a:t>
            </a:r>
            <a:r>
              <a:rPr lang="en-GB" sz="2600" dirty="0" smtClean="0"/>
              <a:t> </a:t>
            </a:r>
            <a:r>
              <a:rPr lang="en-GB" sz="2600" dirty="0" err="1" smtClean="0"/>
              <a:t>significativo</a:t>
            </a:r>
            <a:r>
              <a:rPr lang="en-GB" sz="2600" dirty="0" smtClean="0"/>
              <a:t> en el </a:t>
            </a:r>
            <a:r>
              <a:rPr lang="en-GB" sz="2600" dirty="0" err="1" smtClean="0"/>
              <a:t>desempeño</a:t>
            </a:r>
            <a:r>
              <a:rPr lang="en-GB" sz="2600" dirty="0" smtClean="0"/>
              <a:t> </a:t>
            </a:r>
            <a:r>
              <a:rPr lang="en-GB" sz="2600" dirty="0" err="1" smtClean="0"/>
              <a:t>académico</a:t>
            </a:r>
            <a:endParaRPr lang="en-GB" sz="2600" dirty="0" smtClean="0"/>
          </a:p>
          <a:p>
            <a:pPr marL="457200" indent="-457200" algn="l">
              <a:buFont typeface="Arial"/>
              <a:buChar char="•"/>
            </a:pPr>
            <a:r>
              <a:rPr lang="en-GB" sz="2600" dirty="0" smtClean="0"/>
              <a:t>Los </a:t>
            </a:r>
            <a:r>
              <a:rPr lang="en-GB" sz="2600" dirty="0" err="1" smtClean="0"/>
              <a:t>Estados</a:t>
            </a:r>
            <a:r>
              <a:rPr lang="en-GB" sz="2600" dirty="0" smtClean="0"/>
              <a:t> </a:t>
            </a:r>
            <a:r>
              <a:rPr lang="en-GB" sz="2600" dirty="0" err="1" smtClean="0"/>
              <a:t>que</a:t>
            </a:r>
            <a:r>
              <a:rPr lang="en-GB" sz="2600" dirty="0" smtClean="0"/>
              <a:t> </a:t>
            </a:r>
            <a:r>
              <a:rPr lang="en-GB" sz="2600" dirty="0" err="1" smtClean="0"/>
              <a:t>han</a:t>
            </a:r>
            <a:r>
              <a:rPr lang="en-GB" sz="2600" dirty="0" smtClean="0"/>
              <a:t> </a:t>
            </a:r>
            <a:r>
              <a:rPr lang="en-GB" sz="2600" dirty="0" err="1" smtClean="0"/>
              <a:t>igualado</a:t>
            </a:r>
            <a:r>
              <a:rPr lang="en-GB" sz="2600" dirty="0" smtClean="0"/>
              <a:t> </a:t>
            </a:r>
            <a:r>
              <a:rPr lang="en-GB" sz="2600" dirty="0" err="1" smtClean="0"/>
              <a:t>las</a:t>
            </a:r>
            <a:r>
              <a:rPr lang="en-GB" sz="2600" dirty="0" smtClean="0"/>
              <a:t> </a:t>
            </a:r>
            <a:r>
              <a:rPr lang="en-GB" sz="2600" dirty="0" err="1" smtClean="0"/>
              <a:t>finanzas</a:t>
            </a:r>
            <a:r>
              <a:rPr lang="en-GB" sz="2600" dirty="0" smtClean="0"/>
              <a:t> entre </a:t>
            </a:r>
            <a:r>
              <a:rPr lang="en-GB" sz="2600" dirty="0" err="1" smtClean="0"/>
              <a:t>las</a:t>
            </a:r>
            <a:r>
              <a:rPr lang="en-GB" sz="2600" dirty="0" smtClean="0"/>
              <a:t> </a:t>
            </a:r>
            <a:r>
              <a:rPr lang="en-GB" sz="2600" dirty="0" err="1" smtClean="0"/>
              <a:t>escuelas</a:t>
            </a:r>
            <a:r>
              <a:rPr lang="en-GB" sz="2600" dirty="0" smtClean="0"/>
              <a:t>, </a:t>
            </a:r>
            <a:r>
              <a:rPr lang="en-GB" sz="2600" dirty="0" err="1" smtClean="0"/>
              <a:t>han</a:t>
            </a:r>
            <a:r>
              <a:rPr lang="en-GB" sz="2600" dirty="0" smtClean="0"/>
              <a:t> </a:t>
            </a:r>
            <a:r>
              <a:rPr lang="en-GB" sz="2600" dirty="0" err="1" smtClean="0"/>
              <a:t>reducido</a:t>
            </a:r>
            <a:r>
              <a:rPr lang="en-GB" sz="2600" dirty="0" smtClean="0"/>
              <a:t> la </a:t>
            </a:r>
            <a:r>
              <a:rPr lang="en-GB" sz="2600" dirty="0" err="1" smtClean="0"/>
              <a:t>diferencia</a:t>
            </a:r>
            <a:r>
              <a:rPr lang="en-GB" sz="2600" dirty="0" smtClean="0"/>
              <a:t> en el </a:t>
            </a:r>
            <a:r>
              <a:rPr lang="en-GB" sz="2600" dirty="0" err="1" smtClean="0"/>
              <a:t>desempeño</a:t>
            </a:r>
            <a:r>
              <a:rPr lang="en-GB" sz="2600" dirty="0" smtClean="0"/>
              <a:t> </a:t>
            </a:r>
            <a:r>
              <a:rPr lang="en-GB" sz="2600" dirty="0" err="1" smtClean="0"/>
              <a:t>académico</a:t>
            </a:r>
            <a:r>
              <a:rPr lang="en-GB" sz="2600" dirty="0" smtClean="0"/>
              <a:t>  -entre </a:t>
            </a:r>
            <a:r>
              <a:rPr lang="en-GB" sz="2600" dirty="0" err="1" smtClean="0"/>
              <a:t>estudiantes</a:t>
            </a:r>
            <a:r>
              <a:rPr lang="en-GB" sz="2600" dirty="0" smtClean="0"/>
              <a:t> de </a:t>
            </a:r>
            <a:r>
              <a:rPr lang="en-GB" sz="2600" dirty="0" err="1" smtClean="0"/>
              <a:t>ingreso</a:t>
            </a:r>
            <a:r>
              <a:rPr lang="en-GB" sz="2600" dirty="0" smtClean="0"/>
              <a:t> </a:t>
            </a:r>
            <a:r>
              <a:rPr lang="en-GB" sz="2600" dirty="0" err="1" smtClean="0"/>
              <a:t>bajo</a:t>
            </a:r>
            <a:r>
              <a:rPr lang="en-GB" sz="2600" dirty="0" smtClean="0"/>
              <a:t> y alto- en un 5% </a:t>
            </a:r>
          </a:p>
          <a:p>
            <a:pPr marL="457200" indent="-457200" algn="l">
              <a:buFont typeface="Arial"/>
              <a:buChar char="•"/>
            </a:pPr>
            <a:r>
              <a:rPr lang="en-GB" sz="2600" dirty="0" smtClean="0"/>
              <a:t>La </a:t>
            </a:r>
            <a:r>
              <a:rPr lang="en-GB" sz="2600" dirty="0" err="1" smtClean="0"/>
              <a:t>compra</a:t>
            </a:r>
            <a:r>
              <a:rPr lang="en-GB" sz="2600" dirty="0" smtClean="0"/>
              <a:t> de </a:t>
            </a:r>
            <a:r>
              <a:rPr lang="en-GB" sz="2600" dirty="0" err="1" smtClean="0"/>
              <a:t>computadores</a:t>
            </a:r>
            <a:r>
              <a:rPr lang="en-GB" sz="2600" dirty="0" smtClean="0"/>
              <a:t> y  </a:t>
            </a:r>
            <a:r>
              <a:rPr lang="en-GB" sz="2600" dirty="0" err="1" smtClean="0"/>
              <a:t>otras</a:t>
            </a:r>
            <a:r>
              <a:rPr lang="en-GB" sz="2600" dirty="0" smtClean="0"/>
              <a:t> </a:t>
            </a:r>
            <a:r>
              <a:rPr lang="en-GB" sz="2600" dirty="0" err="1" smtClean="0"/>
              <a:t>actualizaciones</a:t>
            </a:r>
            <a:r>
              <a:rPr lang="en-GB" sz="2600" dirty="0" smtClean="0"/>
              <a:t> a </a:t>
            </a:r>
            <a:r>
              <a:rPr lang="en-GB" sz="2600" dirty="0" err="1" smtClean="0"/>
              <a:t>las</a:t>
            </a:r>
            <a:r>
              <a:rPr lang="en-GB" sz="2600" dirty="0" smtClean="0"/>
              <a:t> </a:t>
            </a:r>
            <a:r>
              <a:rPr lang="en-GB" sz="2600" dirty="0" err="1" smtClean="0"/>
              <a:t>instalaciones</a:t>
            </a:r>
            <a:r>
              <a:rPr lang="en-GB" sz="2600" dirty="0" smtClean="0"/>
              <a:t> de la </a:t>
            </a:r>
            <a:r>
              <a:rPr lang="en-GB" sz="2600" dirty="0" err="1" smtClean="0"/>
              <a:t>escuela</a:t>
            </a:r>
            <a:r>
              <a:rPr lang="en-GB" sz="2600" dirty="0" smtClean="0"/>
              <a:t>, no </a:t>
            </a:r>
            <a:r>
              <a:rPr lang="en-GB" sz="2600" dirty="0" err="1" smtClean="0"/>
              <a:t>han</a:t>
            </a:r>
            <a:r>
              <a:rPr lang="en-GB" sz="2600" dirty="0" smtClean="0"/>
              <a:t> </a:t>
            </a:r>
            <a:r>
              <a:rPr lang="en-GB" sz="2600" dirty="0" err="1" smtClean="0"/>
              <a:t>tenido</a:t>
            </a:r>
            <a:r>
              <a:rPr lang="en-GB" sz="2600" dirty="0" smtClean="0"/>
              <a:t> </a:t>
            </a:r>
            <a:r>
              <a:rPr lang="en-GB" sz="2600" dirty="0" err="1" smtClean="0"/>
              <a:t>efecto</a:t>
            </a:r>
            <a:r>
              <a:rPr lang="en-GB" sz="2600" dirty="0" smtClean="0"/>
              <a:t> en el </a:t>
            </a:r>
            <a:r>
              <a:rPr lang="en-GB" sz="2600" dirty="0" err="1" smtClean="0"/>
              <a:t>desempeño</a:t>
            </a:r>
            <a:r>
              <a:rPr lang="en-GB" sz="2600" dirty="0" smtClean="0"/>
              <a:t> </a:t>
            </a:r>
            <a:r>
              <a:rPr lang="en-GB" sz="2600" dirty="0" err="1" smtClean="0"/>
              <a:t>académico</a:t>
            </a:r>
            <a:r>
              <a:rPr lang="en-GB" sz="2600" dirty="0" smtClean="0"/>
              <a:t>, o el </a:t>
            </a:r>
            <a:r>
              <a:rPr lang="en-GB" sz="2600" dirty="0" err="1" smtClean="0"/>
              <a:t>efecto</a:t>
            </a:r>
            <a:r>
              <a:rPr lang="en-GB" sz="2600" dirty="0" smtClean="0"/>
              <a:t> ha </a:t>
            </a:r>
            <a:r>
              <a:rPr lang="en-GB" sz="2600" dirty="0" err="1" smtClean="0"/>
              <a:t>sido</a:t>
            </a:r>
            <a:r>
              <a:rPr lang="en-GB" sz="2600" dirty="0" smtClean="0"/>
              <a:t> </a:t>
            </a:r>
            <a:r>
              <a:rPr lang="en-GB" sz="2600" dirty="0" err="1" smtClean="0"/>
              <a:t>negativo</a:t>
            </a:r>
            <a:endParaRPr lang="en-GB" sz="2600" baseline="30000" dirty="0"/>
          </a:p>
          <a:p>
            <a:pPr marL="457200" indent="-457200" algn="l">
              <a:buFont typeface="Arial"/>
              <a:buChar char="•"/>
            </a:pPr>
            <a:r>
              <a:rPr lang="en-GB" sz="2600" dirty="0" smtClean="0">
                <a:solidFill>
                  <a:srgbClr val="FFFFFF"/>
                </a:solidFill>
              </a:rPr>
              <a:t>La Clave</a:t>
            </a:r>
            <a:r>
              <a:rPr lang="en-GB" sz="2600" dirty="0" smtClean="0"/>
              <a:t> para el </a:t>
            </a:r>
            <a:r>
              <a:rPr lang="en-GB" sz="2600" dirty="0" err="1" smtClean="0"/>
              <a:t>desempeño</a:t>
            </a:r>
            <a:r>
              <a:rPr lang="en-GB" sz="2600" dirty="0" smtClean="0"/>
              <a:t> </a:t>
            </a:r>
            <a:r>
              <a:rPr lang="en-GB" sz="2600" dirty="0" err="1" smtClean="0"/>
              <a:t>estudiantil</a:t>
            </a:r>
            <a:r>
              <a:rPr lang="en-GB" sz="2600" dirty="0" smtClean="0"/>
              <a:t> </a:t>
            </a:r>
            <a:r>
              <a:rPr lang="en-GB" sz="2600" dirty="0" err="1" smtClean="0"/>
              <a:t>es</a:t>
            </a:r>
            <a:r>
              <a:rPr lang="en-GB" sz="2600" dirty="0" smtClean="0"/>
              <a:t> </a:t>
            </a:r>
            <a:r>
              <a:rPr lang="en-GB" sz="2600" dirty="0" err="1" smtClean="0">
                <a:solidFill>
                  <a:srgbClr val="FFFFFF"/>
                </a:solidFill>
              </a:rPr>
              <a:t>instrucción</a:t>
            </a:r>
            <a:r>
              <a:rPr lang="en-GB" sz="2600" dirty="0" smtClean="0">
                <a:solidFill>
                  <a:srgbClr val="FFFFFF"/>
                </a:solidFill>
              </a:rPr>
              <a:t> </a:t>
            </a:r>
            <a:r>
              <a:rPr lang="en-GB" sz="2600" dirty="0" err="1" smtClean="0">
                <a:solidFill>
                  <a:srgbClr val="FFFFFF"/>
                </a:solidFill>
              </a:rPr>
              <a:t>individualizada</a:t>
            </a:r>
            <a:r>
              <a:rPr lang="en-GB" sz="2600" dirty="0" smtClean="0">
                <a:solidFill>
                  <a:srgbClr val="FFFFFF"/>
                </a:solidFill>
              </a:rPr>
              <a:t> de </a:t>
            </a:r>
            <a:r>
              <a:rPr lang="en-GB" sz="2600" dirty="0" err="1" smtClean="0">
                <a:solidFill>
                  <a:srgbClr val="FFFFFF"/>
                </a:solidFill>
              </a:rPr>
              <a:t>alta</a:t>
            </a:r>
            <a:r>
              <a:rPr lang="en-GB" sz="2600" dirty="0" smtClean="0">
                <a:solidFill>
                  <a:srgbClr val="FFFFFF"/>
                </a:solidFill>
              </a:rPr>
              <a:t> </a:t>
            </a:r>
            <a:r>
              <a:rPr lang="en-GB" sz="2600" dirty="0" err="1" smtClean="0">
                <a:solidFill>
                  <a:srgbClr val="FFFFFF"/>
                </a:solidFill>
              </a:rPr>
              <a:t>calidad</a:t>
            </a:r>
            <a:endParaRPr lang="en-US" sz="2600" dirty="0">
              <a:solidFill>
                <a:srgbClr val="FFFFFF"/>
              </a:solidFill>
            </a:endParaRPr>
          </a:p>
          <a:p>
            <a:pPr marL="466725" indent="-466725">
              <a:buFont typeface="Arial" charset="0"/>
              <a:buChar char="•"/>
            </a:pPr>
            <a:endParaRPr lang="en-US" sz="28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Cullen et al, J of Econ Perspectives, 2013</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228600"/>
            <a:ext cx="8763000" cy="533400"/>
          </a:xfrm>
        </p:spPr>
        <p:txBody>
          <a:bodyPr/>
          <a:lstStyle/>
          <a:p>
            <a:r>
              <a:rPr lang="es-ES_tradnl" sz="3600" noProof="0" dirty="0" smtClean="0"/>
              <a:t>La Prioridad de la Calidad Docente</a:t>
            </a:r>
            <a:endParaRPr lang="es-ES_tradnl" sz="3600" noProof="0" dirty="0"/>
          </a:p>
        </p:txBody>
      </p:sp>
      <p:sp>
        <p:nvSpPr>
          <p:cNvPr id="4" name="Content Placeholder 3"/>
          <p:cNvSpPr>
            <a:spLocks noGrp="1"/>
          </p:cNvSpPr>
          <p:nvPr>
            <p:ph idx="1"/>
          </p:nvPr>
        </p:nvSpPr>
        <p:spPr>
          <a:xfrm>
            <a:off x="381000" y="762000"/>
            <a:ext cx="8763000" cy="5257800"/>
          </a:xfrm>
        </p:spPr>
        <p:txBody>
          <a:bodyPr/>
          <a:lstStyle/>
          <a:p>
            <a:r>
              <a:rPr lang="es-ES_tradnl" sz="2600" noProof="0" dirty="0" smtClean="0"/>
              <a:t>La excelencia no se produce por azar</a:t>
            </a:r>
          </a:p>
          <a:p>
            <a:r>
              <a:rPr lang="es-ES_tradnl" sz="2600" noProof="0" dirty="0" smtClean="0"/>
              <a:t>El Fondo para la Educación– una organización líder en la defensa de la educación,   nos da el resumen científico:</a:t>
            </a:r>
          </a:p>
          <a:p>
            <a:r>
              <a:rPr lang="es-ES_tradnl" sz="2600" noProof="0" dirty="0" smtClean="0">
                <a:solidFill>
                  <a:srgbClr val="F6FFFA"/>
                </a:solidFill>
              </a:rPr>
              <a:t>El único y más fuerte predictor del  desempeño educativo de los estudiantes en EEUU, es la calidad del docente</a:t>
            </a:r>
          </a:p>
          <a:p>
            <a:r>
              <a:rPr lang="es-ES_tradnl" sz="2600" noProof="0" dirty="0" smtClean="0"/>
              <a:t>La calidad de la instrucción provista por el maestro, es el mejor predictor del desempeño del estudiante</a:t>
            </a:r>
          </a:p>
          <a:p>
            <a:r>
              <a:rPr lang="es-ES_tradnl" sz="2600" noProof="0" dirty="0" smtClean="0"/>
              <a:t>Incluso los niños con desventajas económicas, que tienen un alto nivel de enseñanza alcanzan logros de alto nivel</a:t>
            </a:r>
          </a:p>
          <a:p>
            <a:r>
              <a:rPr lang="es-ES_tradnl" sz="2600" noProof="0" dirty="0" smtClean="0"/>
              <a:t>Con la enseñanza adecuada, las clases adecuadas, y el apoyo adecuado, todos los estudiantes pueden tener un buen desempeño</a:t>
            </a:r>
            <a:endParaRPr lang="es-ES_tradnl" sz="2600"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0198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019800"/>
            <a:ext cx="8305800" cy="707886"/>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The Education Trust, “</a:t>
            </a:r>
            <a:r>
              <a:rPr lang="en-US" sz="2000" dirty="0" smtClean="0"/>
              <a:t>Yes </a:t>
            </a:r>
            <a:r>
              <a:rPr lang="en-US" sz="2000" dirty="0"/>
              <a:t>we can: Telling Truths and Dispelling </a:t>
            </a:r>
            <a:r>
              <a:rPr lang="en-US" sz="2000" dirty="0" smtClean="0"/>
              <a:t>Myths </a:t>
            </a:r>
            <a:r>
              <a:rPr lang="en-US" sz="2000" dirty="0"/>
              <a:t>about Race and Education in </a:t>
            </a:r>
            <a:r>
              <a:rPr lang="en-US" sz="2000" dirty="0" smtClean="0"/>
              <a:t>America,”</a:t>
            </a:r>
            <a:r>
              <a:rPr lang="en-US" sz="2000" dirty="0"/>
              <a:t> </a:t>
            </a:r>
            <a:r>
              <a:rPr lang="en-US" sz="2000" dirty="0" smtClean="0">
                <a:solidFill>
                  <a:srgbClr val="FFFF00"/>
                </a:solidFill>
                <a:latin typeface="Times New Roman" charset="0"/>
                <a:ea typeface="MS PGothic" charset="0"/>
                <a:cs typeface="MS PGothic" charset="0"/>
              </a:rPr>
              <a:t>2006  </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408036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s-ES_tradnl" sz="3600" noProof="0" dirty="0" smtClean="0"/>
              <a:t> ¿Que Determina la Calidad? </a:t>
            </a:r>
            <a:endParaRPr lang="es-ES_tradnl" sz="3600" noProof="0" dirty="0"/>
          </a:p>
        </p:txBody>
      </p:sp>
      <p:sp>
        <p:nvSpPr>
          <p:cNvPr id="4" name="Content Placeholder 3"/>
          <p:cNvSpPr>
            <a:spLocks noGrp="1"/>
          </p:cNvSpPr>
          <p:nvPr>
            <p:ph idx="1"/>
          </p:nvPr>
        </p:nvSpPr>
        <p:spPr>
          <a:xfrm>
            <a:off x="228600" y="762000"/>
            <a:ext cx="4114800" cy="5562600"/>
          </a:xfrm>
        </p:spPr>
        <p:txBody>
          <a:bodyPr/>
          <a:lstStyle/>
          <a:p>
            <a:pPr marL="0" indent="0">
              <a:buNone/>
            </a:pPr>
            <a:endParaRPr lang="es-ES_tradnl" sz="4000" noProof="0" dirty="0" smtClean="0"/>
          </a:p>
          <a:p>
            <a:pPr marL="0" indent="0">
              <a:buNone/>
            </a:pPr>
            <a:r>
              <a:rPr lang="es-ES_tradnl" sz="4000" noProof="0" dirty="0" smtClean="0"/>
              <a:t>“El único lugar donde el éxito viene antes del trabajo duro está en el diccionario”</a:t>
            </a:r>
          </a:p>
          <a:p>
            <a:pPr marL="0" indent="0">
              <a:buNone/>
            </a:pPr>
            <a:r>
              <a:rPr lang="es-ES_tradnl" sz="4000" noProof="0" dirty="0" smtClean="0"/>
              <a:t> </a:t>
            </a:r>
          </a:p>
          <a:p>
            <a:pPr marL="0" indent="0">
              <a:buNone/>
            </a:pPr>
            <a:r>
              <a:rPr lang="es-ES_tradnl" noProof="0" dirty="0" smtClean="0"/>
              <a:t>Vidal Sassoon</a:t>
            </a:r>
            <a:endParaRPr lang="es-ES_tradnl"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369332"/>
          </a:xfrm>
          <a:prstGeom prst="rect">
            <a:avLst/>
          </a:prstGeom>
          <a:noFill/>
        </p:spPr>
        <p:txBody>
          <a:bodyPr wrap="square" rtlCol="0">
            <a:spAutoFit/>
          </a:bodyPr>
          <a:lstStyle/>
          <a:p>
            <a:pPr algn="l" eaLnBrk="1" hangingPunct="1">
              <a:spcBef>
                <a:spcPct val="20000"/>
              </a:spcBef>
            </a:pPr>
            <a:r>
              <a:rPr lang="en-US" dirty="0">
                <a:solidFill>
                  <a:srgbClr val="FFFF00"/>
                </a:solidFill>
                <a:latin typeface="Times New Roman" charset="0"/>
                <a:ea typeface="MS PGothic" charset="0"/>
                <a:cs typeface="MS PGothic" charset="0"/>
              </a:rPr>
              <a:t>http://a.abcnews.go.com/images/Entertainment/ap_vidal_sassoon_jrs_120509_wblog.jpg</a:t>
            </a:r>
          </a:p>
        </p:txBody>
      </p:sp>
      <p:pic>
        <p:nvPicPr>
          <p:cNvPr id="7" name="Picture 6" descr="vidal Sass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838200"/>
            <a:ext cx="4406900" cy="4953000"/>
          </a:xfrm>
          <a:prstGeom prst="rect">
            <a:avLst/>
          </a:prstGeom>
        </p:spPr>
      </p:pic>
    </p:spTree>
    <p:extLst>
      <p:ext uri="{BB962C8B-B14F-4D97-AF65-F5344CB8AC3E}">
        <p14:creationId xmlns:p14="http://schemas.microsoft.com/office/powerpoint/2010/main" val="23446656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152400"/>
            <a:ext cx="7772400" cy="609600"/>
          </a:xfrm>
        </p:spPr>
        <p:txBody>
          <a:bodyPr/>
          <a:lstStyle/>
          <a:p>
            <a:pPr eaLnBrk="1" hangingPunct="1"/>
            <a:r>
              <a:rPr lang="es-ES_tradnl" sz="4000" dirty="0" err="1" smtClean="0">
                <a:solidFill>
                  <a:srgbClr val="FFFF00"/>
                </a:solidFill>
                <a:latin typeface="Times New Roman" charset="0"/>
                <a:ea typeface="MS PGothic" charset="0"/>
              </a:rPr>
              <a:t>Usain</a:t>
            </a:r>
            <a:r>
              <a:rPr lang="es-ES_tradnl" sz="4000" noProof="0" dirty="0" smtClean="0">
                <a:solidFill>
                  <a:srgbClr val="FFFF00"/>
                </a:solidFill>
                <a:latin typeface="Times New Roman" charset="0"/>
                <a:ea typeface="MS PGothic" charset="0"/>
              </a:rPr>
              <a:t> </a:t>
            </a:r>
            <a:r>
              <a:rPr lang="es-ES_tradnl" sz="4000" noProof="0" dirty="0" err="1" smtClean="0">
                <a:solidFill>
                  <a:srgbClr val="FFFF00"/>
                </a:solidFill>
                <a:latin typeface="Times New Roman" charset="0"/>
                <a:ea typeface="MS PGothic" charset="0"/>
              </a:rPr>
              <a:t>Bolt</a:t>
            </a:r>
            <a:r>
              <a:rPr lang="es-ES_tradnl" sz="4000" noProof="0" dirty="0" smtClean="0">
                <a:solidFill>
                  <a:srgbClr val="FFFF00"/>
                </a:solidFill>
                <a:latin typeface="Times New Roman" charset="0"/>
                <a:ea typeface="MS PGothic" charset="0"/>
              </a:rPr>
              <a:t>: Excelencia Personificada</a:t>
            </a:r>
            <a:endParaRPr lang="es-ES_tradnl" sz="4000" noProof="0" dirty="0">
              <a:solidFill>
                <a:srgbClr val="FFFF00"/>
              </a:solidFill>
              <a:latin typeface="Times New Roman" charset="0"/>
              <a:ea typeface="MS PGothic" charset="0"/>
            </a:endParaRPr>
          </a:p>
        </p:txBody>
      </p:sp>
      <p:sp>
        <p:nvSpPr>
          <p:cNvPr id="96258" name="Line 3"/>
          <p:cNvSpPr>
            <a:spLocks noChangeShapeType="1"/>
          </p:cNvSpPr>
          <p:nvPr/>
        </p:nvSpPr>
        <p:spPr bwMode="auto">
          <a:xfrm>
            <a:off x="533400" y="838200"/>
            <a:ext cx="80010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59" name="Line 4"/>
          <p:cNvSpPr>
            <a:spLocks noChangeShapeType="1"/>
          </p:cNvSpPr>
          <p:nvPr/>
        </p:nvSpPr>
        <p:spPr bwMode="auto">
          <a:xfrm>
            <a:off x="419100" y="6248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0" name="Text Box 5"/>
          <p:cNvSpPr txBox="1">
            <a:spLocks noChangeArrowheads="1"/>
          </p:cNvSpPr>
          <p:nvPr/>
        </p:nvSpPr>
        <p:spPr bwMode="auto">
          <a:xfrm>
            <a:off x="228600" y="707637"/>
            <a:ext cx="8915400" cy="56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indent="-457200" algn="l">
              <a:buFont typeface="Arial"/>
              <a:buChar char="•"/>
            </a:pPr>
            <a:r>
              <a:rPr lang="es-ES_tradnl" sz="2800" dirty="0" smtClean="0">
                <a:cs typeface="Times New Roman" charset="0"/>
              </a:rPr>
              <a:t>El entreno cada día, muchos                                          horas/</a:t>
            </a:r>
            <a:r>
              <a:rPr lang="es-ES_tradnl" sz="2800" dirty="0" err="1" smtClean="0">
                <a:cs typeface="Times New Roman" charset="0"/>
              </a:rPr>
              <a:t>dia</a:t>
            </a:r>
            <a:r>
              <a:rPr lang="es-ES_tradnl" sz="2800" dirty="0" smtClean="0">
                <a:cs typeface="Times New Roman" charset="0"/>
              </a:rPr>
              <a:t> por  muchos anos </a:t>
            </a:r>
          </a:p>
          <a:p>
            <a:pPr algn="l"/>
            <a:r>
              <a:rPr lang="es-ES_tradnl" sz="2800" dirty="0" smtClean="0">
                <a:cs typeface="Times New Roman" charset="0"/>
              </a:rPr>
              <a:t>muchos tipos de entrenamiento:                                        peso, </a:t>
            </a:r>
            <a:r>
              <a:rPr lang="es-ES_tradnl" sz="2800" dirty="0" err="1" smtClean="0">
                <a:cs typeface="Times New Roman" charset="0"/>
              </a:rPr>
              <a:t>pliometria</a:t>
            </a:r>
            <a:r>
              <a:rPr lang="es-ES_tradnl" sz="2800" dirty="0" smtClean="0">
                <a:cs typeface="Times New Roman" charset="0"/>
              </a:rPr>
              <a:t>, circuito,                                        flexibilidad, y brotes del sprint </a:t>
            </a:r>
          </a:p>
          <a:p>
            <a:pPr indent="-457200" algn="l">
              <a:buFont typeface="Arial"/>
              <a:buChar char="•"/>
            </a:pPr>
            <a:r>
              <a:rPr lang="es-ES_tradnl" sz="2800" dirty="0" smtClean="0">
                <a:solidFill>
                  <a:schemeClr val="tx2"/>
                </a:solidFill>
                <a:cs typeface="Times New Roman" charset="0"/>
              </a:rPr>
              <a:t>Comprehensivo: sesiones de entrenamiento intensivo, luego descanso, masaje y relajación, luego más entrenamiento</a:t>
            </a:r>
          </a:p>
          <a:p>
            <a:pPr indent="-457200" algn="l">
              <a:buFont typeface="Arial"/>
              <a:buChar char="•"/>
            </a:pPr>
            <a:r>
              <a:rPr lang="es-ES_tradnl" sz="2800" dirty="0" smtClean="0">
                <a:solidFill>
                  <a:schemeClr val="tx2"/>
                </a:solidFill>
                <a:cs typeface="Times New Roman" charset="0"/>
              </a:rPr>
              <a:t>Dieta especial</a:t>
            </a:r>
          </a:p>
          <a:p>
            <a:pPr indent="-457200" algn="l">
              <a:buFont typeface="Arial"/>
              <a:buChar char="•"/>
            </a:pPr>
            <a:r>
              <a:rPr lang="es-ES_tradnl" sz="2800" dirty="0" smtClean="0">
                <a:solidFill>
                  <a:schemeClr val="tx2"/>
                </a:solidFill>
                <a:cs typeface="Times New Roman" charset="0"/>
              </a:rPr>
              <a:t>Ejemplo:  Juegos Olímpicos de Londres </a:t>
            </a:r>
          </a:p>
          <a:p>
            <a:pPr indent="-457200" algn="l">
              <a:buFont typeface="Arial"/>
              <a:buChar char="•"/>
            </a:pPr>
            <a:r>
              <a:rPr lang="es-ES_tradnl" sz="2800" dirty="0" smtClean="0">
                <a:solidFill>
                  <a:schemeClr val="tx2"/>
                </a:solidFill>
                <a:cs typeface="Times New Roman" charset="0"/>
              </a:rPr>
              <a:t>Ganó  100M carrera por 12 </a:t>
            </a:r>
            <a:r>
              <a:rPr lang="es-ES_tradnl" sz="2800" dirty="0" err="1" smtClean="0">
                <a:solidFill>
                  <a:schemeClr val="tx2"/>
                </a:solidFill>
                <a:cs typeface="Times New Roman" charset="0"/>
              </a:rPr>
              <a:t>centisegundos</a:t>
            </a:r>
            <a:endParaRPr lang="es-ES_tradnl" sz="2800" dirty="0" smtClean="0">
              <a:solidFill>
                <a:schemeClr val="tx2"/>
              </a:solidFill>
              <a:cs typeface="Times New Roman" charset="0"/>
            </a:endParaRPr>
          </a:p>
          <a:p>
            <a:pPr indent="-457200" algn="l">
              <a:buFont typeface="Arial"/>
              <a:buChar char="•"/>
            </a:pPr>
            <a:r>
              <a:rPr lang="es-ES_tradnl" sz="2800" dirty="0" smtClean="0">
                <a:solidFill>
                  <a:schemeClr val="tx2"/>
                </a:solidFill>
                <a:cs typeface="Times New Roman" charset="0"/>
              </a:rPr>
              <a:t>Todos que terminaron en 2</a:t>
            </a:r>
            <a:r>
              <a:rPr lang="es-ES_tradnl" sz="2800" baseline="30000" dirty="0" smtClean="0">
                <a:solidFill>
                  <a:schemeClr val="tx2"/>
                </a:solidFill>
                <a:cs typeface="Times New Roman" charset="0"/>
              </a:rPr>
              <a:t>do</a:t>
            </a:r>
            <a:r>
              <a:rPr lang="es-ES_tradnl" sz="2800" dirty="0" smtClean="0">
                <a:solidFill>
                  <a:schemeClr val="tx2"/>
                </a:solidFill>
                <a:cs typeface="Times New Roman" charset="0"/>
              </a:rPr>
              <a:t>, 3</a:t>
            </a:r>
            <a:r>
              <a:rPr lang="es-ES_tradnl" sz="2800" baseline="30000" dirty="0" smtClean="0">
                <a:solidFill>
                  <a:schemeClr val="tx2"/>
                </a:solidFill>
                <a:cs typeface="Times New Roman" charset="0"/>
              </a:rPr>
              <a:t>er</a:t>
            </a:r>
            <a:r>
              <a:rPr lang="es-ES_tradnl" sz="2800" dirty="0" smtClean="0">
                <a:solidFill>
                  <a:schemeClr val="tx2"/>
                </a:solidFill>
                <a:cs typeface="Times New Roman" charset="0"/>
              </a:rPr>
              <a:t>, 4</a:t>
            </a:r>
            <a:r>
              <a:rPr lang="es-ES_tradnl" sz="2800" baseline="30000" dirty="0" smtClean="0">
                <a:solidFill>
                  <a:schemeClr val="tx2"/>
                </a:solidFill>
                <a:cs typeface="Times New Roman" charset="0"/>
              </a:rPr>
              <a:t>to</a:t>
            </a:r>
            <a:r>
              <a:rPr lang="es-ES_tradnl" sz="2800" dirty="0" smtClean="0">
                <a:solidFill>
                  <a:schemeClr val="tx2"/>
                </a:solidFill>
                <a:cs typeface="Times New Roman" charset="0"/>
              </a:rPr>
              <a:t>, 5</a:t>
            </a:r>
            <a:r>
              <a:rPr lang="es-ES_tradnl" sz="2800" baseline="30000" dirty="0" smtClean="0">
                <a:solidFill>
                  <a:schemeClr val="tx2"/>
                </a:solidFill>
                <a:cs typeface="Times New Roman" charset="0"/>
              </a:rPr>
              <a:t>to</a:t>
            </a:r>
            <a:r>
              <a:rPr lang="es-ES_tradnl" sz="2800" dirty="0" smtClean="0">
                <a:solidFill>
                  <a:schemeClr val="tx2"/>
                </a:solidFill>
                <a:cs typeface="Times New Roman" charset="0"/>
              </a:rPr>
              <a:t>, 6</a:t>
            </a:r>
            <a:r>
              <a:rPr lang="es-ES_tradnl" sz="2800" baseline="30000" dirty="0" smtClean="0">
                <a:solidFill>
                  <a:schemeClr val="tx2"/>
                </a:solidFill>
                <a:cs typeface="Times New Roman" charset="0"/>
              </a:rPr>
              <a:t>to</a:t>
            </a:r>
            <a:r>
              <a:rPr lang="es-ES_tradnl" sz="2800" dirty="0" smtClean="0">
                <a:solidFill>
                  <a:schemeClr val="tx2"/>
                </a:solidFill>
                <a:cs typeface="Times New Roman" charset="0"/>
              </a:rPr>
              <a:t> y 7</a:t>
            </a:r>
            <a:r>
              <a:rPr lang="es-ES_tradnl" sz="2800" baseline="30000" dirty="0" smtClean="0">
                <a:solidFill>
                  <a:schemeClr val="tx2"/>
                </a:solidFill>
                <a:cs typeface="Times New Roman" charset="0"/>
              </a:rPr>
              <a:t>mo</a:t>
            </a:r>
            <a:r>
              <a:rPr lang="es-ES_tradnl" sz="2800" dirty="0" smtClean="0">
                <a:solidFill>
                  <a:schemeClr val="tx2"/>
                </a:solidFill>
                <a:cs typeface="Times New Roman" charset="0"/>
              </a:rPr>
              <a:t> lugar  estaban menos de un tercio de un segundo </a:t>
            </a:r>
            <a:r>
              <a:rPr lang="es-ES_tradnl" sz="2800" dirty="0" err="1" smtClean="0">
                <a:solidFill>
                  <a:schemeClr val="tx2"/>
                </a:solidFill>
                <a:cs typeface="Times New Roman" charset="0"/>
              </a:rPr>
              <a:t>detras</a:t>
            </a:r>
            <a:r>
              <a:rPr lang="es-ES_tradnl" sz="2800" dirty="0" smtClean="0">
                <a:solidFill>
                  <a:schemeClr val="tx2"/>
                </a:solidFill>
                <a:cs typeface="Times New Roman" charset="0"/>
              </a:rPr>
              <a:t> de </a:t>
            </a:r>
            <a:r>
              <a:rPr lang="es-ES_tradnl" sz="2800" dirty="0" err="1" smtClean="0">
                <a:solidFill>
                  <a:schemeClr val="tx2"/>
                </a:solidFill>
                <a:cs typeface="Times New Roman" charset="0"/>
              </a:rPr>
              <a:t>Bolt</a:t>
            </a:r>
            <a:endParaRPr lang="es-ES_tradnl" sz="2800" dirty="0">
              <a:solidFill>
                <a:schemeClr val="tx2"/>
              </a:solidFill>
              <a:cs typeface="Times New Roman" charset="0"/>
            </a:endParaRPr>
          </a:p>
        </p:txBody>
      </p:sp>
      <p:sp>
        <p:nvSpPr>
          <p:cNvPr id="96261" name="Text Box 6"/>
          <p:cNvSpPr txBox="1">
            <a:spLocks noChangeArrowheads="1"/>
          </p:cNvSpPr>
          <p:nvPr/>
        </p:nvSpPr>
        <p:spPr bwMode="auto">
          <a:xfrm>
            <a:off x="419100" y="6248400"/>
            <a:ext cx="781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spcBef>
                <a:spcPct val="50000"/>
              </a:spcBef>
            </a:pPr>
            <a:r>
              <a:rPr lang="en-US">
                <a:solidFill>
                  <a:srgbClr val="FFFF00"/>
                </a:solidFill>
                <a:cs typeface="Times New Roman" charset="0"/>
              </a:rPr>
              <a:t>Wade, Motley Health, 2014</a:t>
            </a:r>
          </a:p>
        </p:txBody>
      </p:sp>
      <p:pic>
        <p:nvPicPr>
          <p:cNvPr id="962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914400"/>
            <a:ext cx="4086225" cy="18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023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s-ES_tradnl" sz="3600" noProof="0" dirty="0" smtClean="0"/>
              <a:t>El Ejemplo de Jesús</a:t>
            </a:r>
            <a:endParaRPr lang="es-ES_tradnl" sz="3600" noProof="0" dirty="0"/>
          </a:p>
        </p:txBody>
      </p:sp>
      <p:sp>
        <p:nvSpPr>
          <p:cNvPr id="4" name="Content Placeholder 3"/>
          <p:cNvSpPr>
            <a:spLocks noGrp="1"/>
          </p:cNvSpPr>
          <p:nvPr>
            <p:ph idx="1"/>
          </p:nvPr>
        </p:nvSpPr>
        <p:spPr>
          <a:xfrm>
            <a:off x="228600" y="762000"/>
            <a:ext cx="5486400" cy="5562600"/>
          </a:xfrm>
        </p:spPr>
        <p:txBody>
          <a:bodyPr/>
          <a:lstStyle/>
          <a:p>
            <a:pPr marL="0" indent="0">
              <a:buNone/>
            </a:pPr>
            <a:r>
              <a:rPr lang="es-ES_tradnl" sz="3000" noProof="0" dirty="0" smtClean="0"/>
              <a:t>Jesús procuró “hacer el mejor trabajo en cada área. Él no estaba dispuesto a ser defectuoso, ni en el manejo de las herramientas. Él era </a:t>
            </a:r>
            <a:r>
              <a:rPr lang="es-ES_tradnl" sz="3000" noProof="0" dirty="0" smtClean="0">
                <a:solidFill>
                  <a:srgbClr val="F6FFFA"/>
                </a:solidFill>
              </a:rPr>
              <a:t>perfecto como trabajador, así como era perfecto en carácter</a:t>
            </a:r>
            <a:r>
              <a:rPr lang="es-ES_tradnl" sz="3000" noProof="0" dirty="0" smtClean="0"/>
              <a:t>. Con Su propio ejemplo Él nos enseñó que es nuestro deber ser industriosos, que nuestro trabajo debe ser hecho con exactitud y minuciosidad, y una labor tal es honorable.”</a:t>
            </a:r>
          </a:p>
          <a:p>
            <a:endParaRPr lang="es-ES_tradnl" sz="2800"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461665"/>
          </a:xfrm>
          <a:prstGeom prst="rect">
            <a:avLst/>
          </a:prstGeom>
          <a:noFill/>
        </p:spPr>
        <p:txBody>
          <a:bodyPr wrap="square" rtlCol="0">
            <a:spAutoFit/>
          </a:bodyPr>
          <a:lstStyle/>
          <a:p>
            <a:pPr algn="l" eaLnBrk="1" hangingPunct="1">
              <a:spcBef>
                <a:spcPct val="20000"/>
              </a:spcBef>
            </a:pPr>
            <a:r>
              <a:rPr lang="en-US" sz="2400" dirty="0" smtClean="0">
                <a:solidFill>
                  <a:srgbClr val="FFFF00"/>
                </a:solidFill>
                <a:latin typeface="Times New Roman" charset="0"/>
                <a:ea typeface="MS PGothic" charset="0"/>
                <a:cs typeface="MS PGothic" charset="0"/>
              </a:rPr>
              <a:t>Desire of Ages, page 72</a:t>
            </a:r>
            <a:endParaRPr lang="en-US" sz="2400" dirty="0">
              <a:solidFill>
                <a:srgbClr val="FFFF00"/>
              </a:solidFill>
              <a:latin typeface="Times New Roman" charset="0"/>
              <a:ea typeface="MS PGothic" charset="0"/>
              <a:cs typeface="MS PGothic" charset="0"/>
            </a:endParaRPr>
          </a:p>
        </p:txBody>
      </p:sp>
      <p:pic>
        <p:nvPicPr>
          <p:cNvPr id="3" name="Picture 2" descr="jesus the carpen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838200"/>
            <a:ext cx="3276600" cy="5410200"/>
          </a:xfrm>
          <a:prstGeom prst="rect">
            <a:avLst/>
          </a:prstGeom>
        </p:spPr>
      </p:pic>
    </p:spTree>
    <p:extLst>
      <p:ext uri="{BB962C8B-B14F-4D97-AF65-F5344CB8AC3E}">
        <p14:creationId xmlns:p14="http://schemas.microsoft.com/office/powerpoint/2010/main" val="6798445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s-ES_tradnl" sz="3600" noProof="0" dirty="0" smtClean="0"/>
              <a:t>El Llamado de Dios a la Excelencia</a:t>
            </a:r>
            <a:endParaRPr lang="es-ES_tradnl" sz="3600" noProof="0" dirty="0"/>
          </a:p>
        </p:txBody>
      </p:sp>
      <p:sp>
        <p:nvSpPr>
          <p:cNvPr id="4" name="Content Placeholder 3"/>
          <p:cNvSpPr>
            <a:spLocks noGrp="1"/>
          </p:cNvSpPr>
          <p:nvPr>
            <p:ph idx="1"/>
          </p:nvPr>
        </p:nvSpPr>
        <p:spPr>
          <a:xfrm>
            <a:off x="228600" y="762000"/>
            <a:ext cx="8610600" cy="5791200"/>
          </a:xfrm>
        </p:spPr>
        <p:txBody>
          <a:bodyPr/>
          <a:lstStyle/>
          <a:p>
            <a:r>
              <a:rPr lang="es-ES_tradnl" sz="2600" noProof="0" dirty="0" smtClean="0"/>
              <a:t>Dios está llamando docentes a la excelencia; excelencia en como lo representamos a Él; excelencia en como enseñamos</a:t>
            </a:r>
          </a:p>
          <a:p>
            <a:r>
              <a:rPr lang="es-ES_tradnl" sz="2600" noProof="0" dirty="0" smtClean="0"/>
              <a:t>Excelencia en como preparamos a nuestros estudiantes para ser lo mejor en este mundo y en el venidero. </a:t>
            </a:r>
          </a:p>
          <a:p>
            <a:r>
              <a:rPr lang="es-ES_tradnl" sz="2600" noProof="0" dirty="0" smtClean="0"/>
              <a:t>Dios ha llamado a los docentes a ser parte clave de la comisión evangélica; una parte tan importante como la de los pastores. Los docentes están preparando a los hijos de Dios para sentarse en Su trono.  </a:t>
            </a:r>
          </a:p>
          <a:p>
            <a:r>
              <a:rPr lang="es-ES_tradnl" sz="2600" noProof="0" dirty="0" smtClean="0"/>
              <a:t>Imagine como los docentes en su división verían su trabajo, si supieran que Jesús, la Majestad del cielo, es uno de los estudiantes en su clase. ¿Saben qué?, Jesús está en sus salones. En tanto lo hiciste a uno de estos más pequeños, a Mí lo hiciste.</a:t>
            </a:r>
            <a:endParaRPr lang="es-ES_tradnl" sz="2600"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5532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8425632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b="1" noProof="0" dirty="0" smtClean="0"/>
              <a:t>El Liderazgo Importa</a:t>
            </a:r>
          </a:p>
        </p:txBody>
      </p:sp>
      <p:sp>
        <p:nvSpPr>
          <p:cNvPr id="23555" name="TextBox 3"/>
          <p:cNvSpPr txBox="1">
            <a:spLocks noChangeArrowheads="1"/>
          </p:cNvSpPr>
          <p:nvPr/>
        </p:nvSpPr>
        <p:spPr bwMode="auto">
          <a:xfrm>
            <a:off x="304800" y="1219200"/>
            <a:ext cx="5334000" cy="5278368"/>
          </a:xfrm>
          <a:prstGeom prst="rect">
            <a:avLst/>
          </a:prstGeom>
          <a:noFill/>
          <a:ln w="9525">
            <a:noFill/>
            <a:miter lim="800000"/>
            <a:headEnd/>
            <a:tailEnd/>
          </a:ln>
        </p:spPr>
        <p:txBody>
          <a:bodyPr wrap="square">
            <a:spAutoFit/>
          </a:bodyPr>
          <a:lstStyle/>
          <a:p>
            <a:pPr marL="457200" indent="-457200" algn="l">
              <a:spcBef>
                <a:spcPts val="600"/>
              </a:spcBef>
              <a:spcAft>
                <a:spcPts val="600"/>
              </a:spcAft>
              <a:buFont typeface="Arial"/>
              <a:buChar char="•"/>
            </a:pPr>
            <a:r>
              <a:rPr lang="en-GB" sz="2800" dirty="0" err="1" smtClean="0"/>
              <a:t>Directores</a:t>
            </a:r>
            <a:r>
              <a:rPr lang="en-GB" sz="2800" dirty="0" smtClean="0"/>
              <a:t>/</a:t>
            </a:r>
            <a:r>
              <a:rPr lang="en-GB" sz="2800" dirty="0" err="1" smtClean="0"/>
              <a:t>rectores</a:t>
            </a:r>
            <a:r>
              <a:rPr lang="en-GB" sz="2800" dirty="0" smtClean="0"/>
              <a:t> de </a:t>
            </a:r>
            <a:r>
              <a:rPr lang="en-GB" sz="2800" dirty="0" err="1" smtClean="0"/>
              <a:t>alta</a:t>
            </a:r>
            <a:r>
              <a:rPr lang="en-GB" sz="2800" dirty="0" smtClean="0"/>
              <a:t> </a:t>
            </a:r>
            <a:r>
              <a:rPr lang="en-GB" sz="2800" dirty="0" err="1" smtClean="0"/>
              <a:t>calidad</a:t>
            </a:r>
            <a:r>
              <a:rPr lang="en-GB" sz="2800" dirty="0" smtClean="0"/>
              <a:t> </a:t>
            </a:r>
            <a:r>
              <a:rPr lang="en-GB" sz="2800" dirty="0" err="1" smtClean="0"/>
              <a:t>tienen</a:t>
            </a:r>
            <a:r>
              <a:rPr lang="en-GB" sz="2800" dirty="0" smtClean="0"/>
              <a:t> un gran </a:t>
            </a:r>
            <a:r>
              <a:rPr lang="en-GB" sz="2800" dirty="0" err="1" smtClean="0"/>
              <a:t>impacto</a:t>
            </a:r>
            <a:r>
              <a:rPr lang="en-GB" sz="2800" dirty="0" smtClean="0"/>
              <a:t> en el </a:t>
            </a:r>
            <a:r>
              <a:rPr lang="en-GB" sz="2800" dirty="0" err="1" smtClean="0"/>
              <a:t>desempeño</a:t>
            </a:r>
            <a:r>
              <a:rPr lang="en-GB" sz="2800" dirty="0" smtClean="0"/>
              <a:t> </a:t>
            </a:r>
            <a:r>
              <a:rPr lang="en-GB" sz="2800" dirty="0" err="1" smtClean="0"/>
              <a:t>académico</a:t>
            </a:r>
            <a:r>
              <a:rPr lang="en-GB" sz="2800" dirty="0" smtClean="0"/>
              <a:t> de los </a:t>
            </a:r>
            <a:r>
              <a:rPr lang="en-GB" sz="2800" dirty="0" err="1" smtClean="0"/>
              <a:t>estudiantes</a:t>
            </a:r>
            <a:endParaRPr lang="en-GB" sz="2800" dirty="0" smtClean="0"/>
          </a:p>
          <a:p>
            <a:pPr marL="457200" indent="-457200" algn="l">
              <a:spcBef>
                <a:spcPts val="600"/>
              </a:spcBef>
              <a:spcAft>
                <a:spcPts val="600"/>
              </a:spcAft>
              <a:buFont typeface="Arial"/>
              <a:buChar char="•"/>
            </a:pPr>
            <a:r>
              <a:rPr lang="en-GB" sz="2800" dirty="0" smtClean="0"/>
              <a:t>“</a:t>
            </a:r>
            <a:r>
              <a:rPr lang="en-GB" sz="2800" dirty="0" err="1" smtClean="0"/>
              <a:t>Donde</a:t>
            </a:r>
            <a:r>
              <a:rPr lang="en-GB" sz="2800" dirty="0" smtClean="0"/>
              <a:t> no hay </a:t>
            </a:r>
            <a:r>
              <a:rPr lang="en-GB" sz="2800" dirty="0" err="1" smtClean="0"/>
              <a:t>visión</a:t>
            </a:r>
            <a:r>
              <a:rPr lang="en-GB" sz="2800" dirty="0" smtClean="0"/>
              <a:t>…..</a:t>
            </a:r>
          </a:p>
          <a:p>
            <a:pPr marL="457200" indent="-457200" algn="l">
              <a:spcBef>
                <a:spcPts val="600"/>
              </a:spcBef>
              <a:spcAft>
                <a:spcPts val="600"/>
              </a:spcAft>
              <a:buFont typeface="Arial"/>
              <a:buChar char="•"/>
            </a:pPr>
            <a:r>
              <a:rPr lang="en-GB" sz="2800" dirty="0" smtClean="0"/>
              <a:t>Parte del </a:t>
            </a:r>
            <a:r>
              <a:rPr lang="en-GB" sz="2800" dirty="0" err="1" smtClean="0"/>
              <a:t>éxito</a:t>
            </a:r>
            <a:r>
              <a:rPr lang="en-GB" sz="2800" dirty="0" smtClean="0"/>
              <a:t> de </a:t>
            </a:r>
            <a:r>
              <a:rPr lang="en-GB" sz="2800" dirty="0" err="1" smtClean="0"/>
              <a:t>esos</a:t>
            </a:r>
            <a:r>
              <a:rPr lang="en-GB" sz="2800" dirty="0" smtClean="0"/>
              <a:t> </a:t>
            </a:r>
            <a:r>
              <a:rPr lang="en-GB" sz="2800" dirty="0" err="1" smtClean="0"/>
              <a:t>directores</a:t>
            </a:r>
            <a:r>
              <a:rPr lang="en-GB" sz="2800" dirty="0" smtClean="0"/>
              <a:t> se </a:t>
            </a:r>
            <a:r>
              <a:rPr lang="en-GB" sz="2800" dirty="0" err="1" smtClean="0"/>
              <a:t>debe</a:t>
            </a:r>
            <a:r>
              <a:rPr lang="en-GB" sz="2800" dirty="0" smtClean="0"/>
              <a:t> </a:t>
            </a:r>
            <a:r>
              <a:rPr lang="en-GB" sz="2800" dirty="0" err="1" smtClean="0"/>
              <a:t>probablemente</a:t>
            </a:r>
            <a:r>
              <a:rPr lang="en-GB" sz="2800" dirty="0" smtClean="0"/>
              <a:t> a </a:t>
            </a:r>
            <a:r>
              <a:rPr lang="en-GB" sz="2800" dirty="0" err="1" smtClean="0"/>
              <a:t>su</a:t>
            </a:r>
            <a:r>
              <a:rPr lang="en-GB" sz="2800" dirty="0" smtClean="0"/>
              <a:t> </a:t>
            </a:r>
            <a:r>
              <a:rPr lang="en-GB" sz="2800" dirty="0" err="1" smtClean="0"/>
              <a:t>habilidad</a:t>
            </a:r>
            <a:r>
              <a:rPr lang="en-GB" sz="2800" dirty="0" smtClean="0"/>
              <a:t> de </a:t>
            </a:r>
            <a:r>
              <a:rPr lang="en-GB" sz="2800" dirty="0" err="1" smtClean="0"/>
              <a:t>contratar</a:t>
            </a:r>
            <a:r>
              <a:rPr lang="en-GB" sz="2800" dirty="0" smtClean="0"/>
              <a:t> </a:t>
            </a:r>
            <a:r>
              <a:rPr lang="en-GB" sz="2800" dirty="0" err="1" smtClean="0"/>
              <a:t>docentes</a:t>
            </a:r>
            <a:r>
              <a:rPr lang="en-GB" sz="2800" dirty="0" smtClean="0"/>
              <a:t> de </a:t>
            </a:r>
            <a:r>
              <a:rPr lang="en-GB" sz="2800" dirty="0" err="1" smtClean="0"/>
              <a:t>alta</a:t>
            </a:r>
            <a:r>
              <a:rPr lang="en-GB" sz="2800" dirty="0" smtClean="0"/>
              <a:t> </a:t>
            </a:r>
            <a:r>
              <a:rPr lang="en-GB" sz="2800" dirty="0" err="1" smtClean="0"/>
              <a:t>calidad</a:t>
            </a:r>
            <a:r>
              <a:rPr lang="en-GB" sz="2800" dirty="0" smtClean="0"/>
              <a:t>, y </a:t>
            </a:r>
            <a:r>
              <a:rPr lang="en-GB" sz="2800" dirty="0" err="1" smtClean="0"/>
              <a:t>despedir</a:t>
            </a:r>
            <a:r>
              <a:rPr lang="en-GB" sz="2800" dirty="0" smtClean="0"/>
              <a:t> a los de </a:t>
            </a:r>
            <a:r>
              <a:rPr lang="en-GB" sz="2800" dirty="0" err="1" smtClean="0"/>
              <a:t>bajo</a:t>
            </a:r>
            <a:r>
              <a:rPr lang="en-GB" sz="2800" dirty="0" smtClean="0"/>
              <a:t> </a:t>
            </a:r>
            <a:r>
              <a:rPr lang="en-GB" sz="2800" dirty="0" err="1" smtClean="0"/>
              <a:t>rendimiento</a:t>
            </a:r>
            <a:r>
              <a:rPr lang="en-GB" sz="2800" dirty="0" smtClean="0"/>
              <a:t>.</a:t>
            </a:r>
          </a:p>
          <a:p>
            <a:pPr marL="466725" indent="-466725">
              <a:buFont typeface="Arial"/>
              <a:buChar char="•"/>
            </a:pPr>
            <a:endParaRPr lang="en-US" sz="32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Cullen et al, J of Econ Perspectives, 2013</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pic>
        <p:nvPicPr>
          <p:cNvPr id="2" name="Picture 1" descr="Principals, effectiv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889000"/>
            <a:ext cx="3048000" cy="5207000"/>
          </a:xfrm>
          <a:prstGeom prst="rect">
            <a:avLst/>
          </a:prstGeom>
        </p:spPr>
      </p:pic>
    </p:spTree>
    <p:extLst>
      <p:ext uri="{BB962C8B-B14F-4D97-AF65-F5344CB8AC3E}">
        <p14:creationId xmlns:p14="http://schemas.microsoft.com/office/powerpoint/2010/main" val="3951304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200" b="1" noProof="0" dirty="0" smtClean="0"/>
              <a:t>La Necesidad de “Sustracciones Benditas”</a:t>
            </a:r>
          </a:p>
        </p:txBody>
      </p:sp>
      <p:sp>
        <p:nvSpPr>
          <p:cNvPr id="23555" name="TextBox 3"/>
          <p:cNvSpPr txBox="1">
            <a:spLocks noChangeArrowheads="1"/>
          </p:cNvSpPr>
          <p:nvPr/>
        </p:nvSpPr>
        <p:spPr bwMode="auto">
          <a:xfrm>
            <a:off x="304800" y="1164134"/>
            <a:ext cx="8839200" cy="6232475"/>
          </a:xfrm>
          <a:prstGeom prst="rect">
            <a:avLst/>
          </a:prstGeom>
          <a:noFill/>
          <a:ln w="9525">
            <a:noFill/>
            <a:miter lim="800000"/>
            <a:headEnd/>
            <a:tailEnd/>
          </a:ln>
        </p:spPr>
        <p:txBody>
          <a:bodyPr wrap="square">
            <a:spAutoFit/>
          </a:bodyPr>
          <a:lstStyle/>
          <a:p>
            <a:pPr marL="466725" indent="-466725" algn="l">
              <a:spcBef>
                <a:spcPts val="600"/>
              </a:spcBef>
              <a:spcAft>
                <a:spcPts val="600"/>
              </a:spcAft>
              <a:buFont typeface="Arial" charset="0"/>
              <a:buChar char="•"/>
            </a:pPr>
            <a:r>
              <a:rPr lang="en-US" sz="3000" b="0" dirty="0" err="1" smtClean="0"/>
              <a:t>Necesitamos</a:t>
            </a:r>
            <a:r>
              <a:rPr lang="en-US" sz="3000" b="0" smtClean="0"/>
              <a:t> mejorar nuestra calidad continuamente</a:t>
            </a:r>
            <a:endParaRPr lang="en-US" sz="3000" b="0" dirty="0" smtClean="0"/>
          </a:p>
          <a:p>
            <a:pPr marL="466725" indent="-466725" algn="l">
              <a:spcBef>
                <a:spcPts val="600"/>
              </a:spcBef>
              <a:spcAft>
                <a:spcPts val="600"/>
              </a:spcAft>
              <a:buFont typeface="Arial" charset="0"/>
              <a:buChar char="•"/>
            </a:pPr>
            <a:r>
              <a:rPr lang="en-GB" sz="3000" dirty="0" err="1" smtClean="0"/>
              <a:t>Necesitamos</a:t>
            </a:r>
            <a:r>
              <a:rPr lang="en-GB" sz="3000" smtClean="0"/>
              <a:t> hacer un compromiso tangible y a largo plazo  para mejorar la calidad de la enseñanza en las escuelas primarias y secundarias ASD</a:t>
            </a:r>
            <a:endParaRPr lang="en-GB" sz="3000" dirty="0" smtClean="0"/>
          </a:p>
          <a:p>
            <a:pPr marL="466725" indent="-466725" algn="l">
              <a:spcBef>
                <a:spcPts val="600"/>
              </a:spcBef>
              <a:spcAft>
                <a:spcPts val="600"/>
              </a:spcAft>
              <a:buFont typeface="Arial" charset="0"/>
              <a:buChar char="•"/>
            </a:pPr>
            <a:r>
              <a:rPr lang="es-CO" sz="3000" smtClean="0"/>
              <a:t>Necesitamos un plan para evaluar</a:t>
            </a:r>
            <a:r>
              <a:rPr lang="en-US" sz="3000" dirty="0" smtClean="0"/>
              <a:t>, </a:t>
            </a:r>
            <a:r>
              <a:rPr lang="en-US" sz="3000" dirty="0" err="1" smtClean="0"/>
              <a:t>nutrir</a:t>
            </a:r>
            <a:r>
              <a:rPr lang="en-US" sz="3000" dirty="0" smtClean="0"/>
              <a:t>, </a:t>
            </a:r>
            <a:r>
              <a:rPr lang="en-US" sz="3000" dirty="0" err="1" smtClean="0"/>
              <a:t>monitorear</a:t>
            </a:r>
            <a:r>
              <a:rPr lang="en-US" sz="3000" dirty="0" smtClean="0"/>
              <a:t>, </a:t>
            </a:r>
            <a:r>
              <a:rPr lang="es-CO" sz="3000" smtClean="0"/>
              <a:t>y mejorar </a:t>
            </a:r>
            <a:r>
              <a:rPr lang="en-GB" sz="3000" dirty="0" err="1" smtClean="0"/>
              <a:t>las</a:t>
            </a:r>
            <a:r>
              <a:rPr lang="en-GB" sz="3000" smtClean="0"/>
              <a:t> habilidades de </a:t>
            </a:r>
            <a:r>
              <a:rPr lang="es-CO" sz="3000" smtClean="0"/>
              <a:t>nuestros docentes de primaria y secundaria</a:t>
            </a:r>
            <a:endParaRPr lang="en-US" sz="3000" b="0" dirty="0" smtClean="0"/>
          </a:p>
          <a:p>
            <a:pPr marL="466725" indent="-466725" algn="l">
              <a:spcBef>
                <a:spcPts val="600"/>
              </a:spcBef>
              <a:spcAft>
                <a:spcPts val="600"/>
              </a:spcAft>
              <a:buFont typeface="Arial" charset="0"/>
              <a:buChar char="•"/>
            </a:pPr>
            <a:r>
              <a:rPr lang="en-US" sz="3000" b="0" dirty="0" smtClean="0"/>
              <a:t>Y, </a:t>
            </a:r>
            <a:r>
              <a:rPr lang="en-US" sz="3000" b="0" dirty="0" err="1" smtClean="0"/>
              <a:t>las</a:t>
            </a:r>
            <a:r>
              <a:rPr lang="en-US" sz="3000" b="0" dirty="0" smtClean="0"/>
              <a:t> </a:t>
            </a:r>
            <a:r>
              <a:rPr lang="en-US" sz="3000" b="0" dirty="0" err="1" smtClean="0"/>
              <a:t>escuelas</a:t>
            </a:r>
            <a:r>
              <a:rPr lang="en-US" sz="3000" b="0" dirty="0" smtClean="0"/>
              <a:t> de </a:t>
            </a:r>
            <a:r>
              <a:rPr lang="en-US" sz="3000" b="0" dirty="0" err="1" smtClean="0"/>
              <a:t>excelencia</a:t>
            </a:r>
            <a:r>
              <a:rPr lang="en-US" sz="3000" b="0" dirty="0" smtClean="0"/>
              <a:t> </a:t>
            </a:r>
            <a:r>
              <a:rPr lang="en-US" sz="3000" b="0" dirty="0" err="1" smtClean="0"/>
              <a:t>tienen</a:t>
            </a:r>
            <a:r>
              <a:rPr lang="en-US" sz="3000" b="0" dirty="0" smtClean="0"/>
              <a:t> el valor de </a:t>
            </a:r>
            <a:r>
              <a:rPr lang="en-US" sz="3000" b="0" dirty="0" err="1" smtClean="0"/>
              <a:t>deshacerse</a:t>
            </a:r>
            <a:r>
              <a:rPr lang="en-US" sz="3000" b="0" dirty="0" smtClean="0"/>
              <a:t> de los </a:t>
            </a:r>
            <a:r>
              <a:rPr lang="en-US" sz="3000" b="0" dirty="0" err="1" smtClean="0"/>
              <a:t>docentes</a:t>
            </a:r>
            <a:r>
              <a:rPr lang="en-US" sz="3000" b="0" dirty="0" smtClean="0"/>
              <a:t> </a:t>
            </a:r>
            <a:r>
              <a:rPr lang="en-US" sz="3000" b="0" dirty="0" err="1" smtClean="0"/>
              <a:t>que</a:t>
            </a:r>
            <a:r>
              <a:rPr lang="en-US" sz="3000" b="0" dirty="0" smtClean="0"/>
              <a:t> no </a:t>
            </a:r>
            <a:r>
              <a:rPr lang="en-US" sz="3000" b="0" dirty="0" err="1" smtClean="0"/>
              <a:t>están</a:t>
            </a:r>
            <a:r>
              <a:rPr lang="en-US" sz="3000" b="0" dirty="0" smtClean="0"/>
              <a:t> </a:t>
            </a:r>
            <a:r>
              <a:rPr lang="en-US" sz="3000" b="0" dirty="0" err="1" smtClean="0"/>
              <a:t>haciendo</a:t>
            </a:r>
            <a:r>
              <a:rPr lang="en-US" sz="3000" b="0" dirty="0" smtClean="0"/>
              <a:t> un </a:t>
            </a:r>
            <a:r>
              <a:rPr lang="en-US" sz="3000" b="0" dirty="0" err="1" smtClean="0"/>
              <a:t>extraordinario</a:t>
            </a:r>
            <a:r>
              <a:rPr lang="en-US" sz="3000" b="0" dirty="0" smtClean="0"/>
              <a:t> </a:t>
            </a:r>
            <a:r>
              <a:rPr lang="en-US" sz="3000" b="0" dirty="0" err="1" smtClean="0"/>
              <a:t>trabajo</a:t>
            </a:r>
            <a:r>
              <a:rPr lang="en-US" sz="3000" b="0" dirty="0" smtClean="0"/>
              <a:t> en la </a:t>
            </a:r>
            <a:r>
              <a:rPr lang="en-US" sz="3000" b="0" dirty="0" err="1" smtClean="0"/>
              <a:t>enseñanza</a:t>
            </a:r>
            <a:endParaRPr lang="en-US" sz="3000" b="0" dirty="0" smtClean="0"/>
          </a:p>
          <a:p>
            <a:pPr marL="466725" indent="-466725" algn="l">
              <a:buFont typeface="Arial" charset="0"/>
              <a:buChar char="•"/>
            </a:pPr>
            <a:endParaRPr lang="en-US" sz="3200" b="0" dirty="0" smtClean="0"/>
          </a:p>
          <a:p>
            <a:pPr marL="466725" indent="-466725" algn="l">
              <a:buFont typeface="Arial" charset="0"/>
              <a:buChar char="•"/>
            </a:pPr>
            <a:endParaRPr lang="en-US" sz="3200" b="0" dirty="0"/>
          </a:p>
        </p:txBody>
      </p:sp>
      <p:sp>
        <p:nvSpPr>
          <p:cNvPr id="7" name="Line 3"/>
          <p:cNvSpPr>
            <a:spLocks noChangeShapeType="1"/>
          </p:cNvSpPr>
          <p:nvPr/>
        </p:nvSpPr>
        <p:spPr bwMode="auto">
          <a:xfrm>
            <a:off x="381000" y="64770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810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El Rol de Nuestras Universidades</a:t>
            </a:r>
            <a:r>
              <a:rPr lang="es-ES_tradnl" sz="3200" b="1" noProof="0" dirty="0" smtClean="0"/>
              <a:t>	</a:t>
            </a:r>
          </a:p>
        </p:txBody>
      </p:sp>
      <p:sp>
        <p:nvSpPr>
          <p:cNvPr id="23555" name="TextBox 3"/>
          <p:cNvSpPr txBox="1">
            <a:spLocks noChangeArrowheads="1"/>
          </p:cNvSpPr>
          <p:nvPr/>
        </p:nvSpPr>
        <p:spPr bwMode="auto">
          <a:xfrm>
            <a:off x="228600" y="990600"/>
            <a:ext cx="8763000" cy="5262979"/>
          </a:xfrm>
          <a:prstGeom prst="rect">
            <a:avLst/>
          </a:prstGeom>
          <a:noFill/>
          <a:ln w="9525">
            <a:noFill/>
            <a:miter lim="800000"/>
            <a:headEnd/>
            <a:tailEnd/>
          </a:ln>
        </p:spPr>
        <p:txBody>
          <a:bodyPr wrap="square">
            <a:spAutoFit/>
          </a:bodyPr>
          <a:lstStyle/>
          <a:p>
            <a:pPr marL="342900" indent="-342900" algn="l">
              <a:buFont typeface="Arial"/>
              <a:buChar char="•"/>
            </a:pPr>
            <a:r>
              <a:rPr lang="en-GB" sz="2800" dirty="0" err="1" smtClean="0"/>
              <a:t>Muchas</a:t>
            </a:r>
            <a:r>
              <a:rPr lang="en-GB" sz="2800" smtClean="0"/>
              <a:t> escuelas primarias y secundarias tienen docentes enseñando materias en las que no fueron entrenados</a:t>
            </a:r>
            <a:endParaRPr lang="en-GB" sz="2800" dirty="0" smtClean="0"/>
          </a:p>
          <a:p>
            <a:pPr marL="342900" indent="-342900" algn="l">
              <a:buFont typeface="Arial"/>
              <a:buChar char="•"/>
            </a:pPr>
            <a:r>
              <a:rPr lang="en-GB" sz="2800" dirty="0" smtClean="0"/>
              <a:t>La Universidad de Loma Linda, </a:t>
            </a:r>
            <a:r>
              <a:rPr lang="en-GB" sz="2800" dirty="0"/>
              <a:t>e</a:t>
            </a:r>
            <a:r>
              <a:rPr lang="en-GB" sz="2800" dirty="0" smtClean="0"/>
              <a:t>n </a:t>
            </a:r>
            <a:r>
              <a:rPr lang="en-GB" sz="2800" dirty="0" err="1" smtClean="0"/>
              <a:t>colaboración</a:t>
            </a:r>
            <a:r>
              <a:rPr lang="en-GB" sz="2800" dirty="0" smtClean="0"/>
              <a:t> con </a:t>
            </a:r>
            <a:r>
              <a:rPr lang="en-GB" sz="2800" dirty="0" err="1" smtClean="0"/>
              <a:t>otras</a:t>
            </a:r>
            <a:r>
              <a:rPr lang="en-GB" sz="2800" dirty="0" smtClean="0"/>
              <a:t> </a:t>
            </a:r>
            <a:r>
              <a:rPr lang="en-GB" sz="2800" dirty="0" err="1" smtClean="0"/>
              <a:t>seis</a:t>
            </a:r>
            <a:r>
              <a:rPr lang="en-GB" sz="2800" dirty="0" smtClean="0"/>
              <a:t> </a:t>
            </a:r>
            <a:r>
              <a:rPr lang="en-GB" sz="2800" dirty="0" err="1" smtClean="0"/>
              <a:t>instituciones</a:t>
            </a:r>
            <a:r>
              <a:rPr lang="en-GB" sz="2800" dirty="0" smtClean="0"/>
              <a:t> ASD, </a:t>
            </a:r>
            <a:r>
              <a:rPr lang="en-GB" sz="2800" dirty="0" err="1" smtClean="0"/>
              <a:t>iniciaron</a:t>
            </a:r>
            <a:r>
              <a:rPr lang="en-GB" sz="2800" dirty="0" smtClean="0"/>
              <a:t> el </a:t>
            </a:r>
            <a:r>
              <a:rPr lang="en-GB" sz="2800" dirty="0" err="1" smtClean="0"/>
              <a:t>programa</a:t>
            </a:r>
            <a:r>
              <a:rPr lang="en-GB" sz="2800" dirty="0" smtClean="0"/>
              <a:t> </a:t>
            </a:r>
            <a:r>
              <a:rPr lang="en-GB" sz="2800" dirty="0" err="1" smtClean="0"/>
              <a:t>Excelencia</a:t>
            </a:r>
            <a:r>
              <a:rPr lang="en-GB" sz="2800" dirty="0" smtClean="0"/>
              <a:t> </a:t>
            </a:r>
            <a:r>
              <a:rPr lang="en-GB" sz="2800" dirty="0"/>
              <a:t>e</a:t>
            </a:r>
            <a:r>
              <a:rPr lang="en-GB" sz="2800" dirty="0" smtClean="0"/>
              <a:t>n CTIM (</a:t>
            </a:r>
            <a:r>
              <a:rPr lang="en-GB" sz="2800" dirty="0" err="1" smtClean="0"/>
              <a:t>ciencia</a:t>
            </a:r>
            <a:r>
              <a:rPr lang="en-GB" sz="2800" dirty="0" smtClean="0"/>
              <a:t>, </a:t>
            </a:r>
            <a:r>
              <a:rPr lang="en-GB" sz="2800" dirty="0" err="1" smtClean="0"/>
              <a:t>tecnología</a:t>
            </a:r>
            <a:r>
              <a:rPr lang="en-GB" sz="2800" dirty="0" smtClean="0"/>
              <a:t>, </a:t>
            </a:r>
            <a:r>
              <a:rPr lang="en-GB" sz="2800" dirty="0" err="1" smtClean="0"/>
              <a:t>ingeniería</a:t>
            </a:r>
            <a:r>
              <a:rPr lang="en-GB" sz="2800" dirty="0" smtClean="0"/>
              <a:t>, </a:t>
            </a:r>
            <a:r>
              <a:rPr lang="en-GB" sz="2800" dirty="0" err="1" smtClean="0"/>
              <a:t>matemática</a:t>
            </a:r>
            <a:r>
              <a:rPr lang="en-GB" sz="2800" dirty="0" smtClean="0"/>
              <a:t>) </a:t>
            </a:r>
            <a:r>
              <a:rPr lang="en-GB" sz="2800" dirty="0" err="1" smtClean="0"/>
              <a:t>Educación</a:t>
            </a:r>
            <a:r>
              <a:rPr lang="en-GB" sz="2800" dirty="0" smtClean="0"/>
              <a:t> </a:t>
            </a:r>
            <a:r>
              <a:rPr lang="en-GB" sz="2800" dirty="0" err="1" smtClean="0"/>
              <a:t>Experiencial</a:t>
            </a:r>
            <a:r>
              <a:rPr lang="en-GB" sz="2800" dirty="0" smtClean="0"/>
              <a:t> (EXSEED)</a:t>
            </a:r>
            <a:r>
              <a:rPr lang="en-GB" sz="2800" dirty="0"/>
              <a:t> </a:t>
            </a:r>
            <a:endParaRPr lang="en-GB" sz="2800" dirty="0" smtClean="0"/>
          </a:p>
          <a:p>
            <a:pPr marL="342900" indent="-342900" algn="l">
              <a:buFont typeface="Arial"/>
              <a:buChar char="•"/>
            </a:pPr>
            <a:r>
              <a:rPr lang="en-GB" sz="2800" dirty="0" smtClean="0"/>
              <a:t>El </a:t>
            </a:r>
            <a:r>
              <a:rPr lang="en-GB" sz="2800" dirty="0" err="1" smtClean="0"/>
              <a:t>programa</a:t>
            </a:r>
            <a:r>
              <a:rPr lang="en-GB" sz="2800" dirty="0" smtClean="0"/>
              <a:t> de </a:t>
            </a:r>
            <a:r>
              <a:rPr lang="en-GB" sz="2800" dirty="0" err="1" smtClean="0"/>
              <a:t>una</a:t>
            </a:r>
            <a:r>
              <a:rPr lang="en-GB" sz="2800" dirty="0" smtClean="0"/>
              <a:t> </a:t>
            </a:r>
            <a:r>
              <a:rPr lang="en-GB" sz="2800" dirty="0" err="1" smtClean="0"/>
              <a:t>semana</a:t>
            </a:r>
            <a:r>
              <a:rPr lang="en-GB" sz="2800" dirty="0" smtClean="0"/>
              <a:t> </a:t>
            </a:r>
            <a:r>
              <a:rPr lang="en-GB" sz="2800" dirty="0" err="1" smtClean="0"/>
              <a:t>durante</a:t>
            </a:r>
            <a:r>
              <a:rPr lang="en-GB" sz="2800" dirty="0" smtClean="0"/>
              <a:t> el </a:t>
            </a:r>
            <a:r>
              <a:rPr lang="en-GB" sz="2800" dirty="0" err="1" smtClean="0"/>
              <a:t>verano</a:t>
            </a:r>
            <a:r>
              <a:rPr lang="en-GB" sz="2800" dirty="0" smtClean="0"/>
              <a:t>, </a:t>
            </a:r>
            <a:r>
              <a:rPr lang="en-GB" sz="2800" dirty="0" err="1" smtClean="0"/>
              <a:t>trae</a:t>
            </a:r>
            <a:r>
              <a:rPr lang="en-GB" sz="2800" dirty="0" smtClean="0"/>
              <a:t> </a:t>
            </a:r>
            <a:r>
              <a:rPr lang="en-GB" sz="2800" dirty="0" err="1" smtClean="0"/>
              <a:t>docentes</a:t>
            </a:r>
            <a:r>
              <a:rPr lang="en-GB" sz="2800" dirty="0" smtClean="0"/>
              <a:t>  K 12 de </a:t>
            </a:r>
            <a:r>
              <a:rPr lang="en-GB" sz="2800" dirty="0" err="1" smtClean="0"/>
              <a:t>escuelas</a:t>
            </a:r>
            <a:r>
              <a:rPr lang="en-GB" sz="2800" dirty="0" smtClean="0"/>
              <a:t> ASD al campus de Loma </a:t>
            </a:r>
            <a:r>
              <a:rPr lang="en-GB" sz="2800" dirty="0"/>
              <a:t>Linda </a:t>
            </a:r>
            <a:r>
              <a:rPr lang="en-GB" sz="2800" dirty="0" smtClean="0"/>
              <a:t> para </a:t>
            </a:r>
            <a:r>
              <a:rPr lang="en-GB" sz="2800" dirty="0" err="1" smtClean="0"/>
              <a:t>mejorar</a:t>
            </a:r>
            <a:r>
              <a:rPr lang="en-GB" sz="2800" dirty="0" smtClean="0"/>
              <a:t> sus </a:t>
            </a:r>
            <a:r>
              <a:rPr lang="en-GB" sz="2800" dirty="0" err="1" smtClean="0"/>
              <a:t>habilidades</a:t>
            </a:r>
            <a:r>
              <a:rPr lang="en-GB" sz="2800" dirty="0" smtClean="0"/>
              <a:t> en la </a:t>
            </a:r>
            <a:r>
              <a:rPr lang="en-GB" sz="2800" dirty="0" err="1" smtClean="0"/>
              <a:t>enseñanza</a:t>
            </a:r>
            <a:r>
              <a:rPr lang="en-GB" sz="2800" dirty="0" smtClean="0"/>
              <a:t> de </a:t>
            </a:r>
            <a:r>
              <a:rPr lang="en-GB" sz="2800" dirty="0" err="1" smtClean="0"/>
              <a:t>ciencia</a:t>
            </a:r>
            <a:r>
              <a:rPr lang="en-GB" sz="2800" dirty="0" smtClean="0"/>
              <a:t> y </a:t>
            </a:r>
            <a:r>
              <a:rPr lang="en-GB" sz="2800" dirty="0" err="1" smtClean="0"/>
              <a:t>matemática</a:t>
            </a:r>
            <a:endParaRPr lang="en-GB" sz="2800" dirty="0" smtClean="0"/>
          </a:p>
          <a:p>
            <a:pPr marL="342900" indent="-342900" algn="l">
              <a:buFont typeface="Arial"/>
              <a:buChar char="•"/>
            </a:pPr>
            <a:r>
              <a:rPr lang="en-GB" sz="2800" dirty="0" err="1" smtClean="0"/>
              <a:t>Necesitamos</a:t>
            </a:r>
            <a:r>
              <a:rPr lang="en-GB" sz="2800" smtClean="0"/>
              <a:t> construir, fortalecer y extender esta clase de iniciativas para mejorar la calidad de la enseñanza</a:t>
            </a:r>
            <a:endParaRPr lang="en-US" sz="2800" b="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52400"/>
            <a:ext cx="7772400" cy="381000"/>
          </a:xfrm>
        </p:spPr>
        <p:txBody>
          <a:bodyPr/>
          <a:lstStyle/>
          <a:p>
            <a:r>
              <a:rPr lang="es-ES_tradnl" sz="3600" noProof="0" dirty="0" smtClean="0"/>
              <a:t>Programas de Verano	</a:t>
            </a:r>
          </a:p>
        </p:txBody>
      </p:sp>
      <p:sp>
        <p:nvSpPr>
          <p:cNvPr id="23555" name="TextBox 3"/>
          <p:cNvSpPr txBox="1">
            <a:spLocks noChangeArrowheads="1"/>
          </p:cNvSpPr>
          <p:nvPr/>
        </p:nvSpPr>
        <p:spPr bwMode="auto">
          <a:xfrm>
            <a:off x="0" y="609600"/>
            <a:ext cx="5867400" cy="5693866"/>
          </a:xfrm>
          <a:prstGeom prst="rect">
            <a:avLst/>
          </a:prstGeom>
          <a:noFill/>
          <a:ln w="9525">
            <a:noFill/>
            <a:miter lim="800000"/>
            <a:headEnd/>
            <a:tailEnd/>
          </a:ln>
        </p:spPr>
        <p:txBody>
          <a:bodyPr wrap="square">
            <a:spAutoFit/>
          </a:bodyPr>
          <a:lstStyle/>
          <a:p>
            <a:pPr marL="342900" indent="-342900" algn="l">
              <a:buFont typeface="Arial"/>
              <a:buChar char="•"/>
            </a:pPr>
            <a:r>
              <a:rPr lang="en-US" sz="2600" dirty="0" smtClean="0"/>
              <a:t>¿Y </a:t>
            </a:r>
            <a:r>
              <a:rPr lang="en-US" sz="2600" dirty="0" err="1" smtClean="0"/>
              <a:t>si</a:t>
            </a:r>
            <a:r>
              <a:rPr lang="en-US" sz="2600" dirty="0" smtClean="0"/>
              <a:t> </a:t>
            </a:r>
            <a:r>
              <a:rPr lang="en-US" sz="2600" dirty="0" err="1" smtClean="0"/>
              <a:t>diseñamos</a:t>
            </a:r>
            <a:r>
              <a:rPr lang="en-US" sz="2600" dirty="0" smtClean="0"/>
              <a:t> </a:t>
            </a:r>
            <a:r>
              <a:rPr lang="en-US" sz="2600" dirty="0" err="1" smtClean="0"/>
              <a:t>programas</a:t>
            </a:r>
            <a:r>
              <a:rPr lang="en-US" sz="2600" dirty="0" smtClean="0"/>
              <a:t> para  </a:t>
            </a:r>
            <a:r>
              <a:rPr lang="en-US" sz="2600" dirty="0" err="1" smtClean="0"/>
              <a:t>fortalecer</a:t>
            </a:r>
            <a:r>
              <a:rPr lang="en-US" sz="2600" dirty="0" smtClean="0"/>
              <a:t> el </a:t>
            </a:r>
            <a:r>
              <a:rPr lang="en-US" sz="2600" dirty="0" err="1" smtClean="0"/>
              <a:t>rendimiento</a:t>
            </a:r>
            <a:r>
              <a:rPr lang="en-US" sz="2600" dirty="0" smtClean="0"/>
              <a:t> de los </a:t>
            </a:r>
            <a:r>
              <a:rPr lang="en-US" sz="2600" dirty="0" err="1" smtClean="0"/>
              <a:t>estudiantes</a:t>
            </a:r>
            <a:r>
              <a:rPr lang="en-US" sz="2600" dirty="0" smtClean="0"/>
              <a:t> ASD de </a:t>
            </a:r>
            <a:r>
              <a:rPr lang="en-US" sz="2600" dirty="0" err="1" smtClean="0"/>
              <a:t>escuelas</a:t>
            </a:r>
            <a:r>
              <a:rPr lang="en-US" sz="2600" dirty="0" smtClean="0"/>
              <a:t> </a:t>
            </a:r>
            <a:r>
              <a:rPr lang="en-US" sz="2600" dirty="0" err="1" smtClean="0"/>
              <a:t>secundarias</a:t>
            </a:r>
            <a:r>
              <a:rPr lang="en-GB" sz="2600" dirty="0" smtClean="0"/>
              <a:t>, </a:t>
            </a:r>
            <a:r>
              <a:rPr lang="en-GB" sz="2600" dirty="0" err="1" smtClean="0"/>
              <a:t>ya</a:t>
            </a:r>
            <a:r>
              <a:rPr lang="en-GB" sz="2600" dirty="0" smtClean="0"/>
              <a:t> </a:t>
            </a:r>
            <a:r>
              <a:rPr lang="en-GB" sz="2600" dirty="0" err="1" smtClean="0"/>
              <a:t>sean</a:t>
            </a:r>
            <a:r>
              <a:rPr lang="en-GB" sz="2600" dirty="0" smtClean="0"/>
              <a:t> </a:t>
            </a:r>
            <a:r>
              <a:rPr lang="en-GB" sz="2600" dirty="0" err="1" smtClean="0"/>
              <a:t>escuelas</a:t>
            </a:r>
            <a:r>
              <a:rPr lang="en-GB" sz="2600" dirty="0" smtClean="0"/>
              <a:t> </a:t>
            </a:r>
            <a:r>
              <a:rPr lang="en-GB" sz="2600" dirty="0" err="1" smtClean="0"/>
              <a:t>públicas</a:t>
            </a:r>
            <a:r>
              <a:rPr lang="en-GB" sz="2600" dirty="0" smtClean="0"/>
              <a:t> o ASD, y los </a:t>
            </a:r>
            <a:r>
              <a:rPr lang="en-GB" sz="2600" dirty="0" err="1" smtClean="0"/>
              <a:t>preparamos</a:t>
            </a:r>
            <a:r>
              <a:rPr lang="en-GB" sz="2600" dirty="0" smtClean="0"/>
              <a:t> para </a:t>
            </a:r>
            <a:r>
              <a:rPr lang="en-GB" sz="2600" dirty="0" err="1" smtClean="0"/>
              <a:t>tener</a:t>
            </a:r>
            <a:r>
              <a:rPr lang="en-GB" sz="2600" dirty="0" smtClean="0"/>
              <a:t> </a:t>
            </a:r>
            <a:r>
              <a:rPr lang="en-GB" sz="2600" dirty="0" err="1" smtClean="0"/>
              <a:t>éxito</a:t>
            </a:r>
            <a:r>
              <a:rPr lang="en-GB" sz="2600" dirty="0" smtClean="0"/>
              <a:t> en la </a:t>
            </a:r>
            <a:r>
              <a:rPr lang="en-GB" sz="2600" dirty="0" err="1" smtClean="0"/>
              <a:t>educación</a:t>
            </a:r>
            <a:r>
              <a:rPr lang="en-GB" sz="2600" dirty="0" smtClean="0"/>
              <a:t> superior?</a:t>
            </a:r>
          </a:p>
          <a:p>
            <a:pPr marL="342900" indent="-342900" algn="l">
              <a:buFont typeface="Arial"/>
              <a:buChar char="•"/>
            </a:pPr>
            <a:r>
              <a:rPr lang="en-GB" sz="2600" dirty="0" smtClean="0"/>
              <a:t>El </a:t>
            </a:r>
            <a:r>
              <a:rPr lang="en-GB" sz="2600" dirty="0" err="1" smtClean="0"/>
              <a:t>programa</a:t>
            </a:r>
            <a:r>
              <a:rPr lang="en-GB" sz="2600" dirty="0" smtClean="0"/>
              <a:t> –de </a:t>
            </a:r>
            <a:r>
              <a:rPr lang="en-GB" sz="2600" dirty="0" err="1" smtClean="0"/>
              <a:t>verano</a:t>
            </a:r>
            <a:r>
              <a:rPr lang="en-GB" sz="2600" dirty="0" smtClean="0"/>
              <a:t>- de </a:t>
            </a:r>
            <a:r>
              <a:rPr lang="en-GB" sz="2600" dirty="0" err="1" smtClean="0"/>
              <a:t>entrenamiento</a:t>
            </a:r>
            <a:r>
              <a:rPr lang="en-GB" sz="2600" dirty="0" smtClean="0"/>
              <a:t> de pre-</a:t>
            </a:r>
            <a:r>
              <a:rPr lang="en-GB" sz="2600" dirty="0" err="1" smtClean="0"/>
              <a:t>grado</a:t>
            </a:r>
            <a:r>
              <a:rPr lang="en-GB" sz="2600" dirty="0" smtClean="0"/>
              <a:t> del Centro de </a:t>
            </a:r>
            <a:r>
              <a:rPr lang="en-GB" sz="2600" dirty="0" err="1" smtClean="0"/>
              <a:t>Disparidades</a:t>
            </a:r>
            <a:r>
              <a:rPr lang="en-GB" sz="2600" dirty="0" smtClean="0"/>
              <a:t> de la </a:t>
            </a:r>
            <a:r>
              <a:rPr lang="en-GB" sz="2600" dirty="0" err="1" smtClean="0"/>
              <a:t>Salud</a:t>
            </a:r>
            <a:r>
              <a:rPr lang="en-GB" sz="2600" dirty="0" smtClean="0"/>
              <a:t> y </a:t>
            </a:r>
            <a:r>
              <a:rPr lang="en-GB" sz="2600" dirty="0" err="1" smtClean="0"/>
              <a:t>Medicina</a:t>
            </a:r>
            <a:r>
              <a:rPr lang="en-GB" sz="2600" dirty="0" smtClean="0"/>
              <a:t> Molecular de la Univ. de Loma Linda </a:t>
            </a:r>
            <a:r>
              <a:rPr lang="en-GB" sz="2600" dirty="0" err="1" smtClean="0"/>
              <a:t>es</a:t>
            </a:r>
            <a:r>
              <a:rPr lang="en-GB" sz="2600" dirty="0" smtClean="0"/>
              <a:t> un </a:t>
            </a:r>
            <a:r>
              <a:rPr lang="en-GB" sz="2600" dirty="0" err="1" smtClean="0"/>
              <a:t>ejemplo</a:t>
            </a:r>
            <a:endParaRPr lang="en-GB" sz="2600" dirty="0" smtClean="0"/>
          </a:p>
          <a:p>
            <a:pPr marL="342900" indent="-342900" algn="l">
              <a:buFont typeface="Arial"/>
              <a:buChar char="•"/>
            </a:pPr>
            <a:r>
              <a:rPr lang="en-GB" sz="2600" dirty="0" err="1" smtClean="0"/>
              <a:t>Fundado</a:t>
            </a:r>
            <a:r>
              <a:rPr lang="en-GB" sz="2600" smtClean="0"/>
              <a:t> por NIH – un internado de 9 semanas (verano) en un laboratorio de investigación </a:t>
            </a:r>
            <a:endParaRPr lang="en-GB" sz="2600" dirty="0" smtClean="0"/>
          </a:p>
        </p:txBody>
      </p:sp>
      <p:sp>
        <p:nvSpPr>
          <p:cNvPr id="6" name="Rectangle 35"/>
          <p:cNvSpPr>
            <a:spLocks noChangeArrowheads="1"/>
          </p:cNvSpPr>
          <p:nvPr/>
        </p:nvSpPr>
        <p:spPr bwMode="auto">
          <a:xfrm>
            <a:off x="838200" y="62484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Salto, Riggs, De Leon, </a:t>
            </a:r>
            <a:r>
              <a:rPr lang="en-US" sz="2000" dirty="0" err="1" smtClean="0">
                <a:solidFill>
                  <a:srgbClr val="FFFF00"/>
                </a:solidFill>
              </a:rPr>
              <a:t>Casiano</a:t>
            </a:r>
            <a:r>
              <a:rPr lang="en-US" sz="2000" dirty="0" smtClean="0">
                <a:solidFill>
                  <a:srgbClr val="FFFF00"/>
                </a:solidFill>
              </a:rPr>
              <a:t>, De Leon</a:t>
            </a:r>
            <a:r>
              <a:rPr lang="en-US" sz="2000" dirty="0">
                <a:solidFill>
                  <a:srgbClr val="FFFF00"/>
                </a:solidFill>
              </a:rPr>
              <a:t>,</a:t>
            </a:r>
            <a:r>
              <a:rPr lang="en-US" sz="2000" dirty="0" smtClean="0">
                <a:solidFill>
                  <a:srgbClr val="FFFF00"/>
                </a:solidFill>
              </a:rPr>
              <a:t>  </a:t>
            </a:r>
            <a:r>
              <a:rPr lang="en-US" sz="2000" dirty="0" err="1" smtClean="0">
                <a:solidFill>
                  <a:srgbClr val="FFFF00"/>
                </a:solidFill>
              </a:rPr>
              <a:t>PLoS</a:t>
            </a:r>
            <a:r>
              <a:rPr lang="en-US" sz="2000" dirty="0" smtClean="0">
                <a:solidFill>
                  <a:srgbClr val="FFFF00"/>
                </a:solidFill>
              </a:rPr>
              <a:t> ONE, 2014</a:t>
            </a:r>
            <a:endParaRPr lang="en-US" sz="2000" dirty="0">
              <a:solidFill>
                <a:srgbClr val="FFFF00"/>
              </a:solidFill>
            </a:endParaRPr>
          </a:p>
        </p:txBody>
      </p:sp>
      <p:sp>
        <p:nvSpPr>
          <p:cNvPr id="7" name="Line 3"/>
          <p:cNvSpPr>
            <a:spLocks noChangeShapeType="1"/>
          </p:cNvSpPr>
          <p:nvPr/>
        </p:nvSpPr>
        <p:spPr bwMode="auto">
          <a:xfrm>
            <a:off x="457200" y="63246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609600"/>
            <a:ext cx="8229600" cy="0"/>
          </a:xfrm>
          <a:prstGeom prst="line">
            <a:avLst/>
          </a:prstGeom>
          <a:noFill/>
          <a:ln w="19050">
            <a:solidFill>
              <a:schemeClr val="tx2"/>
            </a:solidFill>
            <a:round/>
            <a:headEnd/>
            <a:tailEnd/>
          </a:ln>
        </p:spPr>
        <p:txBody>
          <a:bodyPr/>
          <a:lstStyle/>
          <a:p>
            <a:endParaRPr lang="en-US" dirty="0"/>
          </a:p>
        </p:txBody>
      </p:sp>
      <p:pic>
        <p:nvPicPr>
          <p:cNvPr id="2" name="Picture 1" descr="Marino De Le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914400"/>
            <a:ext cx="3124200" cy="3505200"/>
          </a:xfrm>
          <a:prstGeom prst="rect">
            <a:avLst/>
          </a:prstGeom>
        </p:spPr>
      </p:pic>
      <p:sp>
        <p:nvSpPr>
          <p:cNvPr id="3" name="TextBox 2"/>
          <p:cNvSpPr txBox="1"/>
          <p:nvPr/>
        </p:nvSpPr>
        <p:spPr>
          <a:xfrm>
            <a:off x="5943600" y="4648200"/>
            <a:ext cx="2895600" cy="461665"/>
          </a:xfrm>
          <a:prstGeom prst="rect">
            <a:avLst/>
          </a:prstGeom>
          <a:noFill/>
        </p:spPr>
        <p:txBody>
          <a:bodyPr wrap="square" rtlCol="0">
            <a:spAutoFit/>
          </a:bodyPr>
          <a:lstStyle/>
          <a:p>
            <a:r>
              <a:rPr lang="en-US" sz="2400" dirty="0" smtClean="0"/>
              <a:t>Dr. Marino De Leon</a:t>
            </a:r>
            <a:endParaRPr lang="en-US" sz="2400" dirty="0"/>
          </a:p>
        </p:txBody>
      </p:sp>
    </p:spTree>
    <p:extLst>
      <p:ext uri="{BB962C8B-B14F-4D97-AF65-F5344CB8AC3E}">
        <p14:creationId xmlns:p14="http://schemas.microsoft.com/office/powerpoint/2010/main" val="24880047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457200"/>
            <a:ext cx="8915400" cy="457200"/>
          </a:xfrm>
        </p:spPr>
        <p:txBody>
          <a:bodyPr/>
          <a:lstStyle/>
          <a:p>
            <a:pPr eaLnBrk="1" hangingPunct="1"/>
            <a:r>
              <a:rPr lang="es-ES_tradnl" sz="3600" noProof="0" dirty="0" smtClean="0"/>
              <a:t>Rentabilidad de la Inversión </a:t>
            </a:r>
            <a:r>
              <a:rPr lang="es-ES_tradnl" sz="2800" noProof="0" dirty="0" smtClean="0"/>
              <a:t>(Educación ASD)</a:t>
            </a:r>
          </a:p>
        </p:txBody>
      </p:sp>
      <p:sp>
        <p:nvSpPr>
          <p:cNvPr id="36867" name="Rectangle 3"/>
          <p:cNvSpPr>
            <a:spLocks noGrp="1" noChangeArrowheads="1"/>
          </p:cNvSpPr>
          <p:nvPr>
            <p:ph type="body" idx="1"/>
          </p:nvPr>
        </p:nvSpPr>
        <p:spPr>
          <a:xfrm>
            <a:off x="0" y="1371600"/>
            <a:ext cx="8915400" cy="6172200"/>
          </a:xfrm>
        </p:spPr>
        <p:txBody>
          <a:bodyPr/>
          <a:lstStyle/>
          <a:p>
            <a:r>
              <a:rPr lang="es-ES_tradnl" sz="2200" noProof="0" dirty="0" smtClean="0"/>
              <a:t>Aceptado para estudios doctorales en los 3 mejores </a:t>
            </a:r>
            <a:r>
              <a:rPr lang="es-ES_tradnl" sz="2200" noProof="0" dirty="0" err="1" smtClean="0"/>
              <a:t>depts</a:t>
            </a:r>
            <a:r>
              <a:rPr lang="es-ES_tradnl" sz="2200" noProof="0" dirty="0" smtClean="0"/>
              <a:t>. (Universidad de Michigan)</a:t>
            </a:r>
          </a:p>
          <a:p>
            <a:r>
              <a:rPr lang="es-ES_tradnl" sz="2200" noProof="0" dirty="0" smtClean="0"/>
              <a:t>1986 - 1992, Asistente de Profesor Asociado, </a:t>
            </a:r>
            <a:r>
              <a:rPr lang="es-ES_tradnl" sz="2200" noProof="0" dirty="0" smtClean="0">
                <a:solidFill>
                  <a:schemeClr val="accent5">
                    <a:lumMod val="40000"/>
                    <a:lumOff val="60000"/>
                  </a:schemeClr>
                </a:solidFill>
              </a:rPr>
              <a:t>Universidad de Yale</a:t>
            </a:r>
          </a:p>
          <a:p>
            <a:r>
              <a:rPr lang="es-ES_tradnl" sz="2200" noProof="0" dirty="0" smtClean="0"/>
              <a:t>1992 - 2006, Asociado del Profesor Titular, </a:t>
            </a:r>
            <a:r>
              <a:rPr lang="es-ES_tradnl" sz="2200" noProof="0" dirty="0" smtClean="0">
                <a:solidFill>
                  <a:srgbClr val="F6FFFA"/>
                </a:solidFill>
              </a:rPr>
              <a:t>Universidad de Michigan</a:t>
            </a:r>
          </a:p>
          <a:p>
            <a:r>
              <a:rPr lang="es-ES_tradnl" sz="2200" noProof="0" dirty="0" smtClean="0"/>
              <a:t>2006 – presente, Profesor Titular, </a:t>
            </a:r>
            <a:r>
              <a:rPr lang="es-ES_tradnl" sz="2200" noProof="0" dirty="0" smtClean="0">
                <a:solidFill>
                  <a:srgbClr val="F6FFFA"/>
                </a:solidFill>
              </a:rPr>
              <a:t>Universidad de Harvard</a:t>
            </a:r>
          </a:p>
          <a:p>
            <a:pPr lvl="0"/>
            <a:r>
              <a:rPr lang="es-ES_tradnl" sz="2200" noProof="0" dirty="0" smtClean="0"/>
              <a:t>Autor de más de 400 ensayos científicos</a:t>
            </a:r>
          </a:p>
          <a:p>
            <a:pPr lvl="0"/>
            <a:r>
              <a:rPr lang="es-ES_tradnl" sz="2200" noProof="0" dirty="0" smtClean="0"/>
              <a:t>Situado entre los 10 científicos sociales más citados en el mundo </a:t>
            </a:r>
          </a:p>
          <a:p>
            <a:pPr lvl="0"/>
            <a:r>
              <a:rPr lang="es-ES_tradnl" sz="2200" noProof="0" dirty="0" smtClean="0"/>
              <a:t>Considerado el académico de color más citado en ciencias sociales</a:t>
            </a:r>
          </a:p>
          <a:p>
            <a:pPr lvl="0"/>
            <a:r>
              <a:rPr lang="es-ES_tradnl" sz="2200" noProof="0" dirty="0" smtClean="0"/>
              <a:t>Considerado por Thompson-Reuters como una de las mentes científicas más influyentes del mundo en el  2014</a:t>
            </a:r>
          </a:p>
          <a:p>
            <a:pPr lvl="0"/>
            <a:r>
              <a:rPr lang="es-ES_tradnl" sz="2200" noProof="0" dirty="0" smtClean="0"/>
              <a:t>Elegido para la Academia Nacional de Medicina, 2001</a:t>
            </a:r>
          </a:p>
          <a:p>
            <a:pPr lvl="0"/>
            <a:r>
              <a:rPr lang="es-ES_tradnl" sz="2200" noProof="0" dirty="0" smtClean="0"/>
              <a:t>Director Asociado, Ministerio de Salud, Asociación General ASD, 2014-</a:t>
            </a:r>
            <a:endParaRPr lang="es-ES_tradnl" sz="2200" noProof="0" dirty="0"/>
          </a:p>
        </p:txBody>
      </p:sp>
      <p:sp>
        <p:nvSpPr>
          <p:cNvPr id="36868" name="Line 4"/>
          <p:cNvSpPr>
            <a:spLocks noChangeShapeType="1"/>
          </p:cNvSpPr>
          <p:nvPr/>
        </p:nvSpPr>
        <p:spPr bwMode="auto">
          <a:xfrm>
            <a:off x="304800" y="9906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40172165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458200" cy="381000"/>
          </a:xfrm>
        </p:spPr>
        <p:txBody>
          <a:bodyPr/>
          <a:lstStyle/>
          <a:p>
            <a:r>
              <a:rPr lang="es-ES_tradnl" sz="3600" noProof="0" dirty="0" smtClean="0"/>
              <a:t>Programa de Verano-Univ. de Loma Linda	</a:t>
            </a:r>
          </a:p>
        </p:txBody>
      </p:sp>
      <p:sp>
        <p:nvSpPr>
          <p:cNvPr id="23555" name="TextBox 3"/>
          <p:cNvSpPr txBox="1">
            <a:spLocks noChangeArrowheads="1"/>
          </p:cNvSpPr>
          <p:nvPr/>
        </p:nvSpPr>
        <p:spPr bwMode="auto">
          <a:xfrm>
            <a:off x="304800" y="838200"/>
            <a:ext cx="8839200" cy="5509200"/>
          </a:xfrm>
          <a:prstGeom prst="rect">
            <a:avLst/>
          </a:prstGeom>
          <a:noFill/>
          <a:ln w="9525">
            <a:noFill/>
            <a:miter lim="800000"/>
            <a:headEnd/>
            <a:tailEnd/>
          </a:ln>
        </p:spPr>
        <p:txBody>
          <a:bodyPr wrap="square">
            <a:spAutoFit/>
          </a:bodyPr>
          <a:lstStyle/>
          <a:p>
            <a:pPr marL="342900" indent="-342900" algn="l">
              <a:spcBef>
                <a:spcPts val="600"/>
              </a:spcBef>
              <a:spcAft>
                <a:spcPts val="600"/>
              </a:spcAft>
              <a:buFont typeface="Arial"/>
              <a:buChar char="•"/>
            </a:pPr>
            <a:r>
              <a:rPr lang="en-GB" sz="2600" smtClean="0"/>
              <a:t>Incluye orientación, participación </a:t>
            </a:r>
            <a:r>
              <a:rPr lang="en-GB" sz="2600"/>
              <a:t>e</a:t>
            </a:r>
            <a:r>
              <a:rPr lang="en-GB" sz="2600" smtClean="0"/>
              <a:t>n seminarios y conferencias científicas, y actividades de enriquecimiento educativo</a:t>
            </a:r>
            <a:endParaRPr lang="en-GB" sz="2600" dirty="0" smtClean="0"/>
          </a:p>
          <a:p>
            <a:pPr marL="342900" indent="-342900" algn="l">
              <a:spcBef>
                <a:spcPts val="600"/>
              </a:spcBef>
              <a:spcAft>
                <a:spcPts val="600"/>
              </a:spcAft>
              <a:buFont typeface="Arial"/>
              <a:buChar char="•"/>
            </a:pPr>
            <a:r>
              <a:rPr lang="en-GB" sz="2600" smtClean="0"/>
              <a:t>Los estudiantes que participan son compensados por horas </a:t>
            </a:r>
            <a:endParaRPr lang="en-GB" sz="2600" dirty="0" smtClean="0"/>
          </a:p>
          <a:p>
            <a:pPr marL="342900" indent="-342900" algn="l">
              <a:spcBef>
                <a:spcPts val="600"/>
              </a:spcBef>
              <a:spcAft>
                <a:spcPts val="600"/>
              </a:spcAft>
              <a:buFont typeface="Arial"/>
              <a:buChar char="•"/>
            </a:pPr>
            <a:r>
              <a:rPr lang="en-GB" sz="2600" smtClean="0"/>
              <a:t> Los estudiantes de preparatoria/bachillerato y pre-grado que participan en este programa han mostrado mejorías en sus habilidades de investigación y en su eficacia investigativa</a:t>
            </a:r>
            <a:endParaRPr lang="en-GB" sz="2600" dirty="0" smtClean="0"/>
          </a:p>
          <a:p>
            <a:pPr marL="342900" indent="-342900" algn="l">
              <a:spcBef>
                <a:spcPts val="600"/>
              </a:spcBef>
              <a:spcAft>
                <a:spcPts val="600"/>
              </a:spcAft>
              <a:buFont typeface="Arial"/>
              <a:buChar char="•"/>
            </a:pPr>
            <a:r>
              <a:rPr lang="en-GB" sz="2600" smtClean="0"/>
              <a:t>El programa es exitoso reclutando estudiantes que obtienen un titulo en CTIM (ciencia, tecnología, ingeniería, matemática)</a:t>
            </a:r>
            <a:r>
              <a:rPr lang="en-GB" sz="2600" dirty="0"/>
              <a:t> </a:t>
            </a:r>
            <a:endParaRPr lang="en-GB" sz="2600" dirty="0" smtClean="0"/>
          </a:p>
          <a:p>
            <a:pPr marL="342900" indent="-342900" algn="l">
              <a:spcBef>
                <a:spcPts val="600"/>
              </a:spcBef>
              <a:spcAft>
                <a:spcPts val="600"/>
              </a:spcAft>
              <a:buFont typeface="Arial"/>
              <a:buChar char="•"/>
            </a:pPr>
            <a:r>
              <a:rPr lang="en-GB" sz="2600" b="0" smtClean="0">
                <a:solidFill>
                  <a:srgbClr val="F6FFFA"/>
                </a:solidFill>
              </a:rPr>
              <a:t>Mayor visión para extender programas de este tipo incluyendo clases de preparación para el TAS/ACT (American College Testing)</a:t>
            </a:r>
            <a:endParaRPr lang="en-US" sz="2600" b="0" dirty="0">
              <a:solidFill>
                <a:srgbClr val="F6FFFA"/>
              </a:solidFill>
            </a:endParaRPr>
          </a:p>
        </p:txBody>
      </p:sp>
      <p:sp>
        <p:nvSpPr>
          <p:cNvPr id="6" name="Rectangle 35"/>
          <p:cNvSpPr>
            <a:spLocks noChangeArrowheads="1"/>
          </p:cNvSpPr>
          <p:nvPr/>
        </p:nvSpPr>
        <p:spPr bwMode="auto">
          <a:xfrm>
            <a:off x="838200" y="62484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Salto, Riggs, De Leon, </a:t>
            </a:r>
            <a:r>
              <a:rPr lang="en-US" sz="2000" dirty="0" err="1" smtClean="0">
                <a:solidFill>
                  <a:srgbClr val="FFFF00"/>
                </a:solidFill>
              </a:rPr>
              <a:t>Casiano</a:t>
            </a:r>
            <a:r>
              <a:rPr lang="en-US" sz="2000" dirty="0" smtClean="0">
                <a:solidFill>
                  <a:srgbClr val="FFFF00"/>
                </a:solidFill>
              </a:rPr>
              <a:t>, De Leon</a:t>
            </a:r>
            <a:r>
              <a:rPr lang="en-US" sz="2000" dirty="0">
                <a:solidFill>
                  <a:srgbClr val="FFFF00"/>
                </a:solidFill>
              </a:rPr>
              <a:t>,</a:t>
            </a:r>
            <a:r>
              <a:rPr lang="en-US" sz="2000" dirty="0" smtClean="0">
                <a:solidFill>
                  <a:srgbClr val="FFFF00"/>
                </a:solidFill>
              </a:rPr>
              <a:t>  </a:t>
            </a:r>
            <a:r>
              <a:rPr lang="en-US" sz="2000" dirty="0" err="1" smtClean="0">
                <a:solidFill>
                  <a:srgbClr val="FFFF00"/>
                </a:solidFill>
              </a:rPr>
              <a:t>PLoS</a:t>
            </a:r>
            <a:r>
              <a:rPr lang="en-US" sz="2000" dirty="0" smtClean="0">
                <a:solidFill>
                  <a:srgbClr val="FFFF00"/>
                </a:solidFill>
              </a:rPr>
              <a:t> ONE, 2014</a:t>
            </a:r>
            <a:endParaRPr lang="en-US" sz="2000" dirty="0">
              <a:solidFill>
                <a:srgbClr val="FFFF00"/>
              </a:solidFill>
            </a:endParaRPr>
          </a:p>
        </p:txBody>
      </p:sp>
      <p:sp>
        <p:nvSpPr>
          <p:cNvPr id="7" name="Line 3"/>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1392565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0"/>
            <a:ext cx="7772400" cy="609600"/>
          </a:xfrm>
        </p:spPr>
        <p:txBody>
          <a:bodyPr/>
          <a:lstStyle/>
          <a:p>
            <a:r>
              <a:rPr lang="es-ES_tradnl" sz="3600" noProof="0" dirty="0" smtClean="0"/>
              <a:t>Incubadora de Innovación </a:t>
            </a:r>
            <a:r>
              <a:rPr lang="es-ES_tradnl" sz="3200" b="1" noProof="0" dirty="0" smtClean="0"/>
              <a:t>	</a:t>
            </a:r>
          </a:p>
        </p:txBody>
      </p:sp>
      <p:sp>
        <p:nvSpPr>
          <p:cNvPr id="23555" name="TextBox 3"/>
          <p:cNvSpPr txBox="1">
            <a:spLocks noChangeArrowheads="1"/>
          </p:cNvSpPr>
          <p:nvPr/>
        </p:nvSpPr>
        <p:spPr bwMode="auto">
          <a:xfrm>
            <a:off x="304800" y="838200"/>
            <a:ext cx="8610600" cy="5940088"/>
          </a:xfrm>
          <a:prstGeom prst="rect">
            <a:avLst/>
          </a:prstGeom>
          <a:noFill/>
          <a:ln w="9525">
            <a:noFill/>
            <a:miter lim="800000"/>
            <a:headEnd/>
            <a:tailEnd/>
          </a:ln>
        </p:spPr>
        <p:txBody>
          <a:bodyPr wrap="square">
            <a:spAutoFit/>
          </a:bodyPr>
          <a:lstStyle/>
          <a:p>
            <a:pPr marL="457200" indent="-457200" algn="l">
              <a:buFont typeface="Arial"/>
              <a:buChar char="•"/>
            </a:pPr>
            <a:r>
              <a:rPr lang="en-US" sz="3200" b="0" dirty="0" smtClean="0"/>
              <a:t>La </a:t>
            </a:r>
            <a:r>
              <a:rPr lang="en-US" sz="3200" b="0" dirty="0" err="1" smtClean="0"/>
              <a:t>calidad</a:t>
            </a:r>
            <a:r>
              <a:rPr lang="en-US" sz="3200" b="0" dirty="0" smtClean="0"/>
              <a:t> de </a:t>
            </a:r>
            <a:r>
              <a:rPr lang="en-US" sz="3200" b="0" dirty="0" err="1" smtClean="0"/>
              <a:t>nuestros</a:t>
            </a:r>
            <a:r>
              <a:rPr lang="en-US" sz="3200" b="0" dirty="0" smtClean="0"/>
              <a:t> </a:t>
            </a:r>
            <a:r>
              <a:rPr lang="en-US" sz="3200" b="0" dirty="0" err="1" smtClean="0"/>
              <a:t>programas</a:t>
            </a:r>
            <a:r>
              <a:rPr lang="en-US" sz="3200" b="0" dirty="0" smtClean="0"/>
              <a:t> </a:t>
            </a:r>
            <a:r>
              <a:rPr lang="en-US" sz="3200" b="0" dirty="0" err="1" smtClean="0"/>
              <a:t>académicos</a:t>
            </a:r>
            <a:r>
              <a:rPr lang="en-US" sz="3200" b="0" dirty="0" smtClean="0"/>
              <a:t> </a:t>
            </a:r>
            <a:r>
              <a:rPr lang="en-US" sz="3200" b="0" dirty="0" err="1" smtClean="0"/>
              <a:t>es</a:t>
            </a:r>
            <a:r>
              <a:rPr lang="en-US" sz="3200" b="0" dirty="0" smtClean="0"/>
              <a:t> variable </a:t>
            </a:r>
          </a:p>
          <a:p>
            <a:pPr marL="457200" indent="-457200" algn="l">
              <a:buFont typeface="Arial"/>
              <a:buChar char="•"/>
            </a:pPr>
            <a:r>
              <a:rPr lang="en-US" sz="3200" b="0" dirty="0" err="1" smtClean="0"/>
              <a:t>Necesitamos</a:t>
            </a:r>
            <a:r>
              <a:rPr lang="en-US" sz="3200" b="0" dirty="0" smtClean="0"/>
              <a:t> </a:t>
            </a:r>
            <a:r>
              <a:rPr lang="en-US" sz="3200" b="0" dirty="0" err="1" smtClean="0"/>
              <a:t>diseñar</a:t>
            </a:r>
            <a:r>
              <a:rPr lang="en-US" sz="3200" b="0" dirty="0" smtClean="0"/>
              <a:t> y </a:t>
            </a:r>
            <a:r>
              <a:rPr lang="en-US" sz="3200" b="0" dirty="0" err="1" smtClean="0"/>
              <a:t>probar</a:t>
            </a:r>
            <a:r>
              <a:rPr lang="en-US" sz="3200" b="0" dirty="0" smtClean="0"/>
              <a:t> </a:t>
            </a:r>
            <a:r>
              <a:rPr lang="en-US" sz="3200" b="0" dirty="0" err="1" smtClean="0"/>
              <a:t>nuevas</a:t>
            </a:r>
            <a:r>
              <a:rPr lang="en-US" sz="3200" b="0" dirty="0" smtClean="0"/>
              <a:t> </a:t>
            </a:r>
            <a:r>
              <a:rPr lang="en-US" sz="3200" b="0" dirty="0" err="1" smtClean="0"/>
              <a:t>estrategias</a:t>
            </a:r>
            <a:endParaRPr lang="en-US" sz="3200" b="0" dirty="0" smtClean="0"/>
          </a:p>
          <a:p>
            <a:pPr marL="457200" indent="-457200" algn="l">
              <a:buFont typeface="Arial"/>
              <a:buChar char="•"/>
            </a:pPr>
            <a:r>
              <a:rPr lang="en-US" sz="3200" dirty="0" err="1" smtClean="0"/>
              <a:t>Necesitamos</a:t>
            </a:r>
            <a:r>
              <a:rPr lang="en-US" sz="3200" dirty="0" smtClean="0"/>
              <a:t> </a:t>
            </a:r>
            <a:r>
              <a:rPr lang="en-US" sz="3200" dirty="0" err="1" smtClean="0"/>
              <a:t>innovación</a:t>
            </a:r>
            <a:r>
              <a:rPr lang="en-US" sz="3200" dirty="0" smtClean="0"/>
              <a:t> </a:t>
            </a:r>
            <a:r>
              <a:rPr lang="en-US" sz="3200" dirty="0" err="1" smtClean="0"/>
              <a:t>basada</a:t>
            </a:r>
            <a:r>
              <a:rPr lang="en-US" sz="3200" dirty="0" smtClean="0"/>
              <a:t> en la </a:t>
            </a:r>
            <a:r>
              <a:rPr lang="en-US" sz="3200" dirty="0" err="1" smtClean="0"/>
              <a:t>ciencia</a:t>
            </a:r>
            <a:r>
              <a:rPr lang="en-US" sz="3200" dirty="0" smtClean="0"/>
              <a:t> (y en los </a:t>
            </a:r>
            <a:r>
              <a:rPr lang="en-US" sz="3200" dirty="0" err="1" smtClean="0"/>
              <a:t>principios</a:t>
            </a:r>
            <a:r>
              <a:rPr lang="en-US" sz="3200" dirty="0" smtClean="0"/>
              <a:t>) </a:t>
            </a:r>
            <a:r>
              <a:rPr lang="en-US" sz="3200" dirty="0" err="1" smtClean="0"/>
              <a:t>que</a:t>
            </a:r>
            <a:r>
              <a:rPr lang="en-US" sz="3200" dirty="0" smtClean="0"/>
              <a:t> </a:t>
            </a:r>
            <a:r>
              <a:rPr lang="en-US" sz="3200" dirty="0" err="1" smtClean="0"/>
              <a:t>propicie</a:t>
            </a:r>
            <a:r>
              <a:rPr lang="en-US" sz="3200" dirty="0" smtClean="0"/>
              <a:t> </a:t>
            </a:r>
            <a:r>
              <a:rPr lang="en-US" sz="3200" dirty="0" err="1" smtClean="0"/>
              <a:t>mejoras</a:t>
            </a:r>
            <a:r>
              <a:rPr lang="en-US" sz="3200" dirty="0" smtClean="0"/>
              <a:t> </a:t>
            </a:r>
            <a:r>
              <a:rPr lang="en-US" sz="3200" dirty="0" err="1" smtClean="0"/>
              <a:t>dramáticas</a:t>
            </a:r>
            <a:r>
              <a:rPr lang="en-US" sz="3200" dirty="0" smtClean="0"/>
              <a:t> en el </a:t>
            </a:r>
            <a:r>
              <a:rPr lang="en-US" sz="3200" dirty="0" err="1" smtClean="0"/>
              <a:t>impacto</a:t>
            </a:r>
            <a:r>
              <a:rPr lang="en-US" sz="3200" dirty="0" smtClean="0"/>
              <a:t> de </a:t>
            </a:r>
            <a:r>
              <a:rPr lang="en-US" sz="3200" dirty="0" err="1" smtClean="0"/>
              <a:t>nuestro</a:t>
            </a:r>
            <a:r>
              <a:rPr lang="en-US" sz="3200" dirty="0" smtClean="0"/>
              <a:t> </a:t>
            </a:r>
            <a:r>
              <a:rPr lang="en-US" sz="3200" dirty="0" err="1" smtClean="0"/>
              <a:t>trabajo</a:t>
            </a:r>
            <a:endParaRPr lang="en-US" sz="3200" dirty="0" smtClean="0"/>
          </a:p>
          <a:p>
            <a:pPr marL="457200" indent="-457200" algn="l">
              <a:buFont typeface="Arial"/>
              <a:buChar char="•"/>
            </a:pPr>
            <a:r>
              <a:rPr lang="en-US" sz="3200" b="0" dirty="0" smtClean="0"/>
              <a:t>Sin </a:t>
            </a:r>
            <a:r>
              <a:rPr lang="en-US" sz="3200" b="0" dirty="0" err="1" smtClean="0"/>
              <a:t>innovación</a:t>
            </a:r>
            <a:r>
              <a:rPr lang="en-US" sz="3200" b="0" dirty="0" smtClean="0"/>
              <a:t>, no </a:t>
            </a:r>
            <a:r>
              <a:rPr lang="en-US" sz="3200" b="0" dirty="0" err="1" smtClean="0"/>
              <a:t>lograremos</a:t>
            </a:r>
            <a:r>
              <a:rPr lang="en-US" sz="3200" b="0" dirty="0" smtClean="0"/>
              <a:t> </a:t>
            </a:r>
            <a:r>
              <a:rPr lang="en-US" sz="3200" b="0" dirty="0" err="1" smtClean="0"/>
              <a:t>grandes</a:t>
            </a:r>
            <a:r>
              <a:rPr lang="en-US" sz="3200" b="0" dirty="0" smtClean="0"/>
              <a:t> </a:t>
            </a:r>
            <a:r>
              <a:rPr lang="en-US" sz="3200" b="0" dirty="0" err="1" smtClean="0"/>
              <a:t>metas</a:t>
            </a:r>
            <a:endParaRPr lang="en-US" sz="3200" b="0" dirty="0" smtClean="0"/>
          </a:p>
          <a:p>
            <a:pPr marL="457200" indent="-457200" algn="l">
              <a:buFont typeface="Arial"/>
              <a:buChar char="•"/>
            </a:pPr>
            <a:r>
              <a:rPr lang="en-US" sz="3200" dirty="0" err="1" smtClean="0"/>
              <a:t>Necesitamos</a:t>
            </a:r>
            <a:r>
              <a:rPr lang="en-US" sz="3200" dirty="0" smtClean="0"/>
              <a:t> </a:t>
            </a:r>
            <a:r>
              <a:rPr lang="en-US" sz="3200" dirty="0" err="1" smtClean="0"/>
              <a:t>movilizar</a:t>
            </a:r>
            <a:r>
              <a:rPr lang="en-US" sz="3200" dirty="0" smtClean="0"/>
              <a:t> los </a:t>
            </a:r>
            <a:r>
              <a:rPr lang="en-US" sz="3200" dirty="0" err="1" smtClean="0"/>
              <a:t>talentos</a:t>
            </a:r>
            <a:r>
              <a:rPr lang="en-US" sz="3200" dirty="0" smtClean="0"/>
              <a:t> </a:t>
            </a:r>
            <a:r>
              <a:rPr lang="en-US" sz="3200" dirty="0" err="1" smtClean="0"/>
              <a:t>creativos</a:t>
            </a:r>
            <a:r>
              <a:rPr lang="en-US" sz="3200" dirty="0" smtClean="0"/>
              <a:t> de los ASDs </a:t>
            </a:r>
            <a:r>
              <a:rPr lang="en-US" sz="3200" dirty="0" err="1" smtClean="0"/>
              <a:t>dentro</a:t>
            </a:r>
            <a:r>
              <a:rPr lang="en-US" sz="3200" dirty="0" smtClean="0"/>
              <a:t> y </a:t>
            </a:r>
            <a:r>
              <a:rPr lang="en-US" sz="3200" dirty="0" err="1" smtClean="0"/>
              <a:t>fuera</a:t>
            </a:r>
            <a:r>
              <a:rPr lang="en-US" sz="3200" dirty="0" smtClean="0"/>
              <a:t> de </a:t>
            </a:r>
            <a:r>
              <a:rPr lang="en-US" sz="3200" dirty="0" err="1" smtClean="0"/>
              <a:t>nuestro</a:t>
            </a:r>
            <a:r>
              <a:rPr lang="en-US" sz="3200" dirty="0" smtClean="0"/>
              <a:t> </a:t>
            </a:r>
            <a:r>
              <a:rPr lang="en-US" sz="3200" dirty="0" err="1" smtClean="0"/>
              <a:t>sistema</a:t>
            </a:r>
            <a:endParaRPr lang="en-US" sz="3200" dirty="0" smtClean="0"/>
          </a:p>
          <a:p>
            <a:pPr marL="457200" indent="-457200" algn="l">
              <a:buFont typeface="Arial"/>
              <a:buChar char="•"/>
            </a:pPr>
            <a:r>
              <a:rPr lang="en-US" sz="3200" b="0" dirty="0" err="1" smtClean="0"/>
              <a:t>Necesitamos</a:t>
            </a:r>
            <a:r>
              <a:rPr lang="en-US" sz="3200" b="0" dirty="0" smtClean="0"/>
              <a:t> </a:t>
            </a:r>
            <a:r>
              <a:rPr lang="en-US" sz="3200" b="0" dirty="0" err="1" smtClean="0"/>
              <a:t>nuevas</a:t>
            </a:r>
            <a:r>
              <a:rPr lang="en-US" sz="3200" b="0" dirty="0" smtClean="0"/>
              <a:t> </a:t>
            </a:r>
            <a:r>
              <a:rPr lang="en-US" sz="3200" b="0" dirty="0" err="1" smtClean="0"/>
              <a:t>maneras</a:t>
            </a:r>
            <a:r>
              <a:rPr lang="en-US" sz="3200" b="0" dirty="0" smtClean="0"/>
              <a:t> de </a:t>
            </a:r>
            <a:r>
              <a:rPr lang="en-US" sz="3200" b="0" dirty="0" err="1" smtClean="0"/>
              <a:t>pensar</a:t>
            </a:r>
            <a:r>
              <a:rPr lang="en-US" sz="3200" b="0" dirty="0" smtClean="0"/>
              <a:t>, </a:t>
            </a:r>
            <a:r>
              <a:rPr lang="en-US" sz="3200" b="0" dirty="0" err="1" smtClean="0"/>
              <a:t>trabajar</a:t>
            </a:r>
            <a:r>
              <a:rPr lang="en-US" sz="3200" b="0" dirty="0" smtClean="0"/>
              <a:t> y </a:t>
            </a:r>
            <a:r>
              <a:rPr lang="en-US" sz="3200" b="0" dirty="0" err="1" smtClean="0"/>
              <a:t>liderar</a:t>
            </a:r>
            <a:endParaRPr lang="en-US" sz="3200" b="0" dirty="0"/>
          </a:p>
          <a:p>
            <a:pPr marL="466725" indent="-466725">
              <a:buFont typeface="Arial" charset="0"/>
              <a:buChar char="•"/>
            </a:pPr>
            <a:endParaRPr lang="en-US" sz="2800" b="0" dirty="0"/>
          </a:p>
        </p:txBody>
      </p:sp>
      <p:sp>
        <p:nvSpPr>
          <p:cNvPr id="6" name="Rectangle 35"/>
          <p:cNvSpPr>
            <a:spLocks noChangeArrowheads="1"/>
          </p:cNvSpPr>
          <p:nvPr/>
        </p:nvSpPr>
        <p:spPr bwMode="auto">
          <a:xfrm>
            <a:off x="762000" y="6324600"/>
            <a:ext cx="6553200" cy="369332"/>
          </a:xfrm>
          <a:prstGeom prst="rect">
            <a:avLst/>
          </a:prstGeom>
          <a:noFill/>
          <a:ln w="9525">
            <a:noFill/>
            <a:miter lim="800000"/>
            <a:headEnd/>
            <a:tailEnd/>
          </a:ln>
        </p:spPr>
        <p:txBody>
          <a:bodyPr wrap="square">
            <a:spAutoFit/>
          </a:bodyPr>
          <a:lstStyle/>
          <a:p>
            <a:pPr algn="l"/>
            <a:endParaRPr lang="en-US" dirty="0">
              <a:solidFill>
                <a:srgbClr val="FFFF00"/>
              </a:solidFill>
            </a:endParaRPr>
          </a:p>
        </p:txBody>
      </p:sp>
      <p:sp>
        <p:nvSpPr>
          <p:cNvPr id="7" name="Line 3"/>
          <p:cNvSpPr>
            <a:spLocks noChangeShapeType="1"/>
          </p:cNvSpPr>
          <p:nvPr/>
        </p:nvSpPr>
        <p:spPr bwMode="auto">
          <a:xfrm>
            <a:off x="6858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6858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Calidad: Una Piedra Angular de Acceso</a:t>
            </a:r>
            <a:endParaRPr lang="es-ES_tradnl" sz="3200" b="1" noProof="0" dirty="0" smtClean="0"/>
          </a:p>
        </p:txBody>
      </p:sp>
      <p:sp>
        <p:nvSpPr>
          <p:cNvPr id="23555" name="TextBox 3"/>
          <p:cNvSpPr txBox="1">
            <a:spLocks noChangeArrowheads="1"/>
          </p:cNvSpPr>
          <p:nvPr/>
        </p:nvSpPr>
        <p:spPr bwMode="auto">
          <a:xfrm>
            <a:off x="533400" y="990600"/>
            <a:ext cx="8305800" cy="5632312"/>
          </a:xfrm>
          <a:prstGeom prst="rect">
            <a:avLst/>
          </a:prstGeom>
          <a:noFill/>
          <a:ln w="9525">
            <a:noFill/>
            <a:miter lim="800000"/>
            <a:headEnd/>
            <a:tailEnd/>
          </a:ln>
        </p:spPr>
        <p:txBody>
          <a:bodyPr wrap="square">
            <a:spAutoFit/>
          </a:bodyPr>
          <a:lstStyle/>
          <a:p>
            <a:pPr marL="457200" indent="-457200" algn="l">
              <a:buFont typeface="Arial"/>
              <a:buChar char="•"/>
            </a:pPr>
            <a:r>
              <a:rPr lang="es-CO" sz="3600" dirty="0" smtClean="0"/>
              <a:t>Un mandato divino</a:t>
            </a:r>
            <a:endParaRPr lang="es-CO" sz="3600" b="0" dirty="0" smtClean="0"/>
          </a:p>
          <a:p>
            <a:pPr marL="457200" indent="-457200" algn="l">
              <a:buFont typeface="Arial"/>
              <a:buChar char="•"/>
            </a:pPr>
            <a:r>
              <a:rPr lang="es-CO" sz="3600" dirty="0" smtClean="0"/>
              <a:t>Indispensable para reclutamiento efectivo</a:t>
            </a:r>
          </a:p>
          <a:p>
            <a:pPr marL="457200" indent="-457200" algn="l">
              <a:buFont typeface="Arial"/>
              <a:buChar char="•"/>
            </a:pPr>
            <a:r>
              <a:rPr lang="es-CO" sz="3600" b="0" dirty="0" smtClean="0"/>
              <a:t>Critico para ganar el apoyo de los padres ASD de hoy </a:t>
            </a:r>
          </a:p>
          <a:p>
            <a:pPr marL="457200" indent="-457200" algn="l">
              <a:buFont typeface="Arial"/>
              <a:buChar char="•"/>
            </a:pPr>
            <a:r>
              <a:rPr lang="es-CO" sz="3600" dirty="0" smtClean="0"/>
              <a:t>Necesario para aumentar el apoyo financiero para la educacion ASD dentro de la iglesia </a:t>
            </a:r>
          </a:p>
          <a:p>
            <a:pPr marL="457200" indent="-457200" algn="l">
              <a:buFont typeface="Arial"/>
              <a:buChar char="•"/>
            </a:pPr>
            <a:r>
              <a:rPr lang="es-CO" sz="3600" b="0" dirty="0" smtClean="0"/>
              <a:t>Crucial para recaudar ayuda financiera para la educacion ASD de personas fuera de la iglesia</a:t>
            </a:r>
            <a:endParaRPr lang="es-CO" sz="3600" b="0" dirty="0"/>
          </a:p>
        </p:txBody>
      </p:sp>
      <p:sp>
        <p:nvSpPr>
          <p:cNvPr id="6" name="Rectangle 35"/>
          <p:cNvSpPr>
            <a:spLocks noChangeArrowheads="1"/>
          </p:cNvSpPr>
          <p:nvPr/>
        </p:nvSpPr>
        <p:spPr bwMode="auto">
          <a:xfrm>
            <a:off x="762000" y="6324600"/>
            <a:ext cx="6553200" cy="369332"/>
          </a:xfrm>
          <a:prstGeom prst="rect">
            <a:avLst/>
          </a:prstGeom>
          <a:noFill/>
          <a:ln w="9525">
            <a:noFill/>
            <a:miter lim="800000"/>
            <a:headEnd/>
            <a:tailEnd/>
          </a:ln>
        </p:spPr>
        <p:txBody>
          <a:bodyPr wrap="square">
            <a:spAutoFit/>
          </a:bodyPr>
          <a:lstStyle/>
          <a:p>
            <a:pPr algn="l"/>
            <a:endParaRPr lang="en-US" dirty="0">
              <a:solidFill>
                <a:srgbClr val="FFFF00"/>
              </a:solidFill>
            </a:endParaRPr>
          </a:p>
        </p:txBody>
      </p:sp>
      <p:sp>
        <p:nvSpPr>
          <p:cNvPr id="7" name="Line 3"/>
          <p:cNvSpPr>
            <a:spLocks noChangeShapeType="1"/>
          </p:cNvSpPr>
          <p:nvPr/>
        </p:nvSpPr>
        <p:spPr bwMode="auto">
          <a:xfrm>
            <a:off x="6858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907412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s-ES_tradnl" sz="3600" b="1" noProof="0" dirty="0" smtClean="0"/>
              <a:t>Temas Principales</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FFF00"/>
                </a:solidFill>
              </a:rPr>
              <a:t>El desafío de retener a los jóvenes</a:t>
            </a:r>
          </a:p>
          <a:p>
            <a:pPr marL="514350" indent="-514350" eaLnBrk="1" hangingPunct="1">
              <a:lnSpc>
                <a:spcPct val="90000"/>
              </a:lnSpc>
              <a:spcBef>
                <a:spcPct val="25000"/>
              </a:spcBef>
              <a:spcAft>
                <a:spcPct val="25000"/>
              </a:spcAft>
              <a:buFont typeface="+mj-lt"/>
              <a:buAutoNum type="arabicPeriod"/>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t>El desafío de proveer educación de alta calidad</a:t>
            </a:r>
          </a:p>
          <a:p>
            <a:pPr marL="0" indent="0" eaLnBrk="1" hangingPunct="1">
              <a:lnSpc>
                <a:spcPct val="90000"/>
              </a:lnSpc>
              <a:spcBef>
                <a:spcPct val="25000"/>
              </a:spcBef>
              <a:spcAft>
                <a:spcPct val="25000"/>
              </a:spcAft>
              <a:buNone/>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6FFFA"/>
                </a:solidFill>
              </a:rPr>
              <a:t>El desafío de hacer la educación ASD asequible para nuestra hermandad</a:t>
            </a:r>
            <a:endParaRPr lang="es-ES_tradnl" noProof="0" dirty="0">
              <a:solidFill>
                <a:srgbClr val="F6FFFA"/>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39077547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lstStyle/>
          <a:p>
            <a:r>
              <a:rPr lang="es-ES_tradnl" sz="4000" noProof="0" dirty="0" smtClean="0"/>
              <a:t>Encuesta Demográfica</a:t>
            </a:r>
            <a:br>
              <a:rPr lang="es-ES_tradnl" sz="4000" noProof="0" dirty="0" smtClean="0"/>
            </a:br>
            <a:r>
              <a:rPr lang="es-ES_tradnl" sz="4000" noProof="0" dirty="0" smtClean="0"/>
              <a:t>Iglesia Adventista del Séptimo </a:t>
            </a:r>
            <a:r>
              <a:rPr lang="es-ES_tradnl" sz="4000" noProof="0" dirty="0" err="1" smtClean="0"/>
              <a:t>Dia</a:t>
            </a:r>
            <a:r>
              <a:rPr lang="es-ES_tradnl" sz="4000" noProof="0" dirty="0" smtClean="0"/>
              <a:t/>
            </a:r>
            <a:br>
              <a:rPr lang="es-ES_tradnl" sz="4000" noProof="0" dirty="0" smtClean="0"/>
            </a:br>
            <a:r>
              <a:rPr lang="es-ES_tradnl" sz="4000" noProof="0" dirty="0" smtClean="0"/>
              <a:t>en Norteamérica</a:t>
            </a:r>
            <a:endParaRPr lang="es-ES_tradnl" sz="4000" noProof="0" dirty="0"/>
          </a:p>
        </p:txBody>
      </p:sp>
      <p:sp>
        <p:nvSpPr>
          <p:cNvPr id="2051" name="Rectangle 3"/>
          <p:cNvSpPr>
            <a:spLocks noGrp="1" noChangeArrowheads="1"/>
          </p:cNvSpPr>
          <p:nvPr>
            <p:ph type="subTitle" idx="1"/>
          </p:nvPr>
        </p:nvSpPr>
        <p:spPr>
          <a:xfrm>
            <a:off x="762000" y="4114800"/>
            <a:ext cx="7620000" cy="1752600"/>
          </a:xfrm>
        </p:spPr>
        <p:txBody>
          <a:bodyPr/>
          <a:lstStyle/>
          <a:p>
            <a:r>
              <a:rPr lang="es-ES_tradnl" sz="2800" noProof="0" dirty="0" smtClean="0"/>
              <a:t>Conducida por la secretaría de la DNA</a:t>
            </a:r>
          </a:p>
          <a:p>
            <a:r>
              <a:rPr lang="es-ES_tradnl" sz="2800" noProof="0" dirty="0" smtClean="0"/>
              <a:t>Realizada por el Centro para el Ministerio Creativo</a:t>
            </a:r>
          </a:p>
          <a:p>
            <a:r>
              <a:rPr lang="es-ES_tradnl" sz="2800" noProof="0" dirty="0" smtClean="0"/>
              <a:t>2007-2008</a:t>
            </a:r>
            <a:endParaRPr lang="es-ES_tradnl" sz="2800" noProof="0" dirty="0"/>
          </a:p>
        </p:txBody>
      </p:sp>
    </p:spTree>
    <p:extLst>
      <p:ext uri="{BB962C8B-B14F-4D97-AF65-F5344CB8AC3E}">
        <p14:creationId xmlns:p14="http://schemas.microsoft.com/office/powerpoint/2010/main" val="29441561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s-ES_tradnl" sz="3600" b="1" noProof="0" dirty="0" smtClean="0"/>
              <a:t>Desafío para Muchos Padres ASD</a:t>
            </a:r>
          </a:p>
        </p:txBody>
      </p:sp>
      <p:sp>
        <p:nvSpPr>
          <p:cNvPr id="25605" name="Rectangle 5"/>
          <p:cNvSpPr>
            <a:spLocks noGrp="1" noChangeArrowheads="1"/>
          </p:cNvSpPr>
          <p:nvPr>
            <p:ph idx="1"/>
          </p:nvPr>
        </p:nvSpPr>
        <p:spPr>
          <a:xfrm>
            <a:off x="381000" y="838200"/>
            <a:ext cx="8458200" cy="5410200"/>
          </a:xfrm>
        </p:spPr>
        <p:txBody>
          <a:bodyPr/>
          <a:lstStyle/>
          <a:p>
            <a:pPr marL="342900" lvl="1" indent="-342900" eaLnBrk="1" hangingPunct="1">
              <a:buFontTx/>
              <a:buChar char="•"/>
            </a:pPr>
            <a:r>
              <a:rPr lang="es-ES_tradnl" noProof="0" dirty="0" smtClean="0"/>
              <a:t>El bajo estatus socio-económico de muchos hogares ASD en EEUU significa que muchos padres a quienes les gustaría enviar sus hijos a escuelas ASD, no pueden pagar la colegiatura y necesitan desesperadamente asistencia financiera</a:t>
            </a:r>
          </a:p>
          <a:p>
            <a:pPr marL="342900" lvl="1" indent="-342900" eaLnBrk="1" hangingPunct="1">
              <a:buFontTx/>
              <a:buChar char="•"/>
            </a:pPr>
            <a:r>
              <a:rPr lang="es-ES_tradnl" noProof="0" dirty="0" smtClean="0"/>
              <a:t>En los últimos 8 años, la membresía ASD en la DNA se ha incrementado entre la clase social media y media baja, pero ha declinado entre los hogares que están por encima del promedio nacional de ingreso </a:t>
            </a:r>
          </a:p>
          <a:p>
            <a:pPr marL="342900" lvl="1" indent="-342900" eaLnBrk="1" hangingPunct="1">
              <a:buFontTx/>
              <a:buChar char="•"/>
            </a:pPr>
            <a:r>
              <a:rPr lang="es-ES_tradnl" noProof="0" dirty="0" smtClean="0"/>
              <a:t>Una gran y creciente porción de la membresía de la iglesia será incapaz de financiar la educación ASD </a:t>
            </a:r>
            <a:r>
              <a:rPr lang="es-ES_tradnl" noProof="0" dirty="0" smtClean="0">
                <a:solidFill>
                  <a:srgbClr val="F6FFFA"/>
                </a:solidFill>
              </a:rPr>
              <a:t>bajo las condiciones actuales de financiamiento</a:t>
            </a:r>
          </a:p>
          <a:p>
            <a:pPr marL="342900" lvl="1" indent="-342900" eaLnBrk="1" hangingPunct="1">
              <a:buFontTx/>
              <a:buChar char="•"/>
            </a:pPr>
            <a:endParaRPr lang="es-ES_tradnl" sz="2800" noProof="0" dirty="0" smtClean="0"/>
          </a:p>
          <a:p>
            <a:pPr lvl="1" eaLnBrk="1" hangingPunct="1">
              <a:buFontTx/>
              <a:buNone/>
            </a:pPr>
            <a:endParaRPr lang="es-ES_tradnl" b="1" noProof="0" dirty="0" smtClean="0"/>
          </a:p>
          <a:p>
            <a:pPr lvl="1" eaLnBrk="1" hangingPunct="1">
              <a:buFontTx/>
              <a:buNone/>
            </a:pPr>
            <a:endParaRPr lang="es-ES_tradnl" b="1" noProof="0"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r>
              <a:rPr lang="en-US" sz="2000" dirty="0"/>
              <a:t>Center for Creative </a:t>
            </a:r>
            <a:r>
              <a:rPr lang="en-US" sz="2000" dirty="0" smtClean="0"/>
              <a:t>Ministry, 2007</a:t>
            </a:r>
            <a:r>
              <a:rPr lang="en-US" sz="2000" dirty="0"/>
              <a:t>-2008</a:t>
            </a:r>
          </a:p>
        </p:txBody>
      </p:sp>
    </p:spTree>
    <p:extLst>
      <p:ext uri="{BB962C8B-B14F-4D97-AF65-F5344CB8AC3E}">
        <p14:creationId xmlns:p14="http://schemas.microsoft.com/office/powerpoint/2010/main" val="2685471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990600"/>
            <a:ext cx="7772400" cy="3962400"/>
          </a:xfrm>
        </p:spPr>
        <p:txBody>
          <a:bodyPr/>
          <a:lstStyle/>
          <a:p>
            <a:pPr eaLnBrk="1" hangingPunct="1"/>
            <a:r>
              <a:rPr lang="es-ES_tradnl" altLang="en-US" sz="3600" i="1" noProof="0" dirty="0" smtClean="0"/>
              <a:t>¿Qué Podemos Hacer?</a:t>
            </a:r>
          </a:p>
        </p:txBody>
      </p:sp>
    </p:spTree>
    <p:extLst>
      <p:ext uri="{BB962C8B-B14F-4D97-AF65-F5344CB8AC3E}">
        <p14:creationId xmlns:p14="http://schemas.microsoft.com/office/powerpoint/2010/main" val="25098923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noProof="0" dirty="0" smtClean="0"/>
              <a:t>Nuevo Compromiso Institucional </a:t>
            </a:r>
            <a:endParaRPr lang="es-ES_tradnl" noProof="0" dirty="0"/>
          </a:p>
        </p:txBody>
      </p:sp>
    </p:spTree>
    <p:extLst>
      <p:ext uri="{BB962C8B-B14F-4D97-AF65-F5344CB8AC3E}">
        <p14:creationId xmlns:p14="http://schemas.microsoft.com/office/powerpoint/2010/main" val="22160163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533400"/>
          </a:xfrm>
        </p:spPr>
        <p:txBody>
          <a:bodyPr/>
          <a:lstStyle/>
          <a:p>
            <a:pPr eaLnBrk="1" hangingPunct="1"/>
            <a:r>
              <a:rPr lang="es-ES_tradnl" sz="3600" b="1" noProof="0" dirty="0" smtClean="0"/>
              <a:t>La Solución del 5% </a:t>
            </a:r>
          </a:p>
        </p:txBody>
      </p:sp>
      <p:sp>
        <p:nvSpPr>
          <p:cNvPr id="25605" name="Rectangle 5"/>
          <p:cNvSpPr>
            <a:spLocks noGrp="1" noChangeArrowheads="1"/>
          </p:cNvSpPr>
          <p:nvPr>
            <p:ph idx="1"/>
          </p:nvPr>
        </p:nvSpPr>
        <p:spPr>
          <a:xfrm>
            <a:off x="152400" y="685800"/>
            <a:ext cx="8839200" cy="5562600"/>
          </a:xfrm>
        </p:spPr>
        <p:txBody>
          <a:bodyPr/>
          <a:lstStyle/>
          <a:p>
            <a:pPr marL="342900" lvl="1" indent="-342900" eaLnBrk="1" hangingPunct="1">
              <a:buFontTx/>
              <a:buChar char="•"/>
            </a:pPr>
            <a:r>
              <a:rPr lang="es-ES_tradnl" sz="2600" noProof="0" dirty="0" smtClean="0"/>
              <a:t>Propuesta recientemente por </a:t>
            </a:r>
            <a:r>
              <a:rPr lang="es-ES_tradnl" sz="2600" noProof="0" dirty="0" err="1" smtClean="0"/>
              <a:t>Thambi</a:t>
            </a:r>
            <a:r>
              <a:rPr lang="es-ES_tradnl" sz="2600" noProof="0" dirty="0" smtClean="0"/>
              <a:t> Thomas de la Unión del Pacífico</a:t>
            </a:r>
          </a:p>
          <a:p>
            <a:pPr marL="342900" lvl="1" indent="-342900" eaLnBrk="1" hangingPunct="1">
              <a:buFontTx/>
              <a:buChar char="•"/>
            </a:pPr>
            <a:r>
              <a:rPr lang="es-ES_tradnl" sz="2600" noProof="0" dirty="0" smtClean="0"/>
              <a:t>Llamado a actualizar las fórmulas que se usan para apoyar la educación</a:t>
            </a:r>
          </a:p>
          <a:p>
            <a:pPr marL="342900" lvl="1" indent="-342900" eaLnBrk="1" hangingPunct="1">
              <a:buFontTx/>
              <a:buChar char="•"/>
            </a:pPr>
            <a:r>
              <a:rPr lang="es-ES_tradnl" sz="2600" noProof="0" dirty="0" smtClean="0"/>
              <a:t>Pedir a la iglesia que incremente su compromiso con la financiación de la educación primaria y secundaria </a:t>
            </a:r>
            <a:r>
              <a:rPr lang="es-ES_tradnl" sz="2600" noProof="0" dirty="0" smtClean="0">
                <a:solidFill>
                  <a:srgbClr val="F6FFFA"/>
                </a:solidFill>
              </a:rPr>
              <a:t>al asignar un 5% adicional de los diezmos de cada asociación </a:t>
            </a:r>
            <a:r>
              <a:rPr lang="es-ES_tradnl" sz="2600" noProof="0" dirty="0" smtClean="0"/>
              <a:t>en la</a:t>
            </a:r>
            <a:r>
              <a:rPr lang="es-ES_tradnl" sz="2600" noProof="0" dirty="0" smtClean="0">
                <a:solidFill>
                  <a:srgbClr val="F6FFFA"/>
                </a:solidFill>
              </a:rPr>
              <a:t> </a:t>
            </a:r>
            <a:r>
              <a:rPr lang="es-ES_tradnl" sz="2600" noProof="0" dirty="0" smtClean="0"/>
              <a:t>DNA al soporte de la educación en las escuelas de iglesia</a:t>
            </a:r>
          </a:p>
          <a:p>
            <a:pPr marL="342900" lvl="1" indent="-342900" eaLnBrk="1" hangingPunct="1">
              <a:buFontTx/>
              <a:buChar char="•"/>
            </a:pPr>
            <a:r>
              <a:rPr lang="es-ES_tradnl" sz="2600" noProof="0" dirty="0" smtClean="0"/>
              <a:t>En la Unión del Pacífico en el 2009, este plan habría generado 8 millones de dólares adicionales</a:t>
            </a:r>
          </a:p>
          <a:p>
            <a:pPr marL="342900" lvl="1" indent="-342900" eaLnBrk="1" hangingPunct="1">
              <a:buFontTx/>
              <a:buChar char="•"/>
            </a:pPr>
            <a:r>
              <a:rPr lang="es-ES_tradnl" sz="2600" noProof="0" dirty="0" smtClean="0">
                <a:solidFill>
                  <a:srgbClr val="F6FFFA"/>
                </a:solidFill>
              </a:rPr>
              <a:t>Esta propuesta es completamente consistente con la educación cristiana como un ministerio </a:t>
            </a:r>
            <a:r>
              <a:rPr lang="es-ES_tradnl" sz="2600" noProof="0" dirty="0" err="1" smtClean="0">
                <a:solidFill>
                  <a:srgbClr val="F6FFFA"/>
                </a:solidFill>
              </a:rPr>
              <a:t>evangelístico</a:t>
            </a:r>
            <a:r>
              <a:rPr lang="es-ES_tradnl" sz="2600" noProof="0" dirty="0" smtClean="0">
                <a:solidFill>
                  <a:srgbClr val="F6FFFA"/>
                </a:solidFill>
              </a:rPr>
              <a:t> esencial de la iglesia. </a:t>
            </a:r>
          </a:p>
          <a:p>
            <a:pPr lvl="1" eaLnBrk="1" hangingPunct="1">
              <a:buFontTx/>
              <a:buNone/>
            </a:pPr>
            <a:endParaRPr lang="es-ES_tradnl" b="1" noProof="0" dirty="0" smtClean="0"/>
          </a:p>
          <a:p>
            <a:pPr lvl="1" eaLnBrk="1" hangingPunct="1">
              <a:buFontTx/>
              <a:buNone/>
            </a:pPr>
            <a:endParaRPr lang="es-ES_tradnl" b="1" noProof="0" dirty="0" smtClean="0"/>
          </a:p>
        </p:txBody>
      </p:sp>
      <p:sp>
        <p:nvSpPr>
          <p:cNvPr id="25603" name="Line 3"/>
          <p:cNvSpPr>
            <a:spLocks noChangeShapeType="1"/>
          </p:cNvSpPr>
          <p:nvPr/>
        </p:nvSpPr>
        <p:spPr bwMode="auto">
          <a:xfrm>
            <a:off x="381000" y="6858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err="1" smtClean="0">
                <a:solidFill>
                  <a:schemeClr val="tx2"/>
                </a:solidFill>
              </a:rPr>
              <a:t>Thambi</a:t>
            </a:r>
            <a:r>
              <a:rPr lang="en-US" sz="2000" dirty="0" smtClean="0">
                <a:solidFill>
                  <a:schemeClr val="tx2"/>
                </a:solidFill>
              </a:rPr>
              <a:t> Thomas, in Peril and Promise, 2012</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noProof="0" dirty="0" err="1" smtClean="0"/>
              <a:t>Innovacion</a:t>
            </a:r>
            <a:endParaRPr lang="es-ES_tradnl" noProof="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21518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noProof="0" dirty="0"/>
          </a:p>
        </p:txBody>
      </p:sp>
      <p:pic>
        <p:nvPicPr>
          <p:cNvPr id="4" name="Content Placeholder 3" descr="Thank you Multiple languages.jpg"/>
          <p:cNvPicPr>
            <a:picLocks noGrp="1" noChangeAspect="1"/>
          </p:cNvPicPr>
          <p:nvPr>
            <p:ph idx="1"/>
          </p:nvPr>
        </p:nvPicPr>
        <p:blipFill>
          <a:blip r:embed="rId2" cstate="print">
            <a:extLst>
              <a:ext uri="{28A0092B-C50C-407E-A947-70E740481C1C}">
                <a14:useLocalDpi xmlns:a14="http://schemas.microsoft.com/office/drawing/2010/main" val="0"/>
              </a:ext>
            </a:extLst>
          </a:blip>
          <a:srcRect t="25243" b="25243"/>
          <a:stretch>
            <a:fillRect/>
          </a:stretch>
        </p:blipFill>
        <p:spPr>
          <a:xfrm>
            <a:off x="381000" y="533400"/>
            <a:ext cx="8458200" cy="5943600"/>
          </a:xfrm>
        </p:spPr>
      </p:pic>
    </p:spTree>
    <p:extLst>
      <p:ext uri="{BB962C8B-B14F-4D97-AF65-F5344CB8AC3E}">
        <p14:creationId xmlns:p14="http://schemas.microsoft.com/office/powerpoint/2010/main" val="426520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s-ES_tradnl" sz="3600" b="1" noProof="0" dirty="0" smtClean="0"/>
              <a:t>¿Aprender de los Católicos?</a:t>
            </a:r>
          </a:p>
        </p:txBody>
      </p:sp>
      <p:sp>
        <p:nvSpPr>
          <p:cNvPr id="25605" name="Rectangle 5"/>
          <p:cNvSpPr>
            <a:spLocks noGrp="1" noChangeArrowheads="1"/>
          </p:cNvSpPr>
          <p:nvPr>
            <p:ph idx="1"/>
          </p:nvPr>
        </p:nvSpPr>
        <p:spPr>
          <a:xfrm>
            <a:off x="381000" y="838200"/>
            <a:ext cx="8458200" cy="5410200"/>
          </a:xfrm>
        </p:spPr>
        <p:txBody>
          <a:bodyPr/>
          <a:lstStyle/>
          <a:p>
            <a:r>
              <a:rPr lang="es-ES_tradnl" sz="2800" noProof="0" dirty="0" smtClean="0"/>
              <a:t>Existe un esfuerzo para mejorar la calidad y disminuir los costos de la educación urbana en las escuelas Católicas Romanas</a:t>
            </a:r>
          </a:p>
          <a:p>
            <a:r>
              <a:rPr lang="es-ES_tradnl" sz="2800" noProof="0" dirty="0" smtClean="0"/>
              <a:t>Las escuelas Católicas urbanas han enfrentado una disminución en su matrícula y muchas escuelas han cerrado en los últimos años</a:t>
            </a:r>
          </a:p>
          <a:p>
            <a:r>
              <a:rPr lang="es-ES_tradnl" sz="2800" i="1" noProof="0" dirty="0" err="1" smtClean="0"/>
              <a:t>Seton</a:t>
            </a:r>
            <a:r>
              <a:rPr lang="es-ES_tradnl" sz="2800" i="1" noProof="0" dirty="0" smtClean="0"/>
              <a:t> </a:t>
            </a:r>
            <a:r>
              <a:rPr lang="es-ES_tradnl" sz="2800" i="1" noProof="0" dirty="0" err="1" smtClean="0"/>
              <a:t>Education</a:t>
            </a:r>
            <a:r>
              <a:rPr lang="es-ES_tradnl" sz="2800" i="1" noProof="0" dirty="0" smtClean="0"/>
              <a:t> </a:t>
            </a:r>
            <a:r>
              <a:rPr lang="es-ES_tradnl" sz="2800" i="1" noProof="0" dirty="0" err="1" smtClean="0"/>
              <a:t>Partners</a:t>
            </a:r>
            <a:r>
              <a:rPr lang="es-ES_tradnl" sz="2800" i="1" noProof="0" dirty="0" smtClean="0"/>
              <a:t> </a:t>
            </a:r>
            <a:r>
              <a:rPr lang="es-ES_tradnl" sz="2800" noProof="0" dirty="0" smtClean="0"/>
              <a:t>desarrolló la Iniciativa </a:t>
            </a:r>
            <a:r>
              <a:rPr lang="es-ES_tradnl" sz="2800" i="1" noProof="0" dirty="0" err="1" smtClean="0"/>
              <a:t>Phaedrus</a:t>
            </a:r>
            <a:r>
              <a:rPr lang="es-ES_tradnl" sz="2800" i="1" noProof="0" dirty="0" smtClean="0"/>
              <a:t> </a:t>
            </a:r>
            <a:r>
              <a:rPr lang="es-ES_tradnl" sz="2800" noProof="0" dirty="0" smtClean="0"/>
              <a:t> que ha sido exitosa en incrementar la matrícula estudiantil, </a:t>
            </a:r>
            <a:r>
              <a:rPr lang="es-ES_tradnl" sz="2800" noProof="0" dirty="0" err="1" smtClean="0"/>
              <a:t>disminuír</a:t>
            </a:r>
            <a:r>
              <a:rPr lang="es-ES_tradnl" sz="2800" noProof="0" dirty="0" smtClean="0"/>
              <a:t> la cantidad de docentes, reducir los costos por alumno en un 20 - 25%  y mejorar el logro académico. </a:t>
            </a:r>
          </a:p>
          <a:p>
            <a:pPr lvl="1" eaLnBrk="1" hangingPunct="1">
              <a:buFontTx/>
              <a:buNone/>
            </a:pPr>
            <a:endParaRPr lang="es-ES_tradnl" b="1" noProof="0" dirty="0" smtClean="0"/>
          </a:p>
          <a:p>
            <a:pPr lvl="1" eaLnBrk="1" hangingPunct="1">
              <a:buFontTx/>
              <a:buNone/>
            </a:pPr>
            <a:endParaRPr lang="es-ES_tradnl" b="1" noProof="0"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s-ES_tradnl" sz="3600" noProof="0" dirty="0" smtClean="0"/>
              <a:t>Iniciativa </a:t>
            </a:r>
            <a:r>
              <a:rPr lang="es-ES_tradnl" sz="3600" noProof="0" dirty="0" err="1" smtClean="0"/>
              <a:t>Phaedrus</a:t>
            </a:r>
            <a:endParaRPr lang="es-ES_tradnl" sz="3600" b="1" noProof="0" dirty="0" smtClean="0"/>
          </a:p>
        </p:txBody>
      </p:sp>
      <p:sp>
        <p:nvSpPr>
          <p:cNvPr id="25605" name="Rectangle 5"/>
          <p:cNvSpPr>
            <a:spLocks noGrp="1" noChangeArrowheads="1"/>
          </p:cNvSpPr>
          <p:nvPr>
            <p:ph idx="1"/>
          </p:nvPr>
        </p:nvSpPr>
        <p:spPr>
          <a:xfrm>
            <a:off x="0" y="838200"/>
            <a:ext cx="9144000" cy="5410200"/>
          </a:xfrm>
        </p:spPr>
        <p:txBody>
          <a:bodyPr/>
          <a:lstStyle/>
          <a:p>
            <a:r>
              <a:rPr lang="es-ES_tradnl" sz="2600" noProof="0" dirty="0" smtClean="0"/>
              <a:t>La clave del éxito de </a:t>
            </a:r>
            <a:r>
              <a:rPr lang="es-ES_tradnl" sz="2600" noProof="0" dirty="0" err="1" smtClean="0"/>
              <a:t>Seton</a:t>
            </a:r>
            <a:r>
              <a:rPr lang="es-ES_tradnl" sz="2600" noProof="0" dirty="0" smtClean="0"/>
              <a:t> es la combinación de la </a:t>
            </a:r>
            <a:r>
              <a:rPr lang="es-ES_tradnl" sz="2600" noProof="0" dirty="0" smtClean="0">
                <a:solidFill>
                  <a:srgbClr val="F6FFFA"/>
                </a:solidFill>
              </a:rPr>
              <a:t>enseñanza semipresencial</a:t>
            </a:r>
            <a:r>
              <a:rPr lang="es-ES_tradnl" sz="2600" noProof="0" dirty="0" smtClean="0"/>
              <a:t> con </a:t>
            </a:r>
            <a:r>
              <a:rPr lang="es-ES_tradnl" sz="2600" noProof="0" dirty="0" smtClean="0">
                <a:solidFill>
                  <a:srgbClr val="F6FFFA"/>
                </a:solidFill>
              </a:rPr>
              <a:t>la mejor práctica profesional, </a:t>
            </a:r>
            <a:r>
              <a:rPr lang="es-ES_tradnl" sz="2600" noProof="0" dirty="0" smtClean="0"/>
              <a:t>para incrementar la matrícula estudiantil, logro y motivación, así como mejorar la calidad docente y la cultura escolar </a:t>
            </a:r>
          </a:p>
          <a:p>
            <a:r>
              <a:rPr lang="es-ES_tradnl" sz="2600" noProof="0" dirty="0" smtClean="0"/>
              <a:t>Modelo de enseñanza semipresencial: Combina el aprendizaje con computadores, grupos pequeños y el aula de clase tradicional</a:t>
            </a:r>
          </a:p>
          <a:p>
            <a:r>
              <a:rPr lang="es-ES_tradnl" sz="2600" noProof="0" dirty="0" smtClean="0"/>
              <a:t>Muchas escuelas usan el modelo de rotación en el aula de clases</a:t>
            </a:r>
          </a:p>
          <a:p>
            <a:r>
              <a:rPr lang="es-ES_tradnl" sz="2600" noProof="0" dirty="0" smtClean="0"/>
              <a:t>Los períodos centrales de clase se dividen en dos segmentos: En el 1</a:t>
            </a:r>
            <a:r>
              <a:rPr lang="es-ES_tradnl" sz="2600" baseline="30000" noProof="0" dirty="0" smtClean="0"/>
              <a:t>er</a:t>
            </a:r>
            <a:r>
              <a:rPr lang="es-ES_tradnl" sz="2600" noProof="0" dirty="0" smtClean="0"/>
              <a:t> segmento, el docente trabaja con la mitad de los estudiantes en un grupo pequeño, mientras la otra mitad de la clase trabaja en sus computadores usando guías/instrucciones</a:t>
            </a:r>
            <a:r>
              <a:rPr lang="es-ES_tradnl" sz="2800" noProof="0" dirty="0" smtClean="0"/>
              <a:t> </a:t>
            </a:r>
            <a:endParaRPr lang="es-ES_tradnl" b="1" noProof="0"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578573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s-ES_tradnl" sz="3600" noProof="0" dirty="0" smtClean="0"/>
              <a:t>Iniciativa </a:t>
            </a:r>
            <a:r>
              <a:rPr lang="es-ES_tradnl" sz="3600" noProof="0" dirty="0" err="1" smtClean="0"/>
              <a:t>Phaedrus</a:t>
            </a:r>
            <a:r>
              <a:rPr lang="es-ES_tradnl" sz="3600" noProof="0" dirty="0" smtClean="0"/>
              <a:t> - II</a:t>
            </a:r>
            <a:endParaRPr lang="es-ES_tradnl" sz="3600" b="1" noProof="0" dirty="0" smtClean="0"/>
          </a:p>
        </p:txBody>
      </p:sp>
      <p:sp>
        <p:nvSpPr>
          <p:cNvPr id="25605" name="Rectangle 5"/>
          <p:cNvSpPr>
            <a:spLocks noGrp="1" noChangeArrowheads="1"/>
          </p:cNvSpPr>
          <p:nvPr>
            <p:ph idx="1"/>
          </p:nvPr>
        </p:nvSpPr>
        <p:spPr>
          <a:xfrm>
            <a:off x="381000" y="990600"/>
            <a:ext cx="8458200" cy="5410200"/>
          </a:xfrm>
        </p:spPr>
        <p:txBody>
          <a:bodyPr/>
          <a:lstStyle/>
          <a:p>
            <a:pPr>
              <a:spcBef>
                <a:spcPts val="600"/>
              </a:spcBef>
              <a:spcAft>
                <a:spcPts val="600"/>
              </a:spcAft>
              <a:buFont typeface="Arial"/>
              <a:buChar char="•"/>
            </a:pPr>
            <a:r>
              <a:rPr lang="es-ES_tradnl" sz="2700" noProof="0" dirty="0" smtClean="0"/>
              <a:t>En el 2</a:t>
            </a:r>
            <a:r>
              <a:rPr lang="es-ES_tradnl" sz="2700" baseline="30000" noProof="0" dirty="0" smtClean="0"/>
              <a:t>do</a:t>
            </a:r>
            <a:r>
              <a:rPr lang="es-ES_tradnl" sz="2700" noProof="0" dirty="0" smtClean="0"/>
              <a:t> segmento, los estudiantes cambian</a:t>
            </a:r>
          </a:p>
          <a:p>
            <a:pPr>
              <a:spcBef>
                <a:spcPts val="600"/>
              </a:spcBef>
              <a:spcAft>
                <a:spcPts val="600"/>
              </a:spcAft>
              <a:buFont typeface="Arial"/>
              <a:buChar char="•"/>
            </a:pPr>
            <a:r>
              <a:rPr lang="es-ES_tradnl" sz="2700" noProof="0" dirty="0" smtClean="0"/>
              <a:t>Los docentes usan la información proveniente del trabajo de los estudiantes en los computadores para identificar y trabajar en áreas que requieren un énfasis adicional</a:t>
            </a:r>
          </a:p>
          <a:p>
            <a:pPr>
              <a:spcBef>
                <a:spcPts val="600"/>
              </a:spcBef>
              <a:spcAft>
                <a:spcPts val="600"/>
              </a:spcAft>
              <a:buFont typeface="Arial"/>
              <a:buChar char="•"/>
            </a:pPr>
            <a:r>
              <a:rPr lang="es-ES_tradnl" sz="2700" noProof="0" dirty="0" smtClean="0"/>
              <a:t>El modelo permite a las escuelas incrementar la matrícula sin tener que emplear más docentes,  pero mantiene una buena proporción de estudiantes por docente</a:t>
            </a:r>
          </a:p>
          <a:p>
            <a:pPr>
              <a:spcBef>
                <a:spcPts val="600"/>
              </a:spcBef>
              <a:spcAft>
                <a:spcPts val="600"/>
              </a:spcAft>
              <a:buFont typeface="Arial"/>
              <a:buChar char="•"/>
            </a:pPr>
            <a:r>
              <a:rPr lang="es-ES_tradnl" sz="2700" noProof="0" dirty="0" smtClean="0"/>
              <a:t>Con salones de 30 estudiantes, los estudiantes interactúan con el docente en grupos de 15</a:t>
            </a:r>
          </a:p>
          <a:p>
            <a:pPr>
              <a:spcBef>
                <a:spcPts val="600"/>
              </a:spcBef>
              <a:spcAft>
                <a:spcPts val="600"/>
              </a:spcAft>
              <a:buFont typeface="Arial"/>
              <a:buChar char="•"/>
            </a:pPr>
            <a:r>
              <a:rPr lang="es-ES_tradnl" sz="2700" noProof="0" dirty="0" smtClean="0"/>
              <a:t>Este modelo es educativa y económicamente eficiente  </a:t>
            </a:r>
          </a:p>
          <a:p>
            <a:pPr lvl="1" eaLnBrk="1" hangingPunct="1">
              <a:buFontTx/>
              <a:buNone/>
            </a:pPr>
            <a:endParaRPr lang="es-ES_tradnl" b="1" noProof="0" dirty="0" smtClean="0"/>
          </a:p>
          <a:p>
            <a:pPr lvl="1" eaLnBrk="1" hangingPunct="1">
              <a:buFontTx/>
              <a:buNone/>
            </a:pPr>
            <a:endParaRPr lang="es-ES_tradnl" b="1" noProof="0"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118842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s-ES_tradnl" sz="3600" b="1" noProof="0" dirty="0" smtClean="0"/>
              <a:t>Colegiatura Gratis</a:t>
            </a:r>
          </a:p>
        </p:txBody>
      </p:sp>
      <p:sp>
        <p:nvSpPr>
          <p:cNvPr id="25605" name="Rectangle 5"/>
          <p:cNvSpPr>
            <a:spLocks noGrp="1" noChangeArrowheads="1"/>
          </p:cNvSpPr>
          <p:nvPr>
            <p:ph idx="1"/>
          </p:nvPr>
        </p:nvSpPr>
        <p:spPr>
          <a:xfrm>
            <a:off x="152400" y="838200"/>
            <a:ext cx="8686800" cy="5410200"/>
          </a:xfrm>
        </p:spPr>
        <p:txBody>
          <a:bodyPr/>
          <a:lstStyle/>
          <a:p>
            <a:pPr marL="342900" lvl="1" indent="-342900" eaLnBrk="1" hangingPunct="1">
              <a:spcBef>
                <a:spcPts val="600"/>
              </a:spcBef>
              <a:spcAft>
                <a:spcPts val="600"/>
              </a:spcAft>
              <a:buFontTx/>
              <a:buChar char="•"/>
            </a:pPr>
            <a:r>
              <a:rPr lang="es-ES_tradnl" sz="2600" noProof="0" dirty="0" smtClean="0"/>
              <a:t>El Colegio de los </a:t>
            </a:r>
            <a:r>
              <a:rPr lang="es-ES_tradnl" sz="2600" noProof="0" dirty="0" err="1" smtClean="0"/>
              <a:t>Ozarks</a:t>
            </a:r>
            <a:r>
              <a:rPr lang="es-ES_tradnl" sz="2600" noProof="0" dirty="0" smtClean="0"/>
              <a:t> es una institución educativa cristiana de artes liberales, con cerca de 1,400 estudiantes en Missouri </a:t>
            </a:r>
          </a:p>
          <a:p>
            <a:pPr marL="342900" lvl="1" indent="-342900" eaLnBrk="1" hangingPunct="1">
              <a:spcBef>
                <a:spcPts val="600"/>
              </a:spcBef>
              <a:spcAft>
                <a:spcPts val="600"/>
              </a:spcAft>
              <a:buFontTx/>
              <a:buChar char="•"/>
            </a:pPr>
            <a:r>
              <a:rPr lang="es-ES_tradnl" sz="2600" noProof="0" dirty="0" smtClean="0"/>
              <a:t>Se enfoca en el desarrollo del carácter y una ética de trabajo sólida. El compromiso es proveer educación cristiana de alta calidad a todo el que la desee</a:t>
            </a:r>
          </a:p>
          <a:p>
            <a:pPr marL="342900" lvl="1" indent="-342900" eaLnBrk="1" hangingPunct="1">
              <a:spcBef>
                <a:spcPts val="600"/>
              </a:spcBef>
              <a:spcAft>
                <a:spcPts val="600"/>
              </a:spcAft>
              <a:buFontTx/>
              <a:buChar char="•"/>
            </a:pPr>
            <a:r>
              <a:rPr lang="es-ES_tradnl" sz="2600" noProof="0" dirty="0" smtClean="0"/>
              <a:t>En lugar de pagar la colegiatura, </a:t>
            </a:r>
            <a:r>
              <a:rPr lang="es-ES_tradnl" sz="2600" noProof="0" dirty="0" smtClean="0">
                <a:solidFill>
                  <a:srgbClr val="FFFFFF"/>
                </a:solidFill>
              </a:rPr>
              <a:t>todos los estudiantes</a:t>
            </a:r>
            <a:r>
              <a:rPr lang="es-ES_tradnl" sz="2600" noProof="0" dirty="0" smtClean="0"/>
              <a:t> tienen </a:t>
            </a:r>
            <a:r>
              <a:rPr lang="es-ES_tradnl" sz="2600" noProof="0" dirty="0" smtClean="0">
                <a:solidFill>
                  <a:srgbClr val="FFFFFF"/>
                </a:solidFill>
              </a:rPr>
              <a:t>trabajo</a:t>
            </a:r>
            <a:r>
              <a:rPr lang="es-ES_tradnl" sz="2600" noProof="0" dirty="0" smtClean="0"/>
              <a:t> en el campus (trabajo en la granja, servicios de </a:t>
            </a:r>
            <a:r>
              <a:rPr lang="es-ES_tradnl" sz="2600" noProof="0" dirty="0" err="1" smtClean="0"/>
              <a:t>mantenimiento,etc</a:t>
            </a:r>
            <a:r>
              <a:rPr lang="es-ES_tradnl" sz="2600" noProof="0" dirty="0" smtClean="0"/>
              <a:t>), lo que cubre el costo de la colegiatura</a:t>
            </a:r>
          </a:p>
          <a:p>
            <a:pPr marL="342900" lvl="1" indent="-342900" eaLnBrk="1" hangingPunct="1">
              <a:spcBef>
                <a:spcPts val="600"/>
              </a:spcBef>
              <a:spcAft>
                <a:spcPts val="600"/>
              </a:spcAft>
              <a:buFontTx/>
              <a:buChar char="•"/>
            </a:pPr>
            <a:r>
              <a:rPr lang="es-ES_tradnl" sz="2600" noProof="0" dirty="0" smtClean="0">
                <a:solidFill>
                  <a:srgbClr val="FFFFFF"/>
                </a:solidFill>
              </a:rPr>
              <a:t>Trabajando 15 horas a la semana, </a:t>
            </a:r>
            <a:r>
              <a:rPr lang="es-ES_tradnl" sz="2600" noProof="0" dirty="0" smtClean="0"/>
              <a:t>el colegio garantiza que se cubrirán los gastos que exceden lo que cubren otras becas y </a:t>
            </a:r>
            <a:r>
              <a:rPr lang="es-ES_tradnl" sz="2600" noProof="0" dirty="0" err="1" smtClean="0"/>
              <a:t>subvensiones</a:t>
            </a:r>
            <a:endParaRPr lang="es-ES_tradnl" sz="2600" noProof="0" dirty="0" smtClean="0"/>
          </a:p>
          <a:p>
            <a:pPr lvl="1" eaLnBrk="1" hangingPunct="1">
              <a:buFontTx/>
              <a:buNone/>
            </a:pPr>
            <a:endParaRPr lang="es-ES_tradnl" b="1" noProof="0" dirty="0" smtClean="0"/>
          </a:p>
          <a:p>
            <a:pPr lvl="1" eaLnBrk="1" hangingPunct="1">
              <a:buFontTx/>
              <a:buNone/>
            </a:pPr>
            <a:endParaRPr lang="es-ES_tradnl" b="1" noProof="0"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3810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US News &amp; World Report, December 2012</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s-ES_tradnl" sz="3600" noProof="0" dirty="0" smtClean="0"/>
              <a:t>Colegio de los </a:t>
            </a:r>
            <a:r>
              <a:rPr lang="es-ES_tradnl" sz="3600" noProof="0" dirty="0" err="1" smtClean="0"/>
              <a:t>Ozarks</a:t>
            </a:r>
            <a:r>
              <a:rPr lang="es-ES_tradnl" sz="3600" noProof="0" dirty="0" smtClean="0"/>
              <a:t> </a:t>
            </a:r>
            <a:endParaRPr lang="es-ES_tradnl" sz="3600" b="1" noProof="0" dirty="0" smtClean="0"/>
          </a:p>
        </p:txBody>
      </p:sp>
      <p:sp>
        <p:nvSpPr>
          <p:cNvPr id="25605" name="Rectangle 5"/>
          <p:cNvSpPr>
            <a:spLocks noGrp="1" noChangeArrowheads="1"/>
          </p:cNvSpPr>
          <p:nvPr>
            <p:ph idx="1"/>
          </p:nvPr>
        </p:nvSpPr>
        <p:spPr>
          <a:xfrm>
            <a:off x="381000" y="838200"/>
            <a:ext cx="8458200" cy="5410200"/>
          </a:xfrm>
        </p:spPr>
        <p:txBody>
          <a:bodyPr/>
          <a:lstStyle/>
          <a:p>
            <a:pPr marL="342900" lvl="1" indent="-342900" eaLnBrk="1" hangingPunct="1">
              <a:buFontTx/>
              <a:buChar char="•"/>
            </a:pPr>
            <a:r>
              <a:rPr lang="es-ES_tradnl" sz="2400" noProof="0" dirty="0" smtClean="0"/>
              <a:t>Además del trabajo semanal, los estudiantes trabajan tiempo completo (40 horas semanales) por dos semanas cada año durante las vacaciones</a:t>
            </a:r>
          </a:p>
          <a:p>
            <a:pPr marL="342900" lvl="1" indent="-342900" eaLnBrk="1" hangingPunct="1">
              <a:buFontTx/>
              <a:buChar char="•"/>
            </a:pPr>
            <a:r>
              <a:rPr lang="es-ES_tradnl" sz="2400" noProof="0" dirty="0" smtClean="0"/>
              <a:t>Estudiantes necesitados pueden obtener hospedaje y alimentación a cambio de trabajar 6 semanas en el Colegio durante las vacaciones</a:t>
            </a:r>
          </a:p>
          <a:p>
            <a:r>
              <a:rPr lang="es-ES_tradnl" sz="2400" noProof="0" dirty="0" smtClean="0"/>
              <a:t>El 70% de los ingresos del Colegio proviene de donaciones y ganancias de su capital</a:t>
            </a:r>
          </a:p>
          <a:p>
            <a:r>
              <a:rPr lang="es-ES_tradnl" sz="2400" noProof="0" dirty="0" smtClean="0"/>
              <a:t>El valor de su capital era de 355 millones en el 2013 </a:t>
            </a:r>
          </a:p>
          <a:p>
            <a:r>
              <a:rPr lang="es-ES_tradnl" sz="2400" noProof="0" dirty="0" smtClean="0"/>
              <a:t>Esto demuestra que una institución y un público comprometido pueden transformar radicalmente, de una manera basada en valores, la forma en que la educación cristiana es financiada e impartida</a:t>
            </a:r>
          </a:p>
          <a:p>
            <a:pPr marL="342900" lvl="1" indent="-342900" eaLnBrk="1" hangingPunct="1">
              <a:buFontTx/>
              <a:buChar char="•"/>
            </a:pPr>
            <a:r>
              <a:rPr lang="es-ES_tradnl" noProof="0" dirty="0" smtClean="0"/>
              <a:t> </a:t>
            </a:r>
            <a:endParaRPr lang="es-ES_tradnl" sz="2800" noProof="0" dirty="0" smtClean="0"/>
          </a:p>
          <a:p>
            <a:pPr lvl="1" eaLnBrk="1" hangingPunct="1">
              <a:buFontTx/>
              <a:buNone/>
            </a:pPr>
            <a:endParaRPr lang="es-ES_tradnl" b="1" noProof="0" dirty="0" smtClean="0"/>
          </a:p>
          <a:p>
            <a:pPr lvl="1" eaLnBrk="1" hangingPunct="1">
              <a:buFontTx/>
              <a:buNone/>
            </a:pPr>
            <a:endParaRPr lang="es-ES_tradnl" b="1" noProof="0"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228600" y="6324600"/>
            <a:ext cx="8229600" cy="769441"/>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a:solidFill>
                  <a:schemeClr val="tx2"/>
                </a:solidFill>
              </a:rPr>
              <a:t>US News &amp; World Report, December 2012</a:t>
            </a:r>
          </a:p>
          <a:p>
            <a:pPr algn="l">
              <a:spcBef>
                <a:spcPct val="50000"/>
              </a:spcBef>
              <a:tabLst>
                <a:tab pos="723900" algn="l"/>
                <a:tab pos="1035050" algn="ctr"/>
              </a:tabLst>
            </a:pPr>
            <a:r>
              <a:rPr lang="en-US" sz="2000" dirty="0" smtClean="0">
                <a:solidFill>
                  <a:schemeClr val="tx2"/>
                </a:solidFill>
              </a:rPr>
              <a:t>, </a:t>
            </a:r>
            <a:endParaRPr lang="en-US" sz="2000" dirty="0">
              <a:solidFill>
                <a:schemeClr val="tx2"/>
              </a:solidFill>
            </a:endParaRPr>
          </a:p>
        </p:txBody>
      </p:sp>
    </p:spTree>
    <p:extLst>
      <p:ext uri="{BB962C8B-B14F-4D97-AF65-F5344CB8AC3E}">
        <p14:creationId xmlns:p14="http://schemas.microsoft.com/office/powerpoint/2010/main" val="2352245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s-ES_tradnl" sz="3600" noProof="0" dirty="0" smtClean="0"/>
              <a:t>Oportunidades de Trabajo</a:t>
            </a:r>
          </a:p>
        </p:txBody>
      </p:sp>
      <p:sp>
        <p:nvSpPr>
          <p:cNvPr id="25605" name="Rectangle 5"/>
          <p:cNvSpPr>
            <a:spLocks noGrp="1" noChangeArrowheads="1"/>
          </p:cNvSpPr>
          <p:nvPr>
            <p:ph idx="1"/>
          </p:nvPr>
        </p:nvSpPr>
        <p:spPr>
          <a:xfrm>
            <a:off x="381000" y="838200"/>
            <a:ext cx="8458200" cy="5410200"/>
          </a:xfrm>
        </p:spPr>
        <p:txBody>
          <a:bodyPr/>
          <a:lstStyle/>
          <a:p>
            <a:pPr marL="342900" lvl="1" indent="-342900" eaLnBrk="1" hangingPunct="1">
              <a:buFontTx/>
              <a:buChar char="•"/>
            </a:pPr>
            <a:r>
              <a:rPr lang="es-ES_tradnl" sz="3000" noProof="0" dirty="0" smtClean="0"/>
              <a:t>¿Regreso a los orígenes?</a:t>
            </a:r>
          </a:p>
          <a:p>
            <a:pPr marL="342900" lvl="1" indent="-342900" eaLnBrk="1" hangingPunct="1">
              <a:buFontTx/>
              <a:buChar char="•"/>
            </a:pPr>
            <a:r>
              <a:rPr lang="es-ES_tradnl" sz="3000" noProof="0" dirty="0" smtClean="0"/>
              <a:t>El entrenamiento vocacional de </a:t>
            </a:r>
            <a:r>
              <a:rPr lang="es-ES_tradnl" sz="3000" noProof="0" dirty="0" err="1" smtClean="0"/>
              <a:t>Ozarks</a:t>
            </a:r>
            <a:r>
              <a:rPr lang="es-ES_tradnl" sz="3000" noProof="0" dirty="0" smtClean="0"/>
              <a:t> es parte central de la filosofía de la educación Adventista</a:t>
            </a:r>
          </a:p>
          <a:p>
            <a:pPr marL="342900" lvl="1" indent="-342900" eaLnBrk="1" hangingPunct="1">
              <a:buFontTx/>
              <a:buChar char="•"/>
            </a:pPr>
            <a:r>
              <a:rPr lang="es-ES_tradnl" sz="3000" noProof="0" dirty="0" smtClean="0"/>
              <a:t>Algunos expertos en educación sugieren que –al menos para algunos estudiantes-, debe darse más atención a proveer formación vocacional con énfasis técnicos</a:t>
            </a:r>
          </a:p>
          <a:p>
            <a:pPr marL="342900" lvl="1" indent="-342900" eaLnBrk="1" hangingPunct="1">
              <a:buFontTx/>
              <a:buChar char="•"/>
            </a:pPr>
            <a:r>
              <a:rPr lang="es-ES_tradnl" sz="3000" noProof="0" dirty="0" smtClean="0"/>
              <a:t>Estas aproximaciones han sido exitosas en incrementar el índice de graduados  y adherencias al mercado laboral</a:t>
            </a:r>
          </a:p>
          <a:p>
            <a:pPr marL="342900" lvl="1" indent="-342900" eaLnBrk="1" hangingPunct="1">
              <a:buFontTx/>
              <a:buChar char="•"/>
            </a:pPr>
            <a:endParaRPr lang="es-ES_tradnl" sz="2800" noProof="0" dirty="0" smtClean="0"/>
          </a:p>
          <a:p>
            <a:pPr lvl="1" eaLnBrk="1" hangingPunct="1">
              <a:buFontTx/>
              <a:buNone/>
            </a:pPr>
            <a:endParaRPr lang="es-ES_tradnl" b="1" noProof="0" dirty="0" smtClean="0"/>
          </a:p>
          <a:p>
            <a:pPr lvl="1" eaLnBrk="1" hangingPunct="1">
              <a:buFontTx/>
              <a:buNone/>
            </a:pPr>
            <a:endParaRPr lang="es-ES_tradnl" b="1" noProof="0"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Cullen et al, J of Economic Perspectives, 2013</a:t>
            </a:r>
            <a:endParaRPr lang="en-US" sz="2000" dirty="0">
              <a:solidFill>
                <a:schemeClr val="tx2"/>
              </a:solidFill>
            </a:endParaRPr>
          </a:p>
        </p:txBody>
      </p:sp>
    </p:spTree>
    <p:extLst>
      <p:ext uri="{BB962C8B-B14F-4D97-AF65-F5344CB8AC3E}">
        <p14:creationId xmlns:p14="http://schemas.microsoft.com/office/powerpoint/2010/main" val="2352245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876800"/>
          </a:xfrm>
        </p:spPr>
        <p:txBody>
          <a:bodyPr/>
          <a:lstStyle/>
          <a:p>
            <a:r>
              <a:rPr lang="es-ES_tradnl" noProof="0" dirty="0" smtClean="0"/>
              <a:t>Nuevo Compromiso a la Educación Cristiana en el Nivel de la iglesia Local y Creación de una </a:t>
            </a:r>
            <a:r>
              <a:rPr lang="es-ES_tradnl" dirty="0"/>
              <a:t>N</a:t>
            </a:r>
            <a:r>
              <a:rPr lang="es-ES_tradnl" noProof="0" dirty="0" err="1" smtClean="0"/>
              <a:t>ueva</a:t>
            </a:r>
            <a:r>
              <a:rPr lang="es-ES_tradnl" noProof="0" dirty="0" smtClean="0"/>
              <a:t> Cultura que Apoye la Educación ASD </a:t>
            </a:r>
            <a:endParaRPr lang="es-ES_tradnl" noProof="0" dirty="0"/>
          </a:p>
        </p:txBody>
      </p:sp>
    </p:spTree>
    <p:extLst>
      <p:ext uri="{BB962C8B-B14F-4D97-AF65-F5344CB8AC3E}">
        <p14:creationId xmlns:p14="http://schemas.microsoft.com/office/powerpoint/2010/main" val="369600767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El Plan del Templo</a:t>
            </a:r>
          </a:p>
        </p:txBody>
      </p:sp>
      <p:sp>
        <p:nvSpPr>
          <p:cNvPr id="23555" name="TextBox 3"/>
          <p:cNvSpPr txBox="1">
            <a:spLocks noChangeArrowheads="1"/>
          </p:cNvSpPr>
          <p:nvPr/>
        </p:nvSpPr>
        <p:spPr bwMode="auto">
          <a:xfrm>
            <a:off x="533400" y="990600"/>
            <a:ext cx="8229600" cy="5262979"/>
          </a:xfrm>
          <a:prstGeom prst="rect">
            <a:avLst/>
          </a:prstGeom>
          <a:noFill/>
          <a:ln w="9525">
            <a:noFill/>
            <a:miter lim="800000"/>
            <a:headEnd/>
            <a:tailEnd/>
          </a:ln>
        </p:spPr>
        <p:txBody>
          <a:bodyPr wrap="square">
            <a:spAutoFit/>
          </a:bodyPr>
          <a:lstStyle/>
          <a:p>
            <a:pPr indent="182880" algn="l">
              <a:buFont typeface="Arial"/>
              <a:buChar char="•"/>
            </a:pPr>
            <a:r>
              <a:rPr lang="es-ES_tradnl" sz="2800" dirty="0" smtClean="0"/>
              <a:t>Es un programa organizado de una iglesia local que ha tomado la decisión de pagar la matrícula completa o una parte de la matrícula a una escuela cristiana para todos los estudiantes de la iglesia local que asisten a la escuela ASD</a:t>
            </a:r>
          </a:p>
          <a:p>
            <a:pPr algn="l"/>
            <a:endParaRPr lang="es-ES_tradnl" sz="2800" dirty="0" smtClean="0"/>
          </a:p>
          <a:p>
            <a:pPr indent="182880" algn="l">
              <a:buFont typeface="Arial"/>
              <a:buChar char="•"/>
            </a:pPr>
            <a:r>
              <a:rPr lang="es-ES_tradnl" sz="2800" dirty="0" smtClean="0"/>
              <a:t>La iglesia tiene criterios de elegibilidad (por ejemplo, debe ser miembros de la iglesia, debe apoyar financieramente a la iglesia)</a:t>
            </a:r>
          </a:p>
          <a:p>
            <a:pPr algn="l"/>
            <a:endParaRPr lang="es-ES_tradnl" sz="2800" dirty="0" smtClean="0"/>
          </a:p>
          <a:p>
            <a:pPr indent="182880" algn="l">
              <a:buFont typeface="Arial"/>
              <a:buChar char="•"/>
            </a:pPr>
            <a:r>
              <a:rPr lang="es-ES_tradnl" sz="2800" dirty="0" smtClean="0"/>
              <a:t>La Iglesia paga la matrícula (total o parcial) a la escuela</a:t>
            </a:r>
            <a:endParaRPr lang="es-ES_tradnl"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1323854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El Plan del Templo: Claves Para el Éxito</a:t>
            </a:r>
          </a:p>
        </p:txBody>
      </p:sp>
      <p:sp>
        <p:nvSpPr>
          <p:cNvPr id="23555" name="TextBox 3"/>
          <p:cNvSpPr txBox="1">
            <a:spLocks noChangeArrowheads="1"/>
          </p:cNvSpPr>
          <p:nvPr/>
        </p:nvSpPr>
        <p:spPr bwMode="auto">
          <a:xfrm>
            <a:off x="457200" y="838200"/>
            <a:ext cx="8458200" cy="5940087"/>
          </a:xfrm>
          <a:prstGeom prst="rect">
            <a:avLst/>
          </a:prstGeom>
          <a:noFill/>
          <a:ln w="9525">
            <a:noFill/>
            <a:miter lim="800000"/>
            <a:headEnd/>
            <a:tailEnd/>
          </a:ln>
        </p:spPr>
        <p:txBody>
          <a:bodyPr wrap="square">
            <a:spAutoFit/>
          </a:bodyPr>
          <a:lstStyle/>
          <a:p>
            <a:pPr marL="91440" lvl="0" indent="-457200" algn="l">
              <a:buFont typeface="Arial"/>
              <a:buChar char="•"/>
            </a:pPr>
            <a:r>
              <a:rPr lang="es-ES_tradnl" sz="3200" dirty="0" smtClean="0"/>
              <a:t>La iglesia local se compromete a la educación cristiana y compromete una parte sustancial de su presupuesto a esta</a:t>
            </a:r>
          </a:p>
          <a:p>
            <a:pPr marL="91440" lvl="0" indent="-457200" algn="l">
              <a:buFont typeface="Arial"/>
              <a:buChar char="•"/>
            </a:pPr>
            <a:r>
              <a:rPr lang="es-ES_tradnl" sz="3200" dirty="0" smtClean="0"/>
              <a:t>Los padres y miembros de la iglesia se comprometen personalmente a la educación cristiana y dan regularmente y sistemáticamente al fondo de educación cristiana</a:t>
            </a:r>
          </a:p>
          <a:p>
            <a:pPr marL="91440" lvl="0" indent="-457200" algn="l">
              <a:buFont typeface="Arial"/>
              <a:buChar char="•"/>
            </a:pPr>
            <a:r>
              <a:rPr lang="es-ES_tradnl" sz="3200" dirty="0" smtClean="0"/>
              <a:t>Los miembros de la iglesia, que no son padres y no tienen hijos en la escuela, contribuyen al fondo para que los estudiantes cuyos padres no puedan pagar la matrícula completa puedan ser apoyados</a:t>
            </a:r>
          </a:p>
          <a:p>
            <a:pPr marL="466725" indent="-466725" algn="l">
              <a:buFont typeface="Arial"/>
              <a:buChar char="•"/>
            </a:pPr>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533938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990600"/>
            <a:ext cx="7772400" cy="3962400"/>
          </a:xfrm>
        </p:spPr>
        <p:txBody>
          <a:bodyPr/>
          <a:lstStyle/>
          <a:p>
            <a:pPr eaLnBrk="1" hangingPunct="1"/>
            <a:r>
              <a:rPr lang="es-ES_tradnl" altLang="en-US" sz="4000" i="1" noProof="0" dirty="0" smtClean="0"/>
              <a:t>Nuestra Mayor Necesidad</a:t>
            </a:r>
          </a:p>
        </p:txBody>
      </p:sp>
    </p:spTree>
    <p:extLst>
      <p:ext uri="{BB962C8B-B14F-4D97-AF65-F5344CB8AC3E}">
        <p14:creationId xmlns:p14="http://schemas.microsoft.com/office/powerpoint/2010/main" val="38398754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s-ES_tradnl" sz="3600" b="1" noProof="0" dirty="0" smtClean="0"/>
              <a:t>Temas Principales</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FFF00"/>
                </a:solidFill>
              </a:rPr>
              <a:t>El desafío de retener a los jóvenes</a:t>
            </a:r>
          </a:p>
          <a:p>
            <a:pPr marL="514350" indent="-514350" eaLnBrk="1" hangingPunct="1">
              <a:lnSpc>
                <a:spcPct val="90000"/>
              </a:lnSpc>
              <a:spcBef>
                <a:spcPct val="25000"/>
              </a:spcBef>
              <a:spcAft>
                <a:spcPct val="25000"/>
              </a:spcAft>
              <a:buFont typeface="+mj-lt"/>
              <a:buAutoNum type="arabicPeriod"/>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FFF00"/>
                </a:solidFill>
              </a:rPr>
              <a:t>El desafío de proveer educación de alta calidad</a:t>
            </a:r>
          </a:p>
          <a:p>
            <a:pPr marL="0" indent="0" eaLnBrk="1" hangingPunct="1">
              <a:lnSpc>
                <a:spcPct val="90000"/>
              </a:lnSpc>
              <a:spcBef>
                <a:spcPct val="25000"/>
              </a:spcBef>
              <a:spcAft>
                <a:spcPct val="25000"/>
              </a:spcAft>
              <a:buNone/>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FFF00"/>
                </a:solidFill>
              </a:rPr>
              <a:t>El desafío de hacer la educación ASD asequible para nuestra hermandad</a:t>
            </a:r>
            <a:endParaRPr lang="es-ES_tradnl" noProof="0" dirty="0">
              <a:solidFill>
                <a:srgbClr val="FFFF00"/>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La Promesa de Dios</a:t>
            </a:r>
          </a:p>
        </p:txBody>
      </p:sp>
      <p:sp>
        <p:nvSpPr>
          <p:cNvPr id="23555" name="TextBox 3"/>
          <p:cNvSpPr txBox="1">
            <a:spLocks noChangeArrowheads="1"/>
          </p:cNvSpPr>
          <p:nvPr/>
        </p:nvSpPr>
        <p:spPr bwMode="auto">
          <a:xfrm>
            <a:off x="533400" y="990600"/>
            <a:ext cx="4800600" cy="5509200"/>
          </a:xfrm>
          <a:prstGeom prst="rect">
            <a:avLst/>
          </a:prstGeom>
          <a:noFill/>
          <a:ln w="9525">
            <a:noFill/>
            <a:miter lim="800000"/>
            <a:headEnd/>
            <a:tailEnd/>
          </a:ln>
        </p:spPr>
        <p:txBody>
          <a:bodyPr wrap="square">
            <a:spAutoFit/>
          </a:bodyPr>
          <a:lstStyle/>
          <a:p>
            <a:pPr lvl="0" algn="l"/>
            <a:r>
              <a:rPr lang="es-ES_tradnl" sz="3200" dirty="0" smtClean="0"/>
              <a:t>“  </a:t>
            </a:r>
            <a:r>
              <a:rPr lang="es-ES_tradnl" sz="3600" dirty="0" smtClean="0"/>
              <a:t>si mi pueblo, que lleva mi nombre, </a:t>
            </a:r>
            <a:r>
              <a:rPr lang="es-ES_tradnl" sz="3600" dirty="0" smtClean="0">
                <a:solidFill>
                  <a:srgbClr val="F6FFFA"/>
                </a:solidFill>
              </a:rPr>
              <a:t>se humilla </a:t>
            </a:r>
            <a:r>
              <a:rPr lang="es-ES_tradnl" sz="3600" dirty="0" smtClean="0"/>
              <a:t>y </a:t>
            </a:r>
            <a:r>
              <a:rPr lang="es-ES_tradnl" sz="3600" dirty="0" smtClean="0">
                <a:solidFill>
                  <a:srgbClr val="F6FFFA"/>
                </a:solidFill>
              </a:rPr>
              <a:t>ora</a:t>
            </a:r>
            <a:r>
              <a:rPr lang="es-ES_tradnl" sz="3600" dirty="0" smtClean="0"/>
              <a:t>, y me </a:t>
            </a:r>
            <a:r>
              <a:rPr lang="es-ES_tradnl" sz="3600" dirty="0" smtClean="0">
                <a:solidFill>
                  <a:srgbClr val="F6FFFA"/>
                </a:solidFill>
              </a:rPr>
              <a:t>busca </a:t>
            </a:r>
            <a:r>
              <a:rPr lang="es-ES_tradnl" sz="3600" dirty="0" smtClean="0"/>
              <a:t>y </a:t>
            </a:r>
            <a:r>
              <a:rPr lang="es-ES_tradnl" sz="3600" dirty="0" smtClean="0">
                <a:solidFill>
                  <a:srgbClr val="F6FFFA"/>
                </a:solidFill>
              </a:rPr>
              <a:t>abandona</a:t>
            </a:r>
            <a:r>
              <a:rPr lang="es-ES_tradnl" sz="3600" dirty="0" smtClean="0"/>
              <a:t> su mala conducta, Yo lo escuchare desde el cielo, perdonare su pecado y restaurare su tierra  ”</a:t>
            </a:r>
          </a:p>
          <a:p>
            <a:pPr lvl="0" algn="l"/>
            <a:r>
              <a:rPr lang="es-ES_tradnl" sz="3200" dirty="0" smtClean="0"/>
              <a:t>-2 </a:t>
            </a:r>
            <a:r>
              <a:rPr lang="es-ES_tradnl" sz="3200" dirty="0" err="1" smtClean="0"/>
              <a:t>Cronicas</a:t>
            </a:r>
            <a:r>
              <a:rPr lang="es-ES_tradnl" sz="3200" dirty="0" smtClean="0"/>
              <a:t> 7:14 NVI</a:t>
            </a:r>
            <a:br>
              <a:rPr lang="es-ES_tradnl" sz="3200" dirty="0" smtClean="0"/>
            </a:br>
            <a:endParaRPr lang="es-ES_tradnl" sz="3200" dirty="0"/>
          </a:p>
        </p:txBody>
      </p:sp>
      <p:sp>
        <p:nvSpPr>
          <p:cNvPr id="7" name="Line 3"/>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
        <p:nvSpPr>
          <p:cNvPr id="4" name="TextBox 3"/>
          <p:cNvSpPr txBox="1"/>
          <p:nvPr/>
        </p:nvSpPr>
        <p:spPr>
          <a:xfrm>
            <a:off x="5486400" y="1295400"/>
            <a:ext cx="3276600" cy="1815882"/>
          </a:xfrm>
          <a:prstGeom prst="rect">
            <a:avLst/>
          </a:prstGeom>
          <a:noFill/>
        </p:spPr>
        <p:txBody>
          <a:bodyPr wrap="square" rtlCol="0">
            <a:spAutoFit/>
          </a:bodyPr>
          <a:lstStyle/>
          <a:p>
            <a:r>
              <a:rPr lang="en-US" sz="4000" dirty="0" smtClean="0"/>
              <a:t>Para  Dios </a:t>
            </a:r>
            <a:r>
              <a:rPr lang="en-US" sz="4000" dirty="0" err="1" smtClean="0"/>
              <a:t>todo</a:t>
            </a:r>
            <a:r>
              <a:rPr lang="en-US" sz="4000" dirty="0" smtClean="0"/>
              <a:t> </a:t>
            </a:r>
            <a:r>
              <a:rPr lang="en-US" sz="4000" dirty="0" err="1" smtClean="0"/>
              <a:t>es</a:t>
            </a:r>
            <a:r>
              <a:rPr lang="en-US" sz="4000" dirty="0" smtClean="0"/>
              <a:t> </a:t>
            </a:r>
            <a:r>
              <a:rPr lang="en-US" sz="4000" dirty="0" err="1" smtClean="0"/>
              <a:t>posible</a:t>
            </a:r>
            <a:endParaRPr lang="en-US" sz="4000" dirty="0" smtClean="0"/>
          </a:p>
          <a:p>
            <a:r>
              <a:rPr lang="en-US" sz="3200" dirty="0" smtClean="0"/>
              <a:t>-Mateo 19:26 NVI</a:t>
            </a:r>
            <a:endParaRPr lang="en-US" sz="3200" dirty="0"/>
          </a:p>
        </p:txBody>
      </p:sp>
    </p:spTree>
    <p:extLst>
      <p:ext uri="{BB962C8B-B14F-4D97-AF65-F5344CB8AC3E}">
        <p14:creationId xmlns:p14="http://schemas.microsoft.com/office/powerpoint/2010/main" val="37834289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09600" y="228600"/>
            <a:ext cx="7772400" cy="533400"/>
          </a:xfrm>
        </p:spPr>
        <p:txBody>
          <a:bodyPr/>
          <a:lstStyle/>
          <a:p>
            <a:r>
              <a:rPr lang="es-ES_tradnl" sz="4000" b="1" noProof="0" dirty="0" smtClean="0">
                <a:latin typeface="Times New Roman" charset="0"/>
              </a:rPr>
              <a:t>Reavivamiento y Reforma</a:t>
            </a:r>
            <a:endParaRPr lang="es-ES_tradnl" sz="4000" b="1" noProof="0" dirty="0">
              <a:latin typeface="Times New Roman" charset="0"/>
            </a:endParaRPr>
          </a:p>
        </p:txBody>
      </p:sp>
      <p:sp>
        <p:nvSpPr>
          <p:cNvPr id="44034" name="Rectangle 3"/>
          <p:cNvSpPr>
            <a:spLocks noGrp="1" noChangeArrowheads="1"/>
          </p:cNvSpPr>
          <p:nvPr>
            <p:ph type="body" idx="1"/>
          </p:nvPr>
        </p:nvSpPr>
        <p:spPr>
          <a:xfrm>
            <a:off x="152400" y="685800"/>
            <a:ext cx="4953000" cy="5638800"/>
          </a:xfrm>
        </p:spPr>
        <p:txBody>
          <a:bodyPr/>
          <a:lstStyle/>
          <a:p>
            <a:pPr algn="ctr">
              <a:lnSpc>
                <a:spcPct val="90000"/>
              </a:lnSpc>
              <a:spcBef>
                <a:spcPts val="600"/>
              </a:spcBef>
              <a:spcAft>
                <a:spcPts val="600"/>
              </a:spcAft>
              <a:buFontTx/>
              <a:buNone/>
            </a:pPr>
            <a:endParaRPr lang="es-ES_tradnl" altLang="ja-JP" sz="3300" noProof="0" dirty="0" smtClean="0">
              <a:latin typeface="Times New Roman" charset="0"/>
            </a:endParaRPr>
          </a:p>
          <a:p>
            <a:pPr algn="ctr">
              <a:lnSpc>
                <a:spcPct val="90000"/>
              </a:lnSpc>
              <a:spcBef>
                <a:spcPts val="600"/>
              </a:spcBef>
              <a:spcAft>
                <a:spcPts val="600"/>
              </a:spcAft>
              <a:buFontTx/>
              <a:buNone/>
            </a:pPr>
            <a:r>
              <a:rPr lang="es-ES_tradnl" altLang="ja-JP" sz="3300" noProof="0" dirty="0" smtClean="0">
                <a:latin typeface="Times New Roman" charset="0"/>
              </a:rPr>
              <a:t>“Reavivamiento significa la renovación de la vida espiritual, un despertar de los poderes de la mente y el corazón, la resurrección de la muerte espiritual.  </a:t>
            </a:r>
            <a:r>
              <a:rPr lang="es-ES_tradnl" altLang="ja-JP" sz="3300" noProof="0" dirty="0" smtClean="0">
                <a:solidFill>
                  <a:srgbClr val="FFFFFF"/>
                </a:solidFill>
                <a:latin typeface="Times New Roman" charset="0"/>
              </a:rPr>
              <a:t>Reforma significa  una reorganización, un cambio de ideas y teorías, hábitos y practicas.”</a:t>
            </a:r>
            <a:r>
              <a:rPr lang="es-ES_tradnl" altLang="ja-JP" sz="3300" noProof="0" dirty="0" smtClean="0">
                <a:latin typeface="Times New Roman" charset="0"/>
              </a:rPr>
              <a:t> </a:t>
            </a:r>
          </a:p>
          <a:p>
            <a:pPr algn="ctr">
              <a:lnSpc>
                <a:spcPct val="90000"/>
              </a:lnSpc>
              <a:spcBef>
                <a:spcPts val="600"/>
              </a:spcBef>
              <a:spcAft>
                <a:spcPts val="600"/>
              </a:spcAft>
              <a:buFontTx/>
              <a:buNone/>
            </a:pPr>
            <a:r>
              <a:rPr lang="es-ES_tradnl" altLang="ja-JP" sz="3300" noProof="0" dirty="0" smtClean="0">
                <a:latin typeface="Times New Roman" charset="0"/>
              </a:rPr>
              <a:t>TM 128</a:t>
            </a:r>
            <a:endParaRPr lang="es-ES_tradnl" sz="3300" noProof="0" dirty="0">
              <a:latin typeface="Times New Roman" charset="0"/>
            </a:endParaRPr>
          </a:p>
        </p:txBody>
      </p:sp>
      <p:sp>
        <p:nvSpPr>
          <p:cNvPr id="44035" name="Line 4"/>
          <p:cNvSpPr>
            <a:spLocks noChangeShapeType="1"/>
          </p:cNvSpPr>
          <p:nvPr/>
        </p:nvSpPr>
        <p:spPr bwMode="auto">
          <a:xfrm>
            <a:off x="533400" y="64770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44036" name="Line 5"/>
          <p:cNvSpPr>
            <a:spLocks noChangeShapeType="1"/>
          </p:cNvSpPr>
          <p:nvPr/>
        </p:nvSpPr>
        <p:spPr bwMode="auto">
          <a:xfrm>
            <a:off x="457200" y="8382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44037" name="Text Box 6"/>
          <p:cNvSpPr txBox="1">
            <a:spLocks noChangeArrowheads="1"/>
          </p:cNvSpPr>
          <p:nvPr/>
        </p:nvSpPr>
        <p:spPr bwMode="auto">
          <a:xfrm>
            <a:off x="-1844675" y="80629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600">
                <a:solidFill>
                  <a:schemeClr val="tx1"/>
                </a:solidFill>
                <a:latin typeface="Times New Roman" charset="0"/>
                <a:ea typeface="ＭＳ Ｐゴシック" charset="0"/>
              </a:defRPr>
            </a:lvl9pPr>
          </a:lstStyle>
          <a:p>
            <a:endParaRPr lang="en-US">
              <a:solidFill>
                <a:srgbClr val="FFFF00"/>
              </a:solidFill>
            </a:endParaRPr>
          </a:p>
        </p:txBody>
      </p:sp>
      <p:sp>
        <p:nvSpPr>
          <p:cNvPr id="44038" name="Rectangle 7"/>
          <p:cNvSpPr>
            <a:spLocks noChangeArrowheads="1"/>
          </p:cNvSpPr>
          <p:nvPr/>
        </p:nvSpPr>
        <p:spPr bwMode="auto">
          <a:xfrm>
            <a:off x="-3382963" y="32004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FFFF00"/>
                </a:solidFill>
              </a:rPr>
              <a:t> </a:t>
            </a:r>
          </a:p>
        </p:txBody>
      </p:sp>
      <p:sp>
        <p:nvSpPr>
          <p:cNvPr id="9" name="8 CuadroTexto"/>
          <p:cNvSpPr txBox="1"/>
          <p:nvPr/>
        </p:nvSpPr>
        <p:spPr>
          <a:xfrm>
            <a:off x="5257800" y="1447800"/>
            <a:ext cx="3429000" cy="4293483"/>
          </a:xfrm>
          <a:prstGeom prst="rect">
            <a:avLst/>
          </a:prstGeom>
          <a:noFill/>
        </p:spPr>
        <p:txBody>
          <a:bodyPr wrap="square" rtlCol="0">
            <a:spAutoFit/>
          </a:bodyPr>
          <a:lstStyle/>
          <a:p>
            <a:r>
              <a:rPr lang="en-US" sz="3900" smtClean="0">
                <a:latin typeface="Algerian" pitchFamily="82" charset="0"/>
                <a:cs typeface="Segoe UI Semibold" pitchFamily="34" charset="0"/>
              </a:rPr>
              <a:t>Hacer las cosas de manera diferente, conduce a algo excepcional</a:t>
            </a:r>
            <a:endParaRPr lang="en-US" sz="3900">
              <a:latin typeface="Algerian" pitchFamily="82" charset="0"/>
              <a:cs typeface="Segoe UI Semibold" pitchFamily="34" charset="0"/>
            </a:endParaRPr>
          </a:p>
        </p:txBody>
      </p:sp>
    </p:spTree>
    <p:extLst>
      <p:ext uri="{BB962C8B-B14F-4D97-AF65-F5344CB8AC3E}">
        <p14:creationId xmlns:p14="http://schemas.microsoft.com/office/powerpoint/2010/main" val="83985122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685800"/>
          </a:xfrm>
        </p:spPr>
        <p:txBody>
          <a:bodyPr/>
          <a:lstStyle/>
          <a:p>
            <a:pPr eaLnBrk="1" hangingPunct="1"/>
            <a:r>
              <a:rPr lang="es-ES_tradnl" sz="3600" b="1" noProof="0" dirty="0" smtClean="0"/>
              <a:t>Preguntas Difíciles para Considerar</a:t>
            </a:r>
          </a:p>
        </p:txBody>
      </p:sp>
      <p:sp>
        <p:nvSpPr>
          <p:cNvPr id="36867" name="Rectangle 3"/>
          <p:cNvSpPr>
            <a:spLocks noGrp="1" noChangeArrowheads="1"/>
          </p:cNvSpPr>
          <p:nvPr>
            <p:ph type="body" idx="1"/>
          </p:nvPr>
        </p:nvSpPr>
        <p:spPr>
          <a:xfrm>
            <a:off x="228600" y="990600"/>
            <a:ext cx="8915400" cy="5486400"/>
          </a:xfrm>
        </p:spPr>
        <p:txBody>
          <a:bodyPr/>
          <a:lstStyle/>
          <a:p>
            <a:pPr>
              <a:buFont typeface="Arial"/>
              <a:buChar char="•"/>
            </a:pPr>
            <a:r>
              <a:rPr lang="es-ES_tradnl" sz="2600" noProof="0" dirty="0" smtClean="0"/>
              <a:t>Podríamos tener que re-pensar nuestras estructuras educativas</a:t>
            </a:r>
          </a:p>
          <a:p>
            <a:pPr>
              <a:buFont typeface="Arial"/>
              <a:buChar char="•"/>
            </a:pPr>
            <a:r>
              <a:rPr lang="es-ES_tradnl" sz="2600" noProof="0" dirty="0" smtClean="0"/>
              <a:t>¿Está nuestro sistema educativo configurado de manera que </a:t>
            </a:r>
            <a:r>
              <a:rPr lang="es-ES_tradnl" sz="2600" noProof="0" dirty="0" err="1" smtClean="0"/>
              <a:t>garantize</a:t>
            </a:r>
            <a:r>
              <a:rPr lang="es-ES_tradnl" sz="2600" noProof="0" dirty="0" smtClean="0"/>
              <a:t> que los directores/rectores están equipados para posibilitar el aprendizaje y crecimiento de todos los estudiantes y docentes?</a:t>
            </a:r>
          </a:p>
          <a:p>
            <a:pPr>
              <a:buFont typeface="Arial"/>
              <a:buChar char="•"/>
            </a:pPr>
            <a:r>
              <a:rPr lang="es-ES_tradnl" sz="2600" noProof="0" dirty="0" smtClean="0"/>
              <a:t>¿Tenemos el sistema y la visión para crear la clase de liderazgo académico que  nuestra escuela necesita?</a:t>
            </a:r>
          </a:p>
          <a:p>
            <a:pPr>
              <a:buFont typeface="Arial"/>
              <a:buChar char="•"/>
            </a:pPr>
            <a:r>
              <a:rPr lang="es-ES_tradnl" sz="2600" noProof="0" dirty="0" smtClean="0"/>
              <a:t>Las comisiones de nombramiento de las Asociaciones, ¿están equipadas para seleccionar el liderazgo que necesitan nuestras escuelas?</a:t>
            </a:r>
          </a:p>
          <a:p>
            <a:pPr>
              <a:buFont typeface="Arial"/>
              <a:buChar char="•"/>
            </a:pPr>
            <a:r>
              <a:rPr lang="es-ES_tradnl" sz="2600" noProof="0" dirty="0" smtClean="0"/>
              <a:t>¿Estamos informados y somos intencionales al seleccionar los líderes académicos locales?</a:t>
            </a:r>
          </a:p>
        </p:txBody>
      </p:sp>
      <p:sp>
        <p:nvSpPr>
          <p:cNvPr id="36868" name="Line 4"/>
          <p:cNvSpPr>
            <a:spLocks noChangeShapeType="1"/>
          </p:cNvSpPr>
          <p:nvPr/>
        </p:nvSpPr>
        <p:spPr bwMode="auto">
          <a:xfrm>
            <a:off x="381000" y="9144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008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262597583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s-ES_tradnl" sz="3600" noProof="0" dirty="0" smtClean="0"/>
              <a:t>¿Podría Esto Ser Cierto de su Institución?</a:t>
            </a:r>
            <a:endParaRPr lang="es-ES_tradnl" sz="3600" noProof="0" dirty="0"/>
          </a:p>
        </p:txBody>
      </p:sp>
      <p:sp>
        <p:nvSpPr>
          <p:cNvPr id="4" name="Content Placeholder 3"/>
          <p:cNvSpPr>
            <a:spLocks noGrp="1"/>
          </p:cNvSpPr>
          <p:nvPr>
            <p:ph idx="1"/>
          </p:nvPr>
        </p:nvSpPr>
        <p:spPr>
          <a:xfrm>
            <a:off x="228600" y="762000"/>
            <a:ext cx="4114800" cy="5562600"/>
          </a:xfrm>
        </p:spPr>
        <p:txBody>
          <a:bodyPr/>
          <a:lstStyle/>
          <a:p>
            <a:pPr marL="0" indent="0">
              <a:buNone/>
            </a:pPr>
            <a:endParaRPr lang="es-ES_tradnl" sz="4000" noProof="0" dirty="0" smtClean="0"/>
          </a:p>
          <a:p>
            <a:pPr marL="0" indent="0">
              <a:buNone/>
            </a:pPr>
            <a:r>
              <a:rPr lang="es-ES_tradnl" sz="4000" noProof="0" dirty="0" smtClean="0"/>
              <a:t>“Siempre que contratamos a un buen administrador, es por accidente ”</a:t>
            </a:r>
          </a:p>
          <a:p>
            <a:pPr marL="0" indent="0">
              <a:buNone/>
            </a:pPr>
            <a:r>
              <a:rPr lang="es-ES_tradnl" sz="4000" noProof="0" dirty="0" smtClean="0"/>
              <a:t> </a:t>
            </a:r>
          </a:p>
          <a:p>
            <a:pPr marL="0" indent="0">
              <a:buNone/>
            </a:pPr>
            <a:r>
              <a:rPr lang="es-ES_tradnl" sz="2800" noProof="0" dirty="0" smtClean="0"/>
              <a:t>--Miembro de la junta escolar ASD</a:t>
            </a:r>
            <a:endParaRPr lang="es-ES_tradnl" sz="2800"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048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369332"/>
          </a:xfrm>
          <a:prstGeom prst="rect">
            <a:avLst/>
          </a:prstGeom>
          <a:noFill/>
        </p:spPr>
        <p:txBody>
          <a:bodyPr wrap="square" rtlCol="0">
            <a:spAutoFit/>
          </a:bodyPr>
          <a:lstStyle/>
          <a:p>
            <a:pPr algn="l" eaLnBrk="1" hangingPunct="1">
              <a:spcBef>
                <a:spcPct val="20000"/>
              </a:spcBef>
            </a:pPr>
            <a:r>
              <a:rPr lang="en-US" dirty="0">
                <a:solidFill>
                  <a:srgbClr val="FFFF00"/>
                </a:solidFill>
                <a:latin typeface="Times New Roman" charset="0"/>
                <a:ea typeface="MS PGothic" charset="0"/>
                <a:cs typeface="MS PGothic" charset="0"/>
              </a:rPr>
              <a:t>https://cdn2.hubspot.net/</a:t>
            </a:r>
            <a:r>
              <a:rPr lang="en-US" dirty="0" err="1">
                <a:solidFill>
                  <a:srgbClr val="FFFF00"/>
                </a:solidFill>
                <a:latin typeface="Times New Roman" charset="0"/>
                <a:ea typeface="MS PGothic" charset="0"/>
                <a:cs typeface="MS PGothic" charset="0"/>
              </a:rPr>
              <a:t>hubfs</a:t>
            </a:r>
            <a:r>
              <a:rPr lang="en-US" dirty="0">
                <a:solidFill>
                  <a:srgbClr val="FFFF00"/>
                </a:solidFill>
                <a:latin typeface="Times New Roman" charset="0"/>
                <a:ea typeface="MS PGothic" charset="0"/>
                <a:cs typeface="MS PGothic" charset="0"/>
              </a:rPr>
              <a:t>/1757102/</a:t>
            </a:r>
            <a:r>
              <a:rPr lang="en-US" dirty="0" err="1">
                <a:solidFill>
                  <a:srgbClr val="FFFF00"/>
                </a:solidFill>
                <a:latin typeface="Times New Roman" charset="0"/>
                <a:ea typeface="MS PGothic" charset="0"/>
                <a:cs typeface="MS PGothic" charset="0"/>
              </a:rPr>
              <a:t>Blog_images</a:t>
            </a:r>
            <a:r>
              <a:rPr lang="en-US" dirty="0">
                <a:solidFill>
                  <a:srgbClr val="FFFF00"/>
                </a:solidFill>
                <a:latin typeface="Times New Roman" charset="0"/>
                <a:ea typeface="MS PGothic" charset="0"/>
                <a:cs typeface="MS PGothic" charset="0"/>
              </a:rPr>
              <a:t>/</a:t>
            </a:r>
            <a:r>
              <a:rPr lang="en-US" dirty="0" err="1">
                <a:solidFill>
                  <a:srgbClr val="FFFF00"/>
                </a:solidFill>
                <a:latin typeface="Times New Roman" charset="0"/>
                <a:ea typeface="MS PGothic" charset="0"/>
                <a:cs typeface="MS PGothic" charset="0"/>
              </a:rPr>
              <a:t>blog_image.jpg</a:t>
            </a:r>
            <a:endParaRPr lang="en-US" dirty="0">
              <a:solidFill>
                <a:srgbClr val="FFFF00"/>
              </a:solidFill>
              <a:latin typeface="Times New Roman" charset="0"/>
              <a:ea typeface="MS PGothic" charset="0"/>
              <a:cs typeface="MS PGothic"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65084986"/>
              </p:ext>
            </p:extLst>
          </p:nvPr>
        </p:nvGraphicFramePr>
        <p:xfrm>
          <a:off x="4343400" y="838200"/>
          <a:ext cx="4419600" cy="5451239"/>
        </p:xfrm>
        <a:graphic>
          <a:graphicData uri="http://schemas.openxmlformats.org/drawingml/2006/table">
            <a:tbl>
              <a:tblPr firstRow="1" bandRow="1">
                <a:tableStyleId>{2D5ABB26-0587-4C30-8999-92F81FD0307C}</a:tableStyleId>
              </a:tblPr>
              <a:tblGrid>
                <a:gridCol w="762000"/>
                <a:gridCol w="3657600"/>
              </a:tblGrid>
              <a:tr h="583430">
                <a:tc gridSpan="2">
                  <a:txBody>
                    <a:bodyPr/>
                    <a:lstStyle/>
                    <a:p>
                      <a:r>
                        <a:rPr lang="es-ES_tradnl" sz="2400" u="sng" noProof="0" dirty="0" smtClean="0"/>
                        <a:t>La autopsia de un mal contrato</a:t>
                      </a:r>
                      <a:endParaRPr lang="es-ES_tradnl" sz="2400" u="sng" noProof="0" dirty="0"/>
                    </a:p>
                  </a:txBody>
                  <a:tcPr/>
                </a:tc>
                <a:tc hMerge="1">
                  <a:txBody>
                    <a:bodyPr/>
                    <a:lstStyle/>
                    <a:p>
                      <a:endParaRPr lang="en-US" dirty="0"/>
                    </a:p>
                  </a:txBody>
                  <a:tcPr/>
                </a:tc>
              </a:tr>
              <a:tr h="639891">
                <a:tc>
                  <a:txBody>
                    <a:bodyPr/>
                    <a:lstStyle/>
                    <a:p>
                      <a:r>
                        <a:rPr lang="en-US" sz="2800" dirty="0" smtClean="0"/>
                        <a:t>✓</a:t>
                      </a:r>
                      <a:endParaRPr lang="en-US" sz="2800" dirty="0"/>
                    </a:p>
                  </a:txBody>
                  <a:tcPr/>
                </a:tc>
                <a:tc>
                  <a:txBody>
                    <a:bodyPr/>
                    <a:lstStyle/>
                    <a:p>
                      <a:r>
                        <a:rPr lang="es-ES_tradnl" sz="2400" noProof="0" dirty="0" smtClean="0"/>
                        <a:t>Sin criterios de contratación</a:t>
                      </a:r>
                    </a:p>
                  </a:txBody>
                  <a:tcPr/>
                </a:tc>
              </a:tr>
              <a:tr h="1270012">
                <a:tc>
                  <a:txBody>
                    <a:bodyPr/>
                    <a:lstStyle/>
                    <a:p>
                      <a:r>
                        <a:rPr lang="en-US" sz="2800" smtClean="0"/>
                        <a: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400" noProof="0" dirty="0" smtClean="0"/>
                        <a:t>No hay proceso de selección y contratación</a:t>
                      </a:r>
                    </a:p>
                    <a:p>
                      <a:endParaRPr lang="es-ES_tradnl" sz="2400" noProof="0" dirty="0"/>
                    </a:p>
                  </a:txBody>
                  <a:tcPr/>
                </a:tc>
              </a:tr>
              <a:tr h="879239">
                <a:tc>
                  <a:txBody>
                    <a:bodyPr/>
                    <a:lstStyle/>
                    <a:p>
                      <a:r>
                        <a:rPr lang="en-US" sz="2800" smtClean="0"/>
                        <a: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400" noProof="0" dirty="0" smtClean="0"/>
                        <a:t>Aversión al riesgo</a:t>
                      </a:r>
                    </a:p>
                    <a:p>
                      <a:endParaRPr lang="es-ES_tradnl" sz="2400" noProof="0" dirty="0"/>
                    </a:p>
                  </a:txBody>
                  <a:tcPr/>
                </a:tc>
              </a:tr>
              <a:tr h="1199428">
                <a:tc>
                  <a:txBody>
                    <a:bodyPr/>
                    <a:lstStyle/>
                    <a:p>
                      <a:r>
                        <a:rPr lang="en-US" sz="2800" smtClean="0"/>
                        <a: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400" noProof="0" dirty="0" smtClean="0"/>
                        <a:t>Contratar talento no es el trabajo a tiempo completo de Mary</a:t>
                      </a:r>
                    </a:p>
                  </a:txBody>
                  <a:tcPr/>
                </a:tc>
              </a:tr>
              <a:tr h="879239">
                <a:tc>
                  <a:txBody>
                    <a:bodyPr/>
                    <a:lstStyle/>
                    <a:p>
                      <a:r>
                        <a:rPr lang="en-US" sz="2800" dirty="0" smtClean="0"/>
                        <a: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400" noProof="0" dirty="0" smtClean="0"/>
                        <a:t>Factor de igual</a:t>
                      </a:r>
                    </a:p>
                    <a:p>
                      <a:endParaRPr lang="es-ES_tradnl" sz="2400" noProof="0" dirty="0"/>
                    </a:p>
                  </a:txBody>
                  <a:tcPr/>
                </a:tc>
              </a:tr>
            </a:tbl>
          </a:graphicData>
        </a:graphic>
      </p:graphicFrame>
    </p:spTree>
    <p:extLst>
      <p:ext uri="{BB962C8B-B14F-4D97-AF65-F5344CB8AC3E}">
        <p14:creationId xmlns:p14="http://schemas.microsoft.com/office/powerpoint/2010/main" val="55653899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s-ES_tradnl" sz="3600" noProof="0" dirty="0" smtClean="0"/>
              <a:t>Las 7 últimas palabras de la iglesia</a:t>
            </a:r>
            <a:endParaRPr lang="es-ES_tradnl" sz="3600" noProof="0" dirty="0"/>
          </a:p>
        </p:txBody>
      </p:sp>
      <p:sp>
        <p:nvSpPr>
          <p:cNvPr id="4" name="Content Placeholder 3"/>
          <p:cNvSpPr>
            <a:spLocks noGrp="1"/>
          </p:cNvSpPr>
          <p:nvPr>
            <p:ph idx="1"/>
          </p:nvPr>
        </p:nvSpPr>
        <p:spPr>
          <a:xfrm>
            <a:off x="228600" y="762000"/>
            <a:ext cx="4114800" cy="5562600"/>
          </a:xfrm>
        </p:spPr>
        <p:txBody>
          <a:bodyPr/>
          <a:lstStyle/>
          <a:p>
            <a:pPr marL="0" indent="0">
              <a:buNone/>
            </a:pPr>
            <a:endParaRPr lang="es-ES_tradnl" sz="4000" noProof="0" dirty="0" smtClean="0"/>
          </a:p>
          <a:p>
            <a:pPr marL="0" indent="0">
              <a:buNone/>
            </a:pPr>
            <a:r>
              <a:rPr lang="es-ES_tradnl" sz="4400" i="1" noProof="0" dirty="0" smtClean="0"/>
              <a:t>“Nunca lo probamos de esa manera antes ” </a:t>
            </a:r>
            <a:endParaRPr lang="es-ES_tradnl" sz="4400" i="1" noProof="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307777"/>
          </a:xfrm>
          <a:prstGeom prst="rect">
            <a:avLst/>
          </a:prstGeom>
          <a:noFill/>
        </p:spPr>
        <p:txBody>
          <a:bodyPr wrap="square" rtlCol="0">
            <a:spAutoFit/>
          </a:bodyPr>
          <a:lstStyle/>
          <a:p>
            <a:pPr algn="l" eaLnBrk="1" hangingPunct="1">
              <a:spcBef>
                <a:spcPct val="20000"/>
              </a:spcBef>
            </a:pPr>
            <a:r>
              <a:rPr lang="en-US" sz="1400" dirty="0">
                <a:solidFill>
                  <a:srgbClr val="FFFF00"/>
                </a:solidFill>
                <a:latin typeface="Times New Roman" charset="0"/>
                <a:ea typeface="MS PGothic" charset="0"/>
                <a:cs typeface="MS PGothic" charset="0"/>
              </a:rPr>
              <a:t>https://images-</a:t>
            </a:r>
            <a:r>
              <a:rPr lang="en-US" sz="1400" dirty="0" err="1">
                <a:solidFill>
                  <a:srgbClr val="FFFF00"/>
                </a:solidFill>
                <a:latin typeface="Times New Roman" charset="0"/>
                <a:ea typeface="MS PGothic" charset="0"/>
                <a:cs typeface="MS PGothic" charset="0"/>
              </a:rPr>
              <a:t>na.ssl</a:t>
            </a:r>
            <a:r>
              <a:rPr lang="en-US" sz="1400" dirty="0">
                <a:solidFill>
                  <a:srgbClr val="FFFF00"/>
                </a:solidFill>
                <a:latin typeface="Times New Roman" charset="0"/>
                <a:ea typeface="MS PGothic" charset="0"/>
                <a:cs typeface="MS PGothic" charset="0"/>
              </a:rPr>
              <a:t>-images-</a:t>
            </a:r>
            <a:r>
              <a:rPr lang="en-US" sz="1400" dirty="0" err="1">
                <a:solidFill>
                  <a:srgbClr val="FFFF00"/>
                </a:solidFill>
                <a:latin typeface="Times New Roman" charset="0"/>
                <a:ea typeface="MS PGothic" charset="0"/>
                <a:cs typeface="MS PGothic" charset="0"/>
              </a:rPr>
              <a:t>amazon.com</a:t>
            </a:r>
            <a:r>
              <a:rPr lang="en-US" sz="1400" dirty="0">
                <a:solidFill>
                  <a:srgbClr val="FFFF00"/>
                </a:solidFill>
                <a:latin typeface="Times New Roman" charset="0"/>
                <a:ea typeface="MS PGothic" charset="0"/>
                <a:cs typeface="MS PGothic" charset="0"/>
              </a:rPr>
              <a:t>/images/I/61muTPwaR0L._SL500_SY344_BO1,204,203,200_.jpg</a:t>
            </a:r>
          </a:p>
        </p:txBody>
      </p:sp>
      <p:pic>
        <p:nvPicPr>
          <p:cNvPr id="3" name="Picture 2" descr="7 last words of the Chu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914400"/>
            <a:ext cx="4343400" cy="5334000"/>
          </a:xfrm>
          <a:prstGeom prst="rect">
            <a:avLst/>
          </a:prstGeom>
        </p:spPr>
      </p:pic>
    </p:spTree>
    <p:extLst>
      <p:ext uri="{BB962C8B-B14F-4D97-AF65-F5344CB8AC3E}">
        <p14:creationId xmlns:p14="http://schemas.microsoft.com/office/powerpoint/2010/main" val="70460951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0"/>
            <a:ext cx="9144000" cy="990600"/>
          </a:xfrm>
        </p:spPr>
        <p:txBody>
          <a:bodyPr/>
          <a:lstStyle/>
          <a:p>
            <a:r>
              <a:rPr lang="es-ES_tradnl" sz="3200" b="1" noProof="0" dirty="0" smtClean="0">
                <a:latin typeface="Times New Roman" charset="0"/>
              </a:rPr>
              <a:t>Una Mente Abierta es la Clave para la Unidad</a:t>
            </a:r>
            <a:endParaRPr lang="es-ES_tradnl" sz="3200" noProof="0" dirty="0">
              <a:latin typeface="Times New Roman" charset="0"/>
            </a:endParaRPr>
          </a:p>
        </p:txBody>
      </p:sp>
      <p:sp>
        <p:nvSpPr>
          <p:cNvPr id="45058" name="Rectangle 3"/>
          <p:cNvSpPr>
            <a:spLocks noGrp="1" noChangeArrowheads="1"/>
          </p:cNvSpPr>
          <p:nvPr>
            <p:ph type="body" idx="1"/>
          </p:nvPr>
        </p:nvSpPr>
        <p:spPr>
          <a:xfrm>
            <a:off x="304800" y="1143000"/>
            <a:ext cx="8610600" cy="5715000"/>
          </a:xfrm>
        </p:spPr>
        <p:txBody>
          <a:bodyPr/>
          <a:lstStyle/>
          <a:p>
            <a:pPr>
              <a:lnSpc>
                <a:spcPct val="90000"/>
              </a:lnSpc>
              <a:buFontTx/>
              <a:buNone/>
            </a:pPr>
            <a:r>
              <a:rPr lang="es-ES_tradnl" altLang="ja-JP" noProof="0" dirty="0" smtClean="0">
                <a:latin typeface="Times New Roman" charset="0"/>
              </a:rPr>
              <a:t>“</a:t>
            </a:r>
            <a:r>
              <a:rPr lang="es-ES_tradnl" altLang="ja-JP" sz="2800" noProof="0" dirty="0" smtClean="0">
                <a:latin typeface="Times New Roman" charset="0"/>
              </a:rPr>
              <a:t>Aquellos que piensan que nunca tendrán que renunciar a un preciado punto de vista, o cambiar una opinión, se verán frustrados.  En tanto nos aferremos a nuestras propias ideas y opiniones con una persistencia determinada, no podremos tener la unidad por la que oró Cristo. Solo Dios y el Cielo son infalibles. </a:t>
            </a:r>
            <a:r>
              <a:rPr lang="es-ES_tradnl" altLang="ja-JP" sz="2800" noProof="0" dirty="0" smtClean="0">
                <a:solidFill>
                  <a:srgbClr val="FFFFFF"/>
                </a:solidFill>
                <a:latin typeface="Times New Roman" charset="0"/>
              </a:rPr>
              <a:t>Tenemos muchas lecciones que aprender, y muchas más, que desaprender</a:t>
            </a:r>
            <a:r>
              <a:rPr lang="es-ES_tradnl" altLang="ja-JP" sz="2800" noProof="0" dirty="0" smtClean="0">
                <a:latin typeface="Times New Roman" charset="0"/>
              </a:rPr>
              <a:t>.” TM 3</a:t>
            </a:r>
          </a:p>
          <a:p>
            <a:pPr>
              <a:lnSpc>
                <a:spcPct val="90000"/>
              </a:lnSpc>
              <a:buFontTx/>
              <a:buNone/>
            </a:pPr>
            <a:r>
              <a:rPr lang="es-ES_tradnl" sz="3600" noProof="0" dirty="0" smtClean="0">
                <a:latin typeface="Times New Roman" charset="0"/>
              </a:rPr>
              <a:t>                                 </a:t>
            </a:r>
            <a:endParaRPr lang="es-ES_tradnl" sz="3600" noProof="0" dirty="0">
              <a:latin typeface="Times New Roman" charset="0"/>
            </a:endParaRPr>
          </a:p>
        </p:txBody>
      </p:sp>
      <p:sp>
        <p:nvSpPr>
          <p:cNvPr id="45059" name="Line 4"/>
          <p:cNvSpPr>
            <a:spLocks noChangeShapeType="1"/>
          </p:cNvSpPr>
          <p:nvPr/>
        </p:nvSpPr>
        <p:spPr bwMode="auto">
          <a:xfrm>
            <a:off x="533400" y="65532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45060" name="Line 5"/>
          <p:cNvSpPr>
            <a:spLocks noChangeShapeType="1"/>
          </p:cNvSpPr>
          <p:nvPr/>
        </p:nvSpPr>
        <p:spPr bwMode="auto">
          <a:xfrm>
            <a:off x="457200" y="9906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45061" name="Text Box 6"/>
          <p:cNvSpPr txBox="1">
            <a:spLocks noChangeArrowheads="1"/>
          </p:cNvSpPr>
          <p:nvPr/>
        </p:nvSpPr>
        <p:spPr bwMode="auto">
          <a:xfrm>
            <a:off x="-1844675" y="80629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600">
                <a:solidFill>
                  <a:schemeClr val="tx1"/>
                </a:solidFill>
                <a:latin typeface="Times New Roman" charset="0"/>
                <a:ea typeface="ＭＳ Ｐゴシック" charset="0"/>
              </a:defRPr>
            </a:lvl9pPr>
          </a:lstStyle>
          <a:p>
            <a:endParaRPr lang="en-US">
              <a:solidFill>
                <a:srgbClr val="FFFF00"/>
              </a:solidFill>
            </a:endParaRPr>
          </a:p>
        </p:txBody>
      </p:sp>
      <p:sp>
        <p:nvSpPr>
          <p:cNvPr id="45062" name="Rectangle 7"/>
          <p:cNvSpPr>
            <a:spLocks noChangeArrowheads="1"/>
          </p:cNvSpPr>
          <p:nvPr/>
        </p:nvSpPr>
        <p:spPr bwMode="auto">
          <a:xfrm>
            <a:off x="-3382963" y="32004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FFFF00"/>
                </a:solidFill>
              </a:rPr>
              <a:t> </a:t>
            </a:r>
          </a:p>
        </p:txBody>
      </p:sp>
      <p:pic>
        <p:nvPicPr>
          <p:cNvPr id="2" name="Picture 1" descr="Letting-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724400"/>
            <a:ext cx="8610600" cy="1828800"/>
          </a:xfrm>
          <a:prstGeom prst="rect">
            <a:avLst/>
          </a:prstGeom>
        </p:spPr>
      </p:pic>
    </p:spTree>
    <p:extLst>
      <p:ext uri="{BB962C8B-B14F-4D97-AF65-F5344CB8AC3E}">
        <p14:creationId xmlns:p14="http://schemas.microsoft.com/office/powerpoint/2010/main" val="248999383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s-ES_tradnl" sz="3600" b="1" noProof="0" dirty="0" smtClean="0"/>
              <a:t>Levántate y Pasa por Este Jordán</a:t>
            </a:r>
          </a:p>
        </p:txBody>
      </p:sp>
      <p:sp>
        <p:nvSpPr>
          <p:cNvPr id="25605" name="Rectangle 5"/>
          <p:cNvSpPr>
            <a:spLocks noGrp="1" noChangeArrowheads="1"/>
          </p:cNvSpPr>
          <p:nvPr>
            <p:ph idx="1"/>
          </p:nvPr>
        </p:nvSpPr>
        <p:spPr>
          <a:xfrm>
            <a:off x="381000" y="838200"/>
            <a:ext cx="4419600" cy="5638800"/>
          </a:xfrm>
        </p:spPr>
        <p:txBody>
          <a:bodyPr/>
          <a:lstStyle/>
          <a:p>
            <a:pPr marL="0" indent="0">
              <a:buNone/>
            </a:pPr>
            <a:r>
              <a:rPr lang="es-ES_tradnl" sz="4000" noProof="0" dirty="0" smtClean="0"/>
              <a:t>“Ya te lo he ordenado: ¡Sé fuerte y valiente! ¡No tengas miedo ni te desanimes! Porque el </a:t>
            </a:r>
            <a:r>
              <a:rPr lang="es-ES_tradnl" sz="4000" cap="small" noProof="0" dirty="0" smtClean="0"/>
              <a:t>Señor</a:t>
            </a:r>
            <a:r>
              <a:rPr lang="es-ES_tradnl" sz="4000" noProof="0" dirty="0" smtClean="0"/>
              <a:t> tu Dios te acompañará dondequiera que vayas” </a:t>
            </a:r>
            <a:r>
              <a:rPr lang="es-ES_tradnl" sz="2400" noProof="0" dirty="0" err="1" smtClean="0"/>
              <a:t>Josue</a:t>
            </a:r>
            <a:r>
              <a:rPr lang="es-ES_tradnl" sz="2400" noProof="0" dirty="0" smtClean="0"/>
              <a:t> 1:9, NVI</a:t>
            </a:r>
          </a:p>
          <a:p>
            <a:pPr marL="0" indent="0">
              <a:buNone/>
            </a:pPr>
            <a:endParaRPr lang="es-ES_tradnl" sz="4000" noProof="0" dirty="0" smtClean="0"/>
          </a:p>
          <a:p>
            <a:pPr marL="0" lvl="1" indent="0" eaLnBrk="1" hangingPunct="1">
              <a:buNone/>
            </a:pPr>
            <a:endParaRPr lang="es-ES_tradnl" sz="2800" noProof="0" dirty="0" smtClean="0"/>
          </a:p>
          <a:p>
            <a:pPr lvl="1" eaLnBrk="1" hangingPunct="1">
              <a:buFontTx/>
              <a:buNone/>
            </a:pPr>
            <a:endParaRPr lang="es-ES_tradnl" b="1" noProof="0" dirty="0" smtClean="0"/>
          </a:p>
          <a:p>
            <a:pPr lvl="1" eaLnBrk="1" hangingPunct="1">
              <a:buFontTx/>
              <a:buNone/>
            </a:pPr>
            <a:endParaRPr lang="es-ES_tradnl" b="1" noProof="0"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228600" y="6477000"/>
            <a:ext cx="8153400" cy="923330"/>
          </a:xfrm>
          <a:prstGeom prst="rect">
            <a:avLst/>
          </a:prstGeom>
          <a:noFill/>
          <a:ln w="9525">
            <a:noFill/>
            <a:miter lim="800000"/>
            <a:headEnd/>
            <a:tailEnd/>
          </a:ln>
        </p:spPr>
        <p:txBody>
          <a:bodyPr wrap="square" lIns="0" tIns="0" rIns="0" bIns="0">
            <a:spAutoFit/>
          </a:bodyPr>
          <a:lstStyle/>
          <a:p>
            <a:pPr algn="l"/>
            <a:endParaRPr lang="en-US" sz="2400" dirty="0" smtClean="0"/>
          </a:p>
          <a:p>
            <a:pPr algn="l">
              <a:spcBef>
                <a:spcPct val="50000"/>
              </a:spcBef>
              <a:tabLst>
                <a:tab pos="723900" algn="l"/>
                <a:tab pos="1035050" algn="ctr"/>
              </a:tabLst>
            </a:pPr>
            <a:r>
              <a:rPr lang="en-US" sz="2400" dirty="0" smtClean="0">
                <a:solidFill>
                  <a:schemeClr val="tx2"/>
                </a:solidFill>
              </a:rPr>
              <a:t>, </a:t>
            </a:r>
            <a:endParaRPr lang="en-US" sz="2400" dirty="0">
              <a:solidFill>
                <a:schemeClr val="tx2"/>
              </a:solidFill>
            </a:endParaRPr>
          </a:p>
        </p:txBody>
      </p:sp>
      <p:pic>
        <p:nvPicPr>
          <p:cNvPr id="3" name="Picture 2"/>
          <p:cNvPicPr>
            <a:picLocks noChangeAspect="1"/>
          </p:cNvPicPr>
          <p:nvPr/>
        </p:nvPicPr>
        <p:blipFill>
          <a:blip r:embed="rId2"/>
          <a:stretch>
            <a:fillRect/>
          </a:stretch>
        </p:blipFill>
        <p:spPr>
          <a:xfrm>
            <a:off x="5144662" y="966873"/>
            <a:ext cx="3542138" cy="5472027"/>
          </a:xfrm>
          <a:prstGeom prst="rect">
            <a:avLst/>
          </a:prstGeom>
        </p:spPr>
      </p:pic>
    </p:spTree>
    <p:extLst>
      <p:ext uri="{BB962C8B-B14F-4D97-AF65-F5344CB8AC3E}">
        <p14:creationId xmlns:p14="http://schemas.microsoft.com/office/powerpoint/2010/main" val="4258998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Hay Suficiente Evidencia</a:t>
            </a:r>
          </a:p>
        </p:txBody>
      </p:sp>
      <p:sp>
        <p:nvSpPr>
          <p:cNvPr id="23555" name="TextBox 3"/>
          <p:cNvSpPr txBox="1">
            <a:spLocks noChangeArrowheads="1"/>
          </p:cNvSpPr>
          <p:nvPr/>
        </p:nvSpPr>
        <p:spPr bwMode="auto">
          <a:xfrm>
            <a:off x="304800" y="990600"/>
            <a:ext cx="5105400" cy="6340197"/>
          </a:xfrm>
          <a:prstGeom prst="rect">
            <a:avLst/>
          </a:prstGeom>
          <a:noFill/>
          <a:ln w="9525">
            <a:noFill/>
            <a:miter lim="800000"/>
            <a:headEnd/>
            <a:tailEnd/>
          </a:ln>
        </p:spPr>
        <p:txBody>
          <a:bodyPr wrap="square">
            <a:spAutoFit/>
          </a:bodyPr>
          <a:lstStyle/>
          <a:p>
            <a:pPr marL="457200" indent="-457200" algn="l">
              <a:spcBef>
                <a:spcPts val="600"/>
              </a:spcBef>
              <a:spcAft>
                <a:spcPts val="600"/>
              </a:spcAft>
              <a:buFont typeface="Arial"/>
              <a:buChar char="•"/>
            </a:pPr>
            <a:r>
              <a:rPr lang="en-GB" sz="2900" smtClean="0"/>
              <a:t>Describe “escuelas inesperadamente exitosas”</a:t>
            </a:r>
            <a:endParaRPr lang="en-GB" sz="2900" dirty="0" smtClean="0"/>
          </a:p>
          <a:p>
            <a:pPr marL="457200" indent="-457200" algn="l">
              <a:spcBef>
                <a:spcPts val="600"/>
              </a:spcBef>
              <a:spcAft>
                <a:spcPts val="600"/>
              </a:spcAft>
              <a:buFont typeface="Arial"/>
              <a:buChar char="•"/>
            </a:pPr>
            <a:r>
              <a:rPr lang="en-GB" sz="2900" smtClean="0"/>
              <a:t>Escuelas de alto rendimiento que sirven a un gran número de estudiantes de bajos ingresos</a:t>
            </a:r>
            <a:endParaRPr lang="en-GB" sz="2900" dirty="0" smtClean="0"/>
          </a:p>
          <a:p>
            <a:pPr marL="457200" indent="-457200" algn="l">
              <a:spcBef>
                <a:spcPts val="600"/>
              </a:spcBef>
              <a:spcAft>
                <a:spcPts val="600"/>
              </a:spcAft>
              <a:buFont typeface="Arial"/>
              <a:buChar char="•"/>
            </a:pPr>
            <a:r>
              <a:rPr lang="en-GB" sz="2900" smtClean="0">
                <a:solidFill>
                  <a:srgbClr val="FFFFFF"/>
                </a:solidFill>
              </a:rPr>
              <a:t>La mayoría de los directores </a:t>
            </a:r>
            <a:r>
              <a:rPr lang="en-GB" sz="2900" smtClean="0"/>
              <a:t>trabaja duro, pero la mayoría </a:t>
            </a:r>
            <a:r>
              <a:rPr lang="en-GB" sz="2900" smtClean="0">
                <a:solidFill>
                  <a:srgbClr val="FFFFFF"/>
                </a:solidFill>
              </a:rPr>
              <a:t>carece del conocimiento y habilidades </a:t>
            </a:r>
            <a:r>
              <a:rPr lang="en-GB" sz="2900" smtClean="0"/>
              <a:t>necesarios para mejorar las escuelas</a:t>
            </a:r>
            <a:endParaRPr lang="en-GB" sz="2900" dirty="0"/>
          </a:p>
          <a:p>
            <a:pPr marL="457200" indent="-457200" algn="l">
              <a:buFont typeface="Arial"/>
              <a:buChar char="•"/>
            </a:pPr>
            <a:endParaRPr lang="en-GB" sz="3400" dirty="0" smtClean="0"/>
          </a:p>
          <a:p>
            <a:pPr marL="457200" indent="-457200" algn="l">
              <a:buFont typeface="Arial"/>
              <a:buChar char="•"/>
            </a:pPr>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pic>
        <p:nvPicPr>
          <p:cNvPr id="2" name="Picture 1" descr="Chenoweth book.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990600"/>
            <a:ext cx="3657600" cy="5410200"/>
          </a:xfrm>
          <a:prstGeom prst="rect">
            <a:avLst/>
          </a:prstGeom>
        </p:spPr>
      </p:pic>
      <p:sp>
        <p:nvSpPr>
          <p:cNvPr id="9" name="8 CuadroTexto"/>
          <p:cNvSpPr txBox="1"/>
          <p:nvPr/>
        </p:nvSpPr>
        <p:spPr>
          <a:xfrm>
            <a:off x="5715000" y="1447800"/>
            <a:ext cx="3429000" cy="1200329"/>
          </a:xfrm>
          <a:prstGeom prst="rect">
            <a:avLst/>
          </a:prstGeom>
          <a:noFill/>
        </p:spPr>
        <p:txBody>
          <a:bodyPr wrap="square" rtlCol="0">
            <a:spAutoFit/>
          </a:bodyPr>
          <a:lstStyle/>
          <a:p>
            <a:r>
              <a:rPr lang="en-US" b="1" smtClean="0">
                <a:solidFill>
                  <a:srgbClr val="000000"/>
                </a:solidFill>
              </a:rPr>
              <a:t>Escuelas Exitosas</a:t>
            </a:r>
          </a:p>
          <a:p>
            <a:endParaRPr lang="en-US" b="1" smtClean="0">
              <a:solidFill>
                <a:srgbClr val="000000"/>
              </a:solidFill>
            </a:endParaRPr>
          </a:p>
          <a:p>
            <a:r>
              <a:rPr lang="en-US" smtClean="0">
                <a:solidFill>
                  <a:srgbClr val="000000"/>
                </a:solidFill>
              </a:rPr>
              <a:t>Cómo los Educadores Dirigen el Poder del Sistema para Mejorar</a:t>
            </a:r>
            <a:endParaRPr lang="en-US">
              <a:solidFill>
                <a:srgbClr val="000000"/>
              </a:solidFill>
            </a:endParaRPr>
          </a:p>
        </p:txBody>
      </p:sp>
    </p:spTree>
    <p:extLst>
      <p:ext uri="{BB962C8B-B14F-4D97-AF65-F5344CB8AC3E}">
        <p14:creationId xmlns:p14="http://schemas.microsoft.com/office/powerpoint/2010/main" val="1282746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Algunas Características Clave</a:t>
            </a:r>
          </a:p>
        </p:txBody>
      </p:sp>
      <p:sp>
        <p:nvSpPr>
          <p:cNvPr id="23555" name="TextBox 3"/>
          <p:cNvSpPr txBox="1">
            <a:spLocks noChangeArrowheads="1"/>
          </p:cNvSpPr>
          <p:nvPr/>
        </p:nvSpPr>
        <p:spPr bwMode="auto">
          <a:xfrm>
            <a:off x="533400" y="990600"/>
            <a:ext cx="8305800" cy="5940088"/>
          </a:xfrm>
          <a:prstGeom prst="rect">
            <a:avLst/>
          </a:prstGeom>
          <a:noFill/>
          <a:ln w="9525">
            <a:noFill/>
            <a:miter lim="800000"/>
            <a:headEnd/>
            <a:tailEnd/>
          </a:ln>
        </p:spPr>
        <p:txBody>
          <a:bodyPr wrap="square">
            <a:spAutoFit/>
          </a:bodyPr>
          <a:lstStyle/>
          <a:p>
            <a:pPr marL="457200" indent="-457200" algn="l">
              <a:buFont typeface="Arial"/>
              <a:buChar char="•"/>
            </a:pPr>
            <a:r>
              <a:rPr lang="en-GB" sz="3200" smtClean="0"/>
              <a:t>Reflexivo, intencionado, eficiente </a:t>
            </a:r>
            <a:endParaRPr lang="en-GB" sz="3200" dirty="0" smtClean="0"/>
          </a:p>
          <a:p>
            <a:pPr marL="457200" indent="-457200" algn="l">
              <a:buFont typeface="Arial"/>
              <a:buChar char="•"/>
            </a:pPr>
            <a:r>
              <a:rPr lang="en-GB" sz="3200" smtClean="0"/>
              <a:t>Hay escuelas que implementan sistemas para mejorar la enseñanza</a:t>
            </a:r>
            <a:endParaRPr lang="en-GB" sz="3200" dirty="0" smtClean="0"/>
          </a:p>
          <a:p>
            <a:pPr marL="457200" indent="-457200" algn="l">
              <a:buFont typeface="Arial"/>
              <a:buChar char="•"/>
            </a:pPr>
            <a:r>
              <a:rPr lang="en-GB" sz="3200" smtClean="0"/>
              <a:t>Tienen programas de desarrollo profesional</a:t>
            </a:r>
            <a:endParaRPr lang="en-GB" sz="3200" dirty="0" smtClean="0"/>
          </a:p>
          <a:p>
            <a:pPr marL="457200" indent="-457200" algn="l">
              <a:buFont typeface="Arial"/>
              <a:buChar char="•"/>
            </a:pPr>
            <a:r>
              <a:rPr lang="en-GB" sz="3200" smtClean="0"/>
              <a:t>Liderazgo que trabaja duro para:</a:t>
            </a:r>
            <a:endParaRPr lang="en-GB" sz="3200" dirty="0" smtClean="0"/>
          </a:p>
          <a:p>
            <a:pPr algn="l"/>
            <a:r>
              <a:rPr lang="en-GB" sz="3200" dirty="0" smtClean="0"/>
              <a:t>     </a:t>
            </a:r>
            <a:r>
              <a:rPr lang="en-GB" sz="3200" smtClean="0"/>
              <a:t>-- construir confianza</a:t>
            </a:r>
            <a:endParaRPr lang="en-GB" sz="3200" dirty="0" smtClean="0"/>
          </a:p>
          <a:p>
            <a:pPr algn="l"/>
            <a:r>
              <a:rPr lang="en-GB" sz="3200" dirty="0" smtClean="0"/>
              <a:t>     </a:t>
            </a:r>
            <a:r>
              <a:rPr lang="en-GB" sz="3200" smtClean="0"/>
              <a:t>-- crear un sentido de urgencia y propósito</a:t>
            </a:r>
            <a:endParaRPr lang="en-GB" sz="3200" dirty="0" smtClean="0"/>
          </a:p>
          <a:p>
            <a:pPr marL="457200" indent="-457200" algn="l">
              <a:buFont typeface="Arial"/>
              <a:buChar char="•"/>
            </a:pPr>
            <a:r>
              <a:rPr lang="en-GB" sz="3200" smtClean="0"/>
              <a:t>Cree que los estudiantes pueden alcanzar la excelencia, y busca asegurarles la oportunidad</a:t>
            </a:r>
            <a:endParaRPr lang="en-GB" sz="3200" dirty="0" smtClean="0"/>
          </a:p>
          <a:p>
            <a:pPr marL="457200" indent="-457200" algn="l">
              <a:buFont typeface="Arial"/>
              <a:buChar char="•"/>
            </a:pPr>
            <a:r>
              <a:rPr lang="en-GB" sz="3200" smtClean="0"/>
              <a:t>Crea una cultura que celebra la excelencia y la mejora académica</a:t>
            </a:r>
            <a:endParaRPr lang="en-GB" sz="3200" dirty="0" smtClean="0"/>
          </a:p>
          <a:p>
            <a:pPr marL="466725" indent="-466725" algn="l">
              <a:buFont typeface="Arial"/>
              <a:buChar char="•"/>
            </a:pPr>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068805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46339"/>
            <a:ext cx="7772400" cy="609600"/>
          </a:xfrm>
        </p:spPr>
        <p:txBody>
          <a:bodyPr/>
          <a:lstStyle/>
          <a:p>
            <a:r>
              <a:rPr lang="es-ES_tradnl" sz="3600" noProof="0" dirty="0" smtClean="0"/>
              <a:t>Mi Historia: Providencia en el Pasado</a:t>
            </a:r>
          </a:p>
        </p:txBody>
      </p:sp>
      <p:sp>
        <p:nvSpPr>
          <p:cNvPr id="23555" name="TextBox 3"/>
          <p:cNvSpPr txBox="1">
            <a:spLocks noChangeArrowheads="1"/>
          </p:cNvSpPr>
          <p:nvPr/>
        </p:nvSpPr>
        <p:spPr bwMode="auto">
          <a:xfrm>
            <a:off x="32951" y="655939"/>
            <a:ext cx="8991600" cy="6801862"/>
          </a:xfrm>
          <a:prstGeom prst="rect">
            <a:avLst/>
          </a:prstGeom>
          <a:noFill/>
          <a:ln w="9525">
            <a:noFill/>
            <a:miter lim="800000"/>
            <a:headEnd/>
            <a:tailEnd/>
          </a:ln>
        </p:spPr>
        <p:txBody>
          <a:bodyPr wrap="square">
            <a:spAutoFit/>
          </a:bodyPr>
          <a:lstStyle/>
          <a:p>
            <a:pPr marL="457200" indent="-457200" algn="l">
              <a:buFont typeface="Arial"/>
              <a:buChar char="•"/>
            </a:pPr>
            <a:r>
              <a:rPr lang="es-ES_tradnl" sz="3200" dirty="0" smtClean="0"/>
              <a:t>No hay oportunidad para que las ASD asistan a la escuela secundaria</a:t>
            </a:r>
          </a:p>
          <a:p>
            <a:pPr marL="457200" indent="-457200" algn="l">
              <a:buFont typeface="Arial"/>
              <a:buChar char="•"/>
            </a:pPr>
            <a:r>
              <a:rPr lang="es-ES_tradnl" sz="3200" dirty="0" smtClean="0"/>
              <a:t>Liderazgo visionario para identificar desafíos y coraje para responder</a:t>
            </a:r>
          </a:p>
          <a:p>
            <a:pPr marL="457200" indent="-457200" algn="l">
              <a:buFont typeface="Arial"/>
              <a:buChar char="•"/>
            </a:pPr>
            <a:r>
              <a:rPr lang="es-ES_tradnl" sz="3200" dirty="0" smtClean="0"/>
              <a:t>La fe que nada era demasiado duro para el Señor</a:t>
            </a:r>
          </a:p>
          <a:p>
            <a:pPr marL="457200" indent="-457200" algn="l">
              <a:buFont typeface="Arial"/>
              <a:buChar char="•"/>
            </a:pPr>
            <a:r>
              <a:rPr lang="es-ES_tradnl" sz="3200" dirty="0" smtClean="0"/>
              <a:t>Una estrategia que incluía TODOS</a:t>
            </a:r>
          </a:p>
          <a:p>
            <a:pPr marL="457200" indent="-457200" algn="l">
              <a:buFont typeface="Arial"/>
              <a:buChar char="•"/>
            </a:pPr>
            <a:r>
              <a:rPr lang="es-ES_tradnl" sz="3200" dirty="0" smtClean="0"/>
              <a:t>Saliendo en la fe</a:t>
            </a:r>
          </a:p>
          <a:p>
            <a:pPr marL="457200" indent="-457200" algn="l">
              <a:buFont typeface="Arial"/>
              <a:buChar char="•"/>
            </a:pPr>
            <a:r>
              <a:rPr lang="es-ES_tradnl" sz="3200" dirty="0" smtClean="0"/>
              <a:t>La fe que Dios superaría los obstáculos</a:t>
            </a:r>
          </a:p>
          <a:p>
            <a:pPr marL="457200" indent="-457200" algn="l">
              <a:buFont typeface="Arial"/>
              <a:buChar char="•"/>
            </a:pPr>
            <a:r>
              <a:rPr lang="es-ES_tradnl" sz="3200" dirty="0" smtClean="0"/>
              <a:t>Compromiso que implicaba dar sacrificialmente </a:t>
            </a:r>
            <a:r>
              <a:rPr lang="es-ES_tradnl" sz="2800" dirty="0" smtClean="0">
                <a:solidFill>
                  <a:srgbClr val="F6FFFA"/>
                </a:solidFill>
              </a:rPr>
              <a:t>" No tenemos nada que temer por el futuro, excepto porque olvidaremos la manera en que el Señor nos ha guiado y su enseñanza en nuestra historia pasada ". </a:t>
            </a:r>
            <a:r>
              <a:rPr lang="es-ES_tradnl" sz="3200" dirty="0" smtClean="0"/>
              <a:t>NB 196</a:t>
            </a:r>
          </a:p>
          <a:p>
            <a:pPr marL="457200" indent="-457200" algn="l">
              <a:buFont typeface="Arial"/>
              <a:buChar char="•"/>
            </a:pPr>
            <a:endParaRPr lang="en-GB" sz="3200" dirty="0" smtClean="0"/>
          </a:p>
          <a:p>
            <a:pPr marL="457200" indent="-457200" algn="l">
              <a:buFont typeface="Arial"/>
              <a:buChar char="•"/>
            </a:pPr>
            <a:endParaRPr lang="en-US" sz="2800" b="0" dirty="0"/>
          </a:p>
        </p:txBody>
      </p:sp>
      <p:sp>
        <p:nvSpPr>
          <p:cNvPr id="7" name="Line 3"/>
          <p:cNvSpPr>
            <a:spLocks noChangeShapeType="1"/>
          </p:cNvSpPr>
          <p:nvPr/>
        </p:nvSpPr>
        <p:spPr bwMode="auto">
          <a:xfrm>
            <a:off x="304800" y="66294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655939"/>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1160736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s-ES_tradnl" sz="3600" b="1" noProof="0" dirty="0" smtClean="0"/>
              <a:t>Temas Principales</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r>
              <a:rPr lang="es-ES_tradnl" noProof="0" dirty="0" smtClean="0">
                <a:solidFill>
                  <a:schemeClr val="bg2">
                    <a:lumMod val="20000"/>
                    <a:lumOff val="80000"/>
                  </a:schemeClr>
                </a:solidFill>
              </a:rPr>
              <a:t>El desafío de retener a los jóvenes</a:t>
            </a:r>
          </a:p>
          <a:p>
            <a:pPr marL="514350" indent="-514350" eaLnBrk="1" hangingPunct="1">
              <a:lnSpc>
                <a:spcPct val="90000"/>
              </a:lnSpc>
              <a:spcBef>
                <a:spcPct val="25000"/>
              </a:spcBef>
              <a:spcAft>
                <a:spcPct val="25000"/>
              </a:spcAft>
              <a:buFont typeface="+mj-lt"/>
              <a:buAutoNum type="arabicPeriod"/>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FFF00"/>
                </a:solidFill>
              </a:rPr>
              <a:t>El desafío de proveer educación de alta calidad</a:t>
            </a:r>
          </a:p>
          <a:p>
            <a:pPr marL="0" indent="0" eaLnBrk="1" hangingPunct="1">
              <a:lnSpc>
                <a:spcPct val="90000"/>
              </a:lnSpc>
              <a:spcBef>
                <a:spcPct val="25000"/>
              </a:spcBef>
              <a:spcAft>
                <a:spcPct val="25000"/>
              </a:spcAft>
              <a:buNone/>
            </a:pPr>
            <a:endParaRPr lang="es-ES_tradnl" noProof="0"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s-ES_tradnl" noProof="0" dirty="0" smtClean="0">
                <a:solidFill>
                  <a:srgbClr val="FFFF00"/>
                </a:solidFill>
              </a:rPr>
              <a:t>El desafío de hacer la educación ASD asequible para nuestra hermandad</a:t>
            </a:r>
            <a:endParaRPr lang="es-ES_tradnl" noProof="0" dirty="0">
              <a:solidFill>
                <a:srgbClr val="FFFF00"/>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165263417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Nuestra Gran Problema</a:t>
            </a:r>
          </a:p>
        </p:txBody>
      </p:sp>
      <p:sp>
        <p:nvSpPr>
          <p:cNvPr id="23555" name="TextBox 3"/>
          <p:cNvSpPr txBox="1">
            <a:spLocks noChangeArrowheads="1"/>
          </p:cNvSpPr>
          <p:nvPr/>
        </p:nvSpPr>
        <p:spPr bwMode="auto">
          <a:xfrm>
            <a:off x="152400" y="914400"/>
            <a:ext cx="4267200" cy="5016758"/>
          </a:xfrm>
          <a:prstGeom prst="rect">
            <a:avLst/>
          </a:prstGeom>
          <a:noFill/>
          <a:ln w="9525">
            <a:noFill/>
            <a:miter lim="800000"/>
            <a:headEnd/>
            <a:tailEnd/>
          </a:ln>
        </p:spPr>
        <p:txBody>
          <a:bodyPr wrap="square">
            <a:spAutoFit/>
          </a:bodyPr>
          <a:lstStyle/>
          <a:p>
            <a:pPr algn="l"/>
            <a:r>
              <a:rPr lang="es-ES_tradnl" sz="4000" dirty="0" smtClean="0"/>
              <a:t>El verdadero problema que enfrentamos no es el dinero ... Es una falta de</a:t>
            </a:r>
          </a:p>
          <a:p>
            <a:pPr algn="l"/>
            <a:r>
              <a:rPr lang="es-ES_tradnl" sz="4000" dirty="0" smtClean="0"/>
              <a:t>-- visión</a:t>
            </a:r>
          </a:p>
          <a:p>
            <a:pPr algn="l"/>
            <a:r>
              <a:rPr lang="es-ES_tradnl" sz="4000" dirty="0" smtClean="0"/>
              <a:t>-- fe  </a:t>
            </a:r>
          </a:p>
          <a:p>
            <a:pPr algn="l"/>
            <a:r>
              <a:rPr lang="es-ES_tradnl" sz="4000" dirty="0" smtClean="0"/>
              <a:t>-- y obediencia</a:t>
            </a:r>
            <a:endParaRPr lang="es-ES_tradnl" sz="4000" b="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
        <p:nvSpPr>
          <p:cNvPr id="10" name="TextBox 3"/>
          <p:cNvSpPr txBox="1">
            <a:spLocks noChangeArrowheads="1"/>
          </p:cNvSpPr>
          <p:nvPr/>
        </p:nvSpPr>
        <p:spPr bwMode="auto">
          <a:xfrm>
            <a:off x="4572000" y="914400"/>
            <a:ext cx="3962400" cy="5078313"/>
          </a:xfrm>
          <a:prstGeom prst="rect">
            <a:avLst/>
          </a:prstGeom>
          <a:noFill/>
          <a:ln w="9525">
            <a:noFill/>
            <a:miter lim="800000"/>
            <a:headEnd/>
            <a:tailEnd/>
          </a:ln>
        </p:spPr>
        <p:txBody>
          <a:bodyPr wrap="square">
            <a:spAutoFit/>
          </a:bodyPr>
          <a:lstStyle/>
          <a:p>
            <a:pPr algn="l"/>
            <a:r>
              <a:rPr lang="es-ES_tradnl" sz="4000" b="1" dirty="0" smtClean="0">
                <a:solidFill>
                  <a:srgbClr val="00FF00"/>
                </a:solidFill>
                <a:latin typeface="Tempus Sans ITC" pitchFamily="82" charset="0"/>
              </a:rPr>
              <a:t>Pues míos son los animales del bosque,</a:t>
            </a:r>
            <a:br>
              <a:rPr lang="es-ES_tradnl" sz="4000" b="1" dirty="0" smtClean="0">
                <a:solidFill>
                  <a:srgbClr val="00FF00"/>
                </a:solidFill>
                <a:latin typeface="Tempus Sans ITC" pitchFamily="82" charset="0"/>
              </a:rPr>
            </a:br>
            <a:r>
              <a:rPr lang="es-ES_tradnl" sz="4000" b="1" dirty="0" smtClean="0">
                <a:solidFill>
                  <a:srgbClr val="00FF00"/>
                </a:solidFill>
                <a:latin typeface="Tempus Sans ITC" pitchFamily="82" charset="0"/>
              </a:rPr>
              <a:t>    y mío también el ganado de los cerros. </a:t>
            </a:r>
          </a:p>
          <a:p>
            <a:pPr algn="l"/>
            <a:r>
              <a:rPr lang="es-ES_tradnl" sz="4000" b="1" dirty="0" smtClean="0">
                <a:solidFill>
                  <a:srgbClr val="00FF00"/>
                </a:solidFill>
                <a:latin typeface="Tempus Sans ITC" pitchFamily="82" charset="0"/>
              </a:rPr>
              <a:t>Salmos 50:10</a:t>
            </a:r>
            <a:endParaRPr lang="es-ES_tradnl" sz="4000" b="1" dirty="0">
              <a:solidFill>
                <a:srgbClr val="00FF00"/>
              </a:solidFill>
              <a:latin typeface="Tempus Sans ITC" pitchFamily="82" charset="0"/>
            </a:endParaRPr>
          </a:p>
        </p:txBody>
      </p:sp>
    </p:spTree>
    <p:extLst>
      <p:ext uri="{BB962C8B-B14F-4D97-AF65-F5344CB8AC3E}">
        <p14:creationId xmlns:p14="http://schemas.microsoft.com/office/powerpoint/2010/main" val="194870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200" b="1" noProof="0" dirty="0" smtClean="0"/>
              <a:t>Nuestra Oportunidad de Liderar	</a:t>
            </a:r>
          </a:p>
        </p:txBody>
      </p:sp>
      <p:sp>
        <p:nvSpPr>
          <p:cNvPr id="23555" name="TextBox 3"/>
          <p:cNvSpPr txBox="1">
            <a:spLocks noChangeArrowheads="1"/>
          </p:cNvSpPr>
          <p:nvPr/>
        </p:nvSpPr>
        <p:spPr bwMode="auto">
          <a:xfrm>
            <a:off x="533400" y="1219200"/>
            <a:ext cx="8305800" cy="4955203"/>
          </a:xfrm>
          <a:prstGeom prst="rect">
            <a:avLst/>
          </a:prstGeom>
          <a:noFill/>
          <a:ln w="9525">
            <a:noFill/>
            <a:miter lim="800000"/>
            <a:headEnd/>
            <a:tailEnd/>
          </a:ln>
        </p:spPr>
        <p:txBody>
          <a:bodyPr wrap="square">
            <a:spAutoFit/>
          </a:bodyPr>
          <a:lstStyle/>
          <a:p>
            <a:pPr algn="l"/>
            <a:r>
              <a:rPr lang="en-GB" sz="3200" smtClean="0"/>
              <a:t>Las escuelas ASD tienen una gran oportunidad de convertirse en centros de excelencia que se especializan en asegurar el éxito académico de estudiantes de bajos ingresos</a:t>
            </a:r>
            <a:endParaRPr lang="en-GB" sz="3200" dirty="0" smtClean="0"/>
          </a:p>
          <a:p>
            <a:pPr algn="l"/>
            <a:r>
              <a:rPr lang="en-GB" sz="3200" smtClean="0"/>
              <a:t>Las instituciones Adventistas pueden convertirse en modelos nacionales y globales de cómo nutrir eficazmente, apoyar, y asegurar la excelencia académica de estudiantes que vienen a nosotros sin una preparación académica óptima</a:t>
            </a:r>
            <a:endParaRPr lang="en-US" sz="3200" dirty="0"/>
          </a:p>
          <a:p>
            <a:pPr marL="466725" indent="-466725" algn="l">
              <a:buFont typeface="Arial" charset="0"/>
              <a:buChar char="•"/>
            </a:pPr>
            <a:endParaRPr lang="en-US" sz="2800" b="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999935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s-ES_tradnl" sz="3600" noProof="0" dirty="0" smtClean="0"/>
              <a:t>Nuestra Garantía</a:t>
            </a:r>
            <a:r>
              <a:rPr lang="es-ES_tradnl" sz="3200" b="1" noProof="0" dirty="0" smtClean="0"/>
              <a:t>	</a:t>
            </a:r>
          </a:p>
        </p:txBody>
      </p:sp>
      <p:sp>
        <p:nvSpPr>
          <p:cNvPr id="23555" name="TextBox 3"/>
          <p:cNvSpPr txBox="1">
            <a:spLocks noChangeArrowheads="1"/>
          </p:cNvSpPr>
          <p:nvPr/>
        </p:nvSpPr>
        <p:spPr bwMode="auto">
          <a:xfrm>
            <a:off x="533400" y="1219200"/>
            <a:ext cx="8305800" cy="5016758"/>
          </a:xfrm>
          <a:prstGeom prst="rect">
            <a:avLst/>
          </a:prstGeom>
          <a:noFill/>
          <a:ln w="9525">
            <a:noFill/>
            <a:miter lim="800000"/>
            <a:headEnd/>
            <a:tailEnd/>
          </a:ln>
        </p:spPr>
        <p:txBody>
          <a:bodyPr wrap="square">
            <a:spAutoFit/>
          </a:bodyPr>
          <a:lstStyle/>
          <a:p>
            <a:pPr algn="l"/>
            <a:r>
              <a:rPr lang="en-US" sz="3200" smtClean="0"/>
              <a:t>“La preocupación es ciega y  no puede discernir el futuro; pero Jesús ve el final desde el principio. </a:t>
            </a:r>
            <a:r>
              <a:rPr lang="en-US" sz="3200"/>
              <a:t>E</a:t>
            </a:r>
            <a:r>
              <a:rPr lang="en-US" sz="3200" smtClean="0"/>
              <a:t>n cada dificultad Él ha hecho preparación para traer alivio. Nuestro Padre celestial tiene</a:t>
            </a:r>
            <a:r>
              <a:rPr lang="en-US" sz="3200" smtClean="0">
                <a:solidFill>
                  <a:srgbClr val="F6FFFA"/>
                </a:solidFill>
              </a:rPr>
              <a:t> miles de formas </a:t>
            </a:r>
            <a:r>
              <a:rPr lang="en-US" sz="3200" smtClean="0">
                <a:solidFill>
                  <a:srgbClr val="FFFF00"/>
                </a:solidFill>
              </a:rPr>
              <a:t>de proveer para nosotros</a:t>
            </a:r>
            <a:r>
              <a:rPr lang="en-US" sz="3200" smtClean="0"/>
              <a:t>, de las cuales no sabemos nada. Aquellos que aceptan como supremo el principio de servir y honrar a Dios, encontrarán que las perplejidades desaparecen, y se abre un camino claro frente a sus pies.”</a:t>
            </a:r>
          </a:p>
          <a:p>
            <a:pPr algn="l"/>
            <a:r>
              <a:rPr lang="en-US" sz="3200" smtClean="0"/>
              <a:t> </a:t>
            </a:r>
            <a:r>
              <a:rPr lang="en-US" sz="3200" dirty="0"/>
              <a:t>DA </a:t>
            </a:r>
            <a:r>
              <a:rPr lang="en-US" sz="3200" dirty="0" smtClean="0"/>
              <a:t>330</a:t>
            </a:r>
            <a:endParaRPr lang="en-US" sz="3200" b="0" dirty="0"/>
          </a:p>
        </p:txBody>
      </p:sp>
      <p:sp>
        <p:nvSpPr>
          <p:cNvPr id="7" name="Line 3"/>
          <p:cNvSpPr>
            <a:spLocks noChangeShapeType="1"/>
          </p:cNvSpPr>
          <p:nvPr/>
        </p:nvSpPr>
        <p:spPr bwMode="auto">
          <a:xfrm>
            <a:off x="4572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4171077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9144000" cy="685800"/>
          </a:xfrm>
        </p:spPr>
        <p:txBody>
          <a:bodyPr/>
          <a:lstStyle/>
          <a:p>
            <a:r>
              <a:rPr lang="es-ES_tradnl" sz="3600" noProof="0" dirty="0" smtClean="0"/>
              <a:t>Contrición</a:t>
            </a:r>
            <a:endParaRPr lang="es-ES_tradnl" sz="3600" noProof="0" dirty="0"/>
          </a:p>
        </p:txBody>
      </p:sp>
      <p:sp>
        <p:nvSpPr>
          <p:cNvPr id="4" name="Content Placeholder 3"/>
          <p:cNvSpPr>
            <a:spLocks noGrp="1"/>
          </p:cNvSpPr>
          <p:nvPr>
            <p:ph idx="1"/>
          </p:nvPr>
        </p:nvSpPr>
        <p:spPr>
          <a:xfrm>
            <a:off x="381000" y="914400"/>
            <a:ext cx="8077200" cy="5257800"/>
          </a:xfrm>
        </p:spPr>
        <p:txBody>
          <a:bodyPr/>
          <a:lstStyle/>
          <a:p>
            <a:r>
              <a:rPr lang="es-ES_tradnl" noProof="0" dirty="0" smtClean="0"/>
              <a:t>En 5 años, 2010 - 2014, se añadieron 6.2 millones de nuevos miembros </a:t>
            </a:r>
          </a:p>
          <a:p>
            <a:r>
              <a:rPr lang="es-ES_tradnl" noProof="0" dirty="0" smtClean="0"/>
              <a:t>Durante el mismo periodo, 3.7 millones de miembros dejaron la iglesia</a:t>
            </a:r>
          </a:p>
          <a:p>
            <a:r>
              <a:rPr lang="es-ES_tradnl" noProof="0" dirty="0" smtClean="0"/>
              <a:t>Excluyendo decesos, el </a:t>
            </a:r>
            <a:r>
              <a:rPr lang="es-ES_tradnl" noProof="0" dirty="0" smtClean="0">
                <a:solidFill>
                  <a:srgbClr val="F6FFFA"/>
                </a:solidFill>
              </a:rPr>
              <a:t>índice neto de pérdida para el quinquenio, es 60 de cada 100 nuevos miembros </a:t>
            </a:r>
          </a:p>
          <a:p>
            <a:r>
              <a:rPr lang="es-ES_tradnl" noProof="0" dirty="0" smtClean="0"/>
              <a:t>Este sorprendente índice de pérdida se debe, en parte, a auditorías de la membresía</a:t>
            </a:r>
          </a:p>
          <a:p>
            <a:endParaRPr lang="es-ES_tradnl" noProof="0"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457200" y="6096001"/>
            <a:ext cx="6019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GT Ng, Adventist Review, 2015</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7559050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9144000" cy="685800"/>
          </a:xfrm>
        </p:spPr>
        <p:txBody>
          <a:bodyPr/>
          <a:lstStyle/>
          <a:p>
            <a:r>
              <a:rPr lang="es-ES_tradnl" sz="3600" noProof="0" dirty="0" smtClean="0"/>
              <a:t>Contrición -2</a:t>
            </a:r>
            <a:endParaRPr lang="es-ES_tradnl" sz="3600" noProof="0" dirty="0"/>
          </a:p>
        </p:txBody>
      </p:sp>
      <p:sp>
        <p:nvSpPr>
          <p:cNvPr id="4" name="Content Placeholder 3"/>
          <p:cNvSpPr>
            <a:spLocks noGrp="1"/>
          </p:cNvSpPr>
          <p:nvPr>
            <p:ph idx="1"/>
          </p:nvPr>
        </p:nvSpPr>
        <p:spPr>
          <a:xfrm>
            <a:off x="381000" y="914400"/>
            <a:ext cx="8077200" cy="5257800"/>
          </a:xfrm>
        </p:spPr>
        <p:txBody>
          <a:bodyPr/>
          <a:lstStyle/>
          <a:p>
            <a:r>
              <a:rPr lang="es-ES_tradnl" noProof="0" dirty="0" smtClean="0"/>
              <a:t>Auditoría de la Membresía: Proceso de identificar y remover de la lista de miembros, a personas que han dejado la iglesia</a:t>
            </a:r>
          </a:p>
          <a:p>
            <a:r>
              <a:rPr lang="es-ES_tradnl" noProof="0" dirty="0" smtClean="0"/>
              <a:t> </a:t>
            </a:r>
            <a:r>
              <a:rPr lang="es-ES_tradnl" sz="3600" noProof="0" dirty="0" smtClean="0"/>
              <a:t>Considerando los 15 años anteriores a la reciente ronda de auditorías detalladas, las pérdidas son de 48 por cada 100 nuevos miembros </a:t>
            </a:r>
            <a:endParaRPr lang="es-ES_tradnl" sz="3600" noProof="0"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457200" y="6096001"/>
            <a:ext cx="6019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GT Ng, Adventist Review, 2015</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14392640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8874</TotalTime>
  <Words>4719</Words>
  <Application>Microsoft Macintosh PowerPoint</Application>
  <PresentationFormat>On-screen Show (4:3)</PresentationFormat>
  <Paragraphs>390</Paragraphs>
  <Slides>72</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72</vt:i4>
      </vt:variant>
    </vt:vector>
  </HeadingPairs>
  <TitlesOfParts>
    <vt:vector size="78" baseType="lpstr">
      <vt:lpstr>1_Default Design</vt:lpstr>
      <vt:lpstr>Default Design</vt:lpstr>
      <vt:lpstr>2_Default Design</vt:lpstr>
      <vt:lpstr>20_Default Design</vt:lpstr>
      <vt:lpstr>3_Default Design</vt:lpstr>
      <vt:lpstr>Worksheet</vt:lpstr>
      <vt:lpstr> Creciente Acceso Estudiantil a la Educación Básica (K 12)  Un Desafío para la Educación Adventista en el Siglo 21 </vt:lpstr>
      <vt:lpstr>PowerPoint Presentation</vt:lpstr>
      <vt:lpstr>Inversión de la Educación ASD</vt:lpstr>
      <vt:lpstr>Rentabilidad de la Inversión (Educación ASD)</vt:lpstr>
      <vt:lpstr>PowerPoint Presentation</vt:lpstr>
      <vt:lpstr>Temas Principales</vt:lpstr>
      <vt:lpstr>Temas Principales</vt:lpstr>
      <vt:lpstr>Contrición</vt:lpstr>
      <vt:lpstr>Contrición -2</vt:lpstr>
      <vt:lpstr>Retención: Adhesiones vs. bajas, 2000–2012</vt:lpstr>
      <vt:lpstr>Pérdida de Nuestros Jóvenes</vt:lpstr>
      <vt:lpstr>Preguntas para Reflexionar</vt:lpstr>
      <vt:lpstr>Nuestro Rol en la Pérdida de Nuestros Jóvenes</vt:lpstr>
      <vt:lpstr>Nuestra Condición Laodicense</vt:lpstr>
      <vt:lpstr>Reafirmando Nuestra Misión</vt:lpstr>
      <vt:lpstr>3 Predictores de una Juventud ASD Comprometida</vt:lpstr>
      <vt:lpstr>Temas Principales</vt:lpstr>
      <vt:lpstr>Lo que los padres Adventistas están buscando</vt:lpstr>
      <vt:lpstr>El Otro Lado</vt:lpstr>
      <vt:lpstr>Pero Lograr una Calidad Académica Consistente es un Desafío Porque: :   1. El bajo perfil socio-económico (SES) de muchos ASD  2. Calidad académica no se produce por casualidad </vt:lpstr>
      <vt:lpstr>Encuesta Demográfica de la Iglesia Adventista del Séptimo Día en Norteamérica</vt:lpstr>
      <vt:lpstr>PowerPoint Presentation</vt:lpstr>
      <vt:lpstr>Bajo Perfil Socio-Económico de Muchos Hogares ASD </vt:lpstr>
      <vt:lpstr>El Patrón en EEUU no es Único </vt:lpstr>
      <vt:lpstr>Implicaciones de un Bajo Ingreso</vt:lpstr>
      <vt:lpstr>TAS = Test de Aptitud Escolar</vt:lpstr>
      <vt:lpstr>O ¿Test de la Riqueza del Estudiante?</vt:lpstr>
      <vt:lpstr> Resultados del TAS según el Ingreso Familiar</vt:lpstr>
      <vt:lpstr>Claves para la Excelencia</vt:lpstr>
      <vt:lpstr>Solo Dinero no es Suficiente</vt:lpstr>
      <vt:lpstr>La Prioridad de la Calidad Docente</vt:lpstr>
      <vt:lpstr> ¿Que Determina la Calidad? </vt:lpstr>
      <vt:lpstr>Usain Bolt: Excelencia Personificada</vt:lpstr>
      <vt:lpstr>El Ejemplo de Jesús</vt:lpstr>
      <vt:lpstr>El Llamado de Dios a la Excelencia</vt:lpstr>
      <vt:lpstr>El Liderazgo Importa</vt:lpstr>
      <vt:lpstr>La Necesidad de “Sustracciones Benditas”</vt:lpstr>
      <vt:lpstr>El Rol de Nuestras Universidades </vt:lpstr>
      <vt:lpstr>Programas de Verano </vt:lpstr>
      <vt:lpstr>Programa de Verano-Univ. de Loma Linda </vt:lpstr>
      <vt:lpstr>Incubadora de Innovación  </vt:lpstr>
      <vt:lpstr>Calidad: Una Piedra Angular de Acceso</vt:lpstr>
      <vt:lpstr>Temas Principales</vt:lpstr>
      <vt:lpstr>Encuesta Demográfica Iglesia Adventista del Séptimo Dia en Norteamérica</vt:lpstr>
      <vt:lpstr>Desafío para Muchos Padres ASD</vt:lpstr>
      <vt:lpstr>¿Qué Podemos Hacer?</vt:lpstr>
      <vt:lpstr>Nuevo Compromiso Institucional </vt:lpstr>
      <vt:lpstr>La Solución del 5% </vt:lpstr>
      <vt:lpstr>Innovacion</vt:lpstr>
      <vt:lpstr>¿Aprender de los Católicos?</vt:lpstr>
      <vt:lpstr>Iniciativa Phaedrus</vt:lpstr>
      <vt:lpstr>Iniciativa Phaedrus - II</vt:lpstr>
      <vt:lpstr>Colegiatura Gratis</vt:lpstr>
      <vt:lpstr>Colegio de los Ozarks </vt:lpstr>
      <vt:lpstr>Oportunidades de Trabajo</vt:lpstr>
      <vt:lpstr>Nuevo Compromiso a la Educación Cristiana en el Nivel de la iglesia Local y Creación de una Nueva Cultura que Apoye la Educación ASD </vt:lpstr>
      <vt:lpstr>El Plan del Templo</vt:lpstr>
      <vt:lpstr>El Plan del Templo: Claves Para el Éxito</vt:lpstr>
      <vt:lpstr>Nuestra Mayor Necesidad</vt:lpstr>
      <vt:lpstr>La Promesa de Dios</vt:lpstr>
      <vt:lpstr>Reavivamiento y Reforma</vt:lpstr>
      <vt:lpstr>Preguntas Difíciles para Considerar</vt:lpstr>
      <vt:lpstr>¿Podría Esto Ser Cierto de su Institución?</vt:lpstr>
      <vt:lpstr>Las 7 últimas palabras de la iglesia</vt:lpstr>
      <vt:lpstr>Una Mente Abierta es la Clave para la Unidad</vt:lpstr>
      <vt:lpstr>Levántate y Pasa por Este Jordán</vt:lpstr>
      <vt:lpstr>Hay Suficiente Evidencia</vt:lpstr>
      <vt:lpstr>Algunas Características Clave</vt:lpstr>
      <vt:lpstr>Mi Historia: Providencia en el Pasado</vt:lpstr>
      <vt:lpstr>Nuestra Gran Problema</vt:lpstr>
      <vt:lpstr>Nuestra Oportunidad de Liderar </vt:lpstr>
      <vt:lpstr>Nuestra Garantía </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tmatelsk</dc:creator>
  <cp:lastModifiedBy>David Williams</cp:lastModifiedBy>
  <cp:revision>606</cp:revision>
  <dcterms:created xsi:type="dcterms:W3CDTF">2004-05-14T14:30:04Z</dcterms:created>
  <dcterms:modified xsi:type="dcterms:W3CDTF">2017-08-06T17:26:18Z</dcterms:modified>
</cp:coreProperties>
</file>