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56" r:id="rId2"/>
    <p:sldMasterId id="2147483796" r:id="rId3"/>
    <p:sldMasterId id="2147483812" r:id="rId4"/>
    <p:sldMasterId id="2147483827" r:id="rId5"/>
  </p:sldMasterIdLst>
  <p:notesMasterIdLst>
    <p:notesMasterId r:id="rId73"/>
  </p:notesMasterIdLst>
  <p:handoutMasterIdLst>
    <p:handoutMasterId r:id="rId74"/>
  </p:handoutMasterIdLst>
  <p:sldIdLst>
    <p:sldId id="723" r:id="rId6"/>
    <p:sldId id="857" r:id="rId7"/>
    <p:sldId id="834" r:id="rId8"/>
    <p:sldId id="836" r:id="rId9"/>
    <p:sldId id="838" r:id="rId10"/>
    <p:sldId id="725" r:id="rId11"/>
    <p:sldId id="841" r:id="rId12"/>
    <p:sldId id="847" r:id="rId13"/>
    <p:sldId id="848" r:id="rId14"/>
    <p:sldId id="849" r:id="rId15"/>
    <p:sldId id="851" r:id="rId16"/>
    <p:sldId id="853" r:id="rId17"/>
    <p:sldId id="855" r:id="rId18"/>
    <p:sldId id="916" r:id="rId19"/>
    <p:sldId id="859" r:id="rId20"/>
    <p:sldId id="842" r:id="rId21"/>
    <p:sldId id="861" r:id="rId22"/>
    <p:sldId id="863" r:id="rId23"/>
    <p:sldId id="900" r:id="rId24"/>
    <p:sldId id="902" r:id="rId25"/>
    <p:sldId id="908" r:id="rId26"/>
    <p:sldId id="923" r:id="rId27"/>
    <p:sldId id="909" r:id="rId28"/>
    <p:sldId id="918" r:id="rId29"/>
    <p:sldId id="919" r:id="rId30"/>
    <p:sldId id="920" r:id="rId31"/>
    <p:sldId id="921" r:id="rId32"/>
    <p:sldId id="925" r:id="rId33"/>
    <p:sldId id="910" r:id="rId34"/>
    <p:sldId id="929" r:id="rId35"/>
    <p:sldId id="930" r:id="rId36"/>
    <p:sldId id="931" r:id="rId37"/>
    <p:sldId id="933" r:id="rId38"/>
    <p:sldId id="912" r:id="rId39"/>
    <p:sldId id="913" r:id="rId40"/>
    <p:sldId id="935" r:id="rId41"/>
    <p:sldId id="936" r:id="rId42"/>
    <p:sldId id="907" r:id="rId43"/>
    <p:sldId id="938" r:id="rId44"/>
    <p:sldId id="953" r:id="rId45"/>
    <p:sldId id="949" r:id="rId46"/>
    <p:sldId id="955" r:id="rId47"/>
    <p:sldId id="957" r:id="rId48"/>
    <p:sldId id="958" r:id="rId49"/>
    <p:sldId id="959" r:id="rId50"/>
    <p:sldId id="961" r:id="rId51"/>
    <p:sldId id="977" r:id="rId52"/>
    <p:sldId id="963" r:id="rId53"/>
    <p:sldId id="964" r:id="rId54"/>
    <p:sldId id="965" r:id="rId55"/>
    <p:sldId id="966" r:id="rId56"/>
    <p:sldId id="968" r:id="rId57"/>
    <p:sldId id="950" r:id="rId58"/>
    <p:sldId id="951" r:id="rId59"/>
    <p:sldId id="970" r:id="rId60"/>
    <p:sldId id="972" r:id="rId61"/>
    <p:sldId id="948" r:id="rId62"/>
    <p:sldId id="943" r:id="rId63"/>
    <p:sldId id="944" r:id="rId64"/>
    <p:sldId id="981" r:id="rId65"/>
    <p:sldId id="979" r:id="rId66"/>
    <p:sldId id="980" r:id="rId67"/>
    <p:sldId id="983" r:id="rId68"/>
    <p:sldId id="985" r:id="rId69"/>
    <p:sldId id="987" r:id="rId70"/>
    <p:sldId id="975" r:id="rId71"/>
    <p:sldId id="927" r:id="rId72"/>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1pPr>
    <a:lvl2pPr marL="4572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2pPr>
    <a:lvl3pPr marL="9144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3pPr>
    <a:lvl4pPr marL="13716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4pPr>
    <a:lvl5pPr marL="1828800" algn="ctr" rtl="0" eaLnBrk="0" fontAlgn="base" hangingPunct="0">
      <a:spcBef>
        <a:spcPct val="0"/>
      </a:spcBef>
      <a:spcAft>
        <a:spcPct val="0"/>
      </a:spcAft>
      <a:defRPr kern="1200">
        <a:solidFill>
          <a:schemeClr val="tx1"/>
        </a:solidFill>
        <a:latin typeface="Times New Roman" pitchFamily="16" charset="0"/>
        <a:ea typeface="+mn-ea"/>
        <a:cs typeface="Times New Roman" pitchFamily="16" charset="0"/>
      </a:defRPr>
    </a:lvl5pPr>
    <a:lvl6pPr marL="2286000" algn="l" defTabSz="914400" rtl="0" eaLnBrk="1" latinLnBrk="0" hangingPunct="1">
      <a:defRPr kern="1200">
        <a:solidFill>
          <a:schemeClr val="tx1"/>
        </a:solidFill>
        <a:latin typeface="Times New Roman" pitchFamily="16" charset="0"/>
        <a:ea typeface="+mn-ea"/>
        <a:cs typeface="Times New Roman" pitchFamily="16" charset="0"/>
      </a:defRPr>
    </a:lvl6pPr>
    <a:lvl7pPr marL="2743200" algn="l" defTabSz="914400" rtl="0" eaLnBrk="1" latinLnBrk="0" hangingPunct="1">
      <a:defRPr kern="1200">
        <a:solidFill>
          <a:schemeClr val="tx1"/>
        </a:solidFill>
        <a:latin typeface="Times New Roman" pitchFamily="16" charset="0"/>
        <a:ea typeface="+mn-ea"/>
        <a:cs typeface="Times New Roman" pitchFamily="16" charset="0"/>
      </a:defRPr>
    </a:lvl7pPr>
    <a:lvl8pPr marL="3200400" algn="l" defTabSz="914400" rtl="0" eaLnBrk="1" latinLnBrk="0" hangingPunct="1">
      <a:defRPr kern="1200">
        <a:solidFill>
          <a:schemeClr val="tx1"/>
        </a:solidFill>
        <a:latin typeface="Times New Roman" pitchFamily="16" charset="0"/>
        <a:ea typeface="+mn-ea"/>
        <a:cs typeface="Times New Roman" pitchFamily="16" charset="0"/>
      </a:defRPr>
    </a:lvl8pPr>
    <a:lvl9pPr marL="3657600" algn="l" defTabSz="914400" rtl="0" eaLnBrk="1" latinLnBrk="0" hangingPunct="1">
      <a:defRPr kern="1200">
        <a:solidFill>
          <a:schemeClr val="tx1"/>
        </a:solidFill>
        <a:latin typeface="Times New Roman" pitchFamily="16" charset="0"/>
        <a:ea typeface="+mn-ea"/>
        <a:cs typeface="Times New Roman" pitchFamily="16"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lete"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080B"/>
    <a:srgbClr val="FF9933"/>
    <a:srgbClr val="000066"/>
    <a:srgbClr val="F6FFFA"/>
    <a:srgbClr val="000000"/>
    <a:srgbClr val="0000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76789" autoAdjust="0"/>
  </p:normalViewPr>
  <p:slideViewPr>
    <p:cSldViewPr>
      <p:cViewPr varScale="1">
        <p:scale>
          <a:sx n="74" d="100"/>
          <a:sy n="74" d="100"/>
        </p:scale>
        <p:origin x="2112" y="168"/>
      </p:cViewPr>
      <p:guideLst>
        <p:guide orient="horz" pos="2160"/>
        <p:guide pos="2880"/>
      </p:guideLst>
    </p:cSldViewPr>
  </p:slideViewPr>
  <p:outlineViewPr>
    <p:cViewPr>
      <p:scale>
        <a:sx n="33" d="100"/>
        <a:sy n="33" d="100"/>
      </p:scale>
      <p:origin x="0" y="43020"/>
    </p:cViewPr>
  </p:outlineViewPr>
  <p:notesTextViewPr>
    <p:cViewPr>
      <p:scale>
        <a:sx n="100" d="100"/>
        <a:sy n="100" d="100"/>
      </p:scale>
      <p:origin x="0" y="0"/>
    </p:cViewPr>
  </p:notesTextViewPr>
  <p:sorterViewPr>
    <p:cViewPr>
      <p:scale>
        <a:sx n="66" d="100"/>
        <a:sy n="66" d="100"/>
      </p:scale>
      <p:origin x="0" y="47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commentAuthors" Target="commentAuthors.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dirty="0"/>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dirty="0"/>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dirty="0"/>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230D2AEB-24A9-40CC-AC25-FBDAFE0584A8}" type="slidenum">
              <a:rPr lang="en-US"/>
              <a:pPr>
                <a:defRPr/>
              </a:pPr>
              <a:t>‹Nr.›</a:t>
            </a:fld>
            <a:endParaRPr lang="en-US" dirty="0"/>
          </a:p>
        </p:txBody>
      </p:sp>
    </p:spTree>
    <p:extLst>
      <p:ext uri="{BB962C8B-B14F-4D97-AF65-F5344CB8AC3E}">
        <p14:creationId xmlns:p14="http://schemas.microsoft.com/office/powerpoint/2010/main" val="3707419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dirty="0"/>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Times New Roman" pitchFamily="18" charset="0"/>
              </a:defRPr>
            </a:lvl1pPr>
          </a:lstStyle>
          <a:p>
            <a:pPr>
              <a:defRPr/>
            </a:pPr>
            <a:endParaRPr lang="en-US" dirty="0"/>
          </a:p>
        </p:txBody>
      </p:sp>
      <p:sp>
        <p:nvSpPr>
          <p:cNvPr id="1034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Times New Roman" pitchFamily="18" charset="0"/>
              </a:defRPr>
            </a:lvl1pPr>
          </a:lstStyle>
          <a:p>
            <a:pPr>
              <a:defRPr/>
            </a:pPr>
            <a:endParaRPr lang="en-US" dirty="0"/>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Times New Roman" pitchFamily="18" charset="0"/>
              </a:defRPr>
            </a:lvl1pPr>
          </a:lstStyle>
          <a:p>
            <a:pPr>
              <a:defRPr/>
            </a:pPr>
            <a:fld id="{9499917A-5C0F-4CDD-A191-F7E9294A01C7}" type="slidenum">
              <a:rPr lang="en-US"/>
              <a:pPr>
                <a:defRPr/>
              </a:pPr>
              <a:t>‹Nr.›</a:t>
            </a:fld>
            <a:endParaRPr lang="en-US" dirty="0"/>
          </a:p>
        </p:txBody>
      </p:sp>
    </p:spTree>
    <p:extLst>
      <p:ext uri="{BB962C8B-B14F-4D97-AF65-F5344CB8AC3E}">
        <p14:creationId xmlns:p14="http://schemas.microsoft.com/office/powerpoint/2010/main" val="980509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99917A-5C0F-4CDD-A191-F7E9294A01C7}" type="slidenum">
              <a:rPr lang="en-US" smtClean="0"/>
              <a:pPr>
                <a:defRPr/>
              </a:pPr>
              <a:t>1</a:t>
            </a:fld>
            <a:endParaRPr lang="en-US" dirty="0"/>
          </a:p>
        </p:txBody>
      </p:sp>
    </p:spTree>
    <p:extLst>
      <p:ext uri="{BB962C8B-B14F-4D97-AF65-F5344CB8AC3E}">
        <p14:creationId xmlns:p14="http://schemas.microsoft.com/office/powerpoint/2010/main" val="3470616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7DE365C6-B1AD-A949-A747-BEE5DFBDFFA2}" type="slidenum">
              <a:rPr lang="en-US" sz="1200">
                <a:solidFill>
                  <a:prstClr val="black"/>
                </a:solidFill>
              </a:rPr>
              <a:pPr/>
              <a:t>49</a:t>
            </a:fld>
            <a:endParaRPr lang="en-US" sz="1200" dirty="0">
              <a:solidFill>
                <a:prstClr val="black"/>
              </a:solidFill>
            </a:endParaRPr>
          </a:p>
        </p:txBody>
      </p:sp>
    </p:spTree>
    <p:extLst>
      <p:ext uri="{BB962C8B-B14F-4D97-AF65-F5344CB8AC3E}">
        <p14:creationId xmlns:p14="http://schemas.microsoft.com/office/powerpoint/2010/main" val="69811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7063535-39D9-4B49-9D47-2B0114436304}" type="slidenum">
              <a:rPr lang="en-US" sz="1200">
                <a:solidFill>
                  <a:prstClr val="black"/>
                </a:solidFill>
              </a:rPr>
              <a:pPr/>
              <a:t>50</a:t>
            </a:fld>
            <a:endParaRPr lang="en-US" sz="1200" dirty="0">
              <a:solidFill>
                <a:prstClr val="black"/>
              </a:solidFill>
            </a:endParaRPr>
          </a:p>
        </p:txBody>
      </p:sp>
    </p:spTree>
    <p:extLst>
      <p:ext uri="{BB962C8B-B14F-4D97-AF65-F5344CB8AC3E}">
        <p14:creationId xmlns:p14="http://schemas.microsoft.com/office/powerpoint/2010/main" val="338876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499917A-5C0F-4CDD-A191-F7E9294A01C7}" type="slidenum">
              <a:rPr lang="en-US" smtClean="0"/>
              <a:pPr>
                <a:defRPr/>
              </a:pPr>
              <a:t>57</a:t>
            </a:fld>
            <a:endParaRPr lang="en-US" dirty="0"/>
          </a:p>
        </p:txBody>
      </p:sp>
    </p:spTree>
    <p:extLst>
      <p:ext uri="{BB962C8B-B14F-4D97-AF65-F5344CB8AC3E}">
        <p14:creationId xmlns:p14="http://schemas.microsoft.com/office/powerpoint/2010/main" val="25742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9499917A-5C0F-4CDD-A191-F7E9294A01C7}" type="slidenum">
              <a:rPr lang="en-US" smtClean="0"/>
              <a:pPr>
                <a:defRPr/>
              </a:pPr>
              <a:t>65</a:t>
            </a:fld>
            <a:endParaRPr lang="en-US" dirty="0"/>
          </a:p>
        </p:txBody>
      </p:sp>
    </p:spTree>
    <p:extLst>
      <p:ext uri="{BB962C8B-B14F-4D97-AF65-F5344CB8AC3E}">
        <p14:creationId xmlns:p14="http://schemas.microsoft.com/office/powerpoint/2010/main" val="183882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pPr/>
              <a:t>20</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79395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1143000" y="685800"/>
            <a:ext cx="4572000" cy="3429000"/>
          </a:xfrm>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MS PGothic" charset="0"/>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charset="0"/>
                <a:ea typeface="MS PGothic" charset="0"/>
                <a:cs typeface="MS PGothic" charset="0"/>
              </a:defRPr>
            </a:lvl1pPr>
            <a:lvl2pPr marL="730171" indent="-280835">
              <a:defRPr>
                <a:solidFill>
                  <a:schemeClr val="tx1"/>
                </a:solidFill>
                <a:latin typeface="Times New Roman" charset="0"/>
                <a:ea typeface="MS PGothic" charset="0"/>
                <a:cs typeface="MS PGothic" charset="0"/>
              </a:defRPr>
            </a:lvl2pPr>
            <a:lvl3pPr marL="1123340" indent="-224668">
              <a:defRPr>
                <a:solidFill>
                  <a:schemeClr val="tx1"/>
                </a:solidFill>
                <a:latin typeface="Times New Roman" charset="0"/>
                <a:ea typeface="MS PGothic" charset="0"/>
                <a:cs typeface="MS PGothic" charset="0"/>
              </a:defRPr>
            </a:lvl3pPr>
            <a:lvl4pPr marL="1572677" indent="-224668">
              <a:defRPr>
                <a:solidFill>
                  <a:schemeClr val="tx1"/>
                </a:solidFill>
                <a:latin typeface="Times New Roman" charset="0"/>
                <a:ea typeface="MS PGothic" charset="0"/>
                <a:cs typeface="MS PGothic" charset="0"/>
              </a:defRPr>
            </a:lvl4pPr>
            <a:lvl5pPr marL="2022013" indent="-224668">
              <a:defRPr>
                <a:solidFill>
                  <a:schemeClr val="tx1"/>
                </a:solidFill>
                <a:latin typeface="Times New Roman" charset="0"/>
                <a:ea typeface="MS PGothic" charset="0"/>
                <a:cs typeface="MS PGothic" charset="0"/>
              </a:defRPr>
            </a:lvl5pPr>
            <a:lvl6pPr marL="2471349"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6pPr>
            <a:lvl7pPr marL="2920685"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7pPr>
            <a:lvl8pPr marL="3370021"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8pPr>
            <a:lvl9pPr marL="3819357" indent="-224668" algn="ctr" eaLnBrk="0" fontAlgn="base" hangingPunct="0">
              <a:spcBef>
                <a:spcPct val="0"/>
              </a:spcBef>
              <a:spcAft>
                <a:spcPct val="0"/>
              </a:spcAft>
              <a:defRPr>
                <a:solidFill>
                  <a:schemeClr val="tx1"/>
                </a:solidFill>
                <a:latin typeface="Times New Roman" charset="0"/>
                <a:ea typeface="MS PGothic" charset="0"/>
                <a:cs typeface="MS PGothic" charset="0"/>
              </a:defRPr>
            </a:lvl9pPr>
          </a:lstStyle>
          <a:p>
            <a:fld id="{7C00D4AE-79C8-FC43-864E-BDA2362F7B36}" type="slidenum">
              <a:rPr lang="en-US">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338127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STEM – Science, Technology, </a:t>
            </a:r>
            <a:r>
              <a:rPr lang="pt-BR" dirty="0" err="1" smtClean="0"/>
              <a:t>Engineering</a:t>
            </a:r>
            <a:r>
              <a:rPr lang="pt-BR" baseline="0" dirty="0" smtClean="0"/>
              <a:t> </a:t>
            </a:r>
            <a:r>
              <a:rPr lang="pt-BR" baseline="0" dirty="0" err="1" smtClean="0"/>
              <a:t>and</a:t>
            </a:r>
            <a:r>
              <a:rPr lang="pt-BR" baseline="0" dirty="0" smtClean="0"/>
              <a:t> </a:t>
            </a:r>
            <a:r>
              <a:rPr lang="pt-BR" baseline="0" dirty="0" err="1" smtClean="0"/>
              <a:t>Mathematics</a:t>
            </a:r>
            <a:r>
              <a:rPr lang="pt-BR" baseline="0" dirty="0" smtClean="0"/>
              <a:t> </a:t>
            </a:r>
          </a:p>
          <a:p>
            <a:r>
              <a:rPr lang="pt-BR" baseline="0" dirty="0" smtClean="0"/>
              <a:t>Ciências, Tecnologia, Engenharia e Matemática</a:t>
            </a:r>
            <a:endParaRPr lang="pt-BR" dirty="0"/>
          </a:p>
        </p:txBody>
      </p:sp>
      <p:sp>
        <p:nvSpPr>
          <p:cNvPr id="4" name="Espaço Reservado para Número de Slide 3"/>
          <p:cNvSpPr>
            <a:spLocks noGrp="1"/>
          </p:cNvSpPr>
          <p:nvPr>
            <p:ph type="sldNum" sz="quarter" idx="10"/>
          </p:nvPr>
        </p:nvSpPr>
        <p:spPr/>
        <p:txBody>
          <a:bodyPr/>
          <a:lstStyle/>
          <a:p>
            <a:pPr>
              <a:defRPr/>
            </a:pPr>
            <a:fld id="{9499917A-5C0F-4CDD-A191-F7E9294A01C7}" type="slidenum">
              <a:rPr lang="en-US" smtClean="0"/>
              <a:pPr>
                <a:defRPr/>
              </a:pPr>
              <a:t>35</a:t>
            </a:fld>
            <a:endParaRPr lang="en-US" dirty="0"/>
          </a:p>
        </p:txBody>
      </p:sp>
    </p:spTree>
    <p:extLst>
      <p:ext uri="{BB962C8B-B14F-4D97-AF65-F5344CB8AC3E}">
        <p14:creationId xmlns:p14="http://schemas.microsoft.com/office/powerpoint/2010/main" val="1842169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DBDC73-326E-4A37-B04E-7DB41B1D6BE0}" type="slidenum">
              <a:rPr lang="en-US"/>
              <a:pPr/>
              <a:t>40</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674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722D0-A3CA-4FA5-8E50-30348E50F561}" type="slidenum">
              <a:rPr lang="en-US"/>
              <a:pPr/>
              <a:t>43</a:t>
            </a:fld>
            <a:endParaRPr 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pt-BR" noProof="0" dirty="0" smtClean="0"/>
              <a:t>Quase metade da população branca nas</a:t>
            </a:r>
            <a:r>
              <a:rPr lang="pt-BR" baseline="0" noProof="0" dirty="0" smtClean="0"/>
              <a:t> famílias adventistas tem mais de 60 anos, enquanto que os imigrantes hispânicos e caribenhos é bem provável que tenham menos de 44 anos.</a:t>
            </a:r>
            <a:endParaRPr lang="pt-BR" noProof="0" dirty="0" smtClean="0"/>
          </a:p>
          <a:p>
            <a:endParaRPr lang="en-US" dirty="0"/>
          </a:p>
        </p:txBody>
      </p:sp>
    </p:spTree>
    <p:extLst>
      <p:ext uri="{BB962C8B-B14F-4D97-AF65-F5344CB8AC3E}">
        <p14:creationId xmlns:p14="http://schemas.microsoft.com/office/powerpoint/2010/main" val="44889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56DF-14C8-4E08-8FF0-E469CB442C32}" type="slidenum">
              <a:rPr lang="en-US"/>
              <a:pPr/>
              <a:t>44</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pt-BR" noProof="0" dirty="0" smtClean="0"/>
              <a:t>A porcentagem de brancos na</a:t>
            </a:r>
            <a:r>
              <a:rPr lang="pt-BR" baseline="0" noProof="0" dirty="0" smtClean="0"/>
              <a:t> igreja adventista na América do Norte tem declinado ao longo das últimas duas décadas para cerca da metade dos membros. Ao mesmo tempo, tem havido significativo crescimento entre os grupos minoritários. A comunidade adventista na América do Norte no limiar de uma situação de “maioria minoritária” onde nenhum dos quatro segmentos étnicos principais constituirá maioria.</a:t>
            </a:r>
            <a:endParaRPr lang="pt-BR" noProof="0" dirty="0" smtClean="0"/>
          </a:p>
          <a:p>
            <a:endParaRPr lang="pt-BR" noProof="0" dirty="0" smtClean="0"/>
          </a:p>
          <a:p>
            <a:r>
              <a:rPr lang="pt-BR" noProof="0" dirty="0" smtClean="0"/>
              <a:t>A diferença entre a porcentagem de negros nesta</a:t>
            </a:r>
            <a:r>
              <a:rPr lang="pt-BR" baseline="0" noProof="0" dirty="0" smtClean="0"/>
              <a:t> pesquisa e a do relatório mais recente do Departamento de Recursos Humanos (RH) está mais provavelmente relacionada ao número crescente de jovens adultos que escolhem se identificar como multiétnico. A coleção de dados do RH não permite esse tipo de entrada. No entanto, é provável que o crescimento entre os membros nativos afro-americanos se estabilizou ou de fato começou a declinar nos anos recentes.</a:t>
            </a:r>
            <a:endParaRPr lang="pt-BR" noProof="0" dirty="0"/>
          </a:p>
        </p:txBody>
      </p:sp>
    </p:spTree>
    <p:extLst>
      <p:ext uri="{BB962C8B-B14F-4D97-AF65-F5344CB8AC3E}">
        <p14:creationId xmlns:p14="http://schemas.microsoft.com/office/powerpoint/2010/main" val="323437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781E4-FF98-424E-8BAA-2507D793796C}" type="slidenum">
              <a:rPr lang="en-US"/>
              <a:pPr/>
              <a:t>45</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pt-BR" sz="1200" kern="1200" dirty="0" smtClean="0">
                <a:solidFill>
                  <a:schemeClr val="tx1"/>
                </a:solidFill>
                <a:effectLst/>
                <a:latin typeface="Times New Roman" pitchFamily="18" charset="0"/>
                <a:ea typeface="+mn-ea"/>
                <a:cs typeface="+mn-cs"/>
              </a:rPr>
              <a:t>Os membros adventistas na América do Norte são significativamente mais diversos do que a população geral. Na verdade, o perfil étnico dos membros adventistas está muito perto do que o Censo americano projeta para o perfil americano em 2030. Os adventistas já estão a frente da curva.</a:t>
            </a:r>
          </a:p>
          <a:p>
            <a:r>
              <a:rPr lang="pt-BR" sz="1200" kern="1200" dirty="0" smtClean="0">
                <a:solidFill>
                  <a:schemeClr val="tx1"/>
                </a:solidFill>
                <a:effectLst/>
                <a:latin typeface="Times New Roman" pitchFamily="18" charset="0"/>
                <a:ea typeface="+mn-ea"/>
                <a:cs typeface="+mn-cs"/>
              </a:rPr>
              <a:t> </a:t>
            </a:r>
          </a:p>
          <a:p>
            <a:r>
              <a:rPr lang="pt-BR" sz="1200" kern="1200" dirty="0" smtClean="0">
                <a:solidFill>
                  <a:schemeClr val="tx1"/>
                </a:solidFill>
                <a:effectLst/>
                <a:latin typeface="Times New Roman" pitchFamily="18" charset="0"/>
                <a:ea typeface="+mn-ea"/>
                <a:cs typeface="+mn-cs"/>
              </a:rPr>
              <a:t> </a:t>
            </a:r>
          </a:p>
          <a:p>
            <a:r>
              <a:rPr lang="pt-BR" sz="1200" kern="1200" dirty="0" smtClean="0">
                <a:solidFill>
                  <a:schemeClr val="tx1"/>
                </a:solidFill>
                <a:effectLst/>
                <a:latin typeface="Times New Roman" pitchFamily="18" charset="0"/>
                <a:ea typeface="+mn-ea"/>
                <a:cs typeface="+mn-cs"/>
              </a:rPr>
              <a:t>Deve-se notar que isso se deve, em parte, ao sucesso das Associações Regionais. A presença adventista entre a população negra, nos Estados Unidos, é duas ou três vezes maior do que em outros grupos étnicos. Não é por acaso que a maioria visível dos adventistas do sétimo dia, na América, seja negra. </a:t>
            </a:r>
          </a:p>
          <a:p>
            <a:r>
              <a:rPr lang="pt-BR" sz="1200" kern="1200" dirty="0" smtClean="0">
                <a:solidFill>
                  <a:schemeClr val="tx1"/>
                </a:solidFill>
                <a:effectLst/>
                <a:latin typeface="Times New Roman" pitchFamily="18" charset="0"/>
                <a:ea typeface="+mn-ea"/>
                <a:cs typeface="+mn-cs"/>
              </a:rPr>
              <a:t> </a:t>
            </a:r>
          </a:p>
          <a:p>
            <a:r>
              <a:rPr lang="pt-BR" sz="1200" kern="1200" dirty="0" smtClean="0">
                <a:solidFill>
                  <a:schemeClr val="tx1"/>
                </a:solidFill>
                <a:effectLst/>
                <a:latin typeface="Times New Roman" pitchFamily="18" charset="0"/>
                <a:ea typeface="+mn-ea"/>
                <a:cs typeface="+mn-cs"/>
              </a:rPr>
              <a:t>O crescimento da igreja, atualmente, é mais rápido entre os imigrantes, mas isso ainda não resultou em uma presença significativamente maior de adventistas entre os hispanos e asiáticos. Isso talvez se deva ao fato de quão recentemente a imigração se tornou um impulso para o crescimento da igreja na Divisão Norte-Americana. Pode também estar relacionado ao fato de que esse crescimento é quase inteiramente formado por emigrantes de “segunda geração”, e há um grave problema de desistência entre os jovens adventistas que crescem em famílias de imigrantes. </a:t>
            </a:r>
            <a:endParaRPr lang="pt-BR" sz="1200" kern="1200" dirty="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322654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altLang="zh-CN" noProof="0" dirty="0" smtClean="0"/>
              <a:t>Acrescentar</a:t>
            </a:r>
            <a:r>
              <a:rPr lang="pt-BR" altLang="zh-CN" baseline="0" noProof="0" dirty="0" smtClean="0"/>
              <a:t> índios americanos no Relatório 2-014</a:t>
            </a:r>
          </a:p>
          <a:p>
            <a:r>
              <a:rPr lang="pt-BR" altLang="zh-CN" baseline="0" noProof="0" dirty="0" smtClean="0"/>
              <a:t>Slide 2: </a:t>
            </a:r>
            <a:endParaRPr lang="pt-BR" altLang="zh-CN" noProof="0" dirty="0" smtClean="0"/>
          </a:p>
          <a:p>
            <a:r>
              <a:rPr lang="pt-BR" altLang="zh-CN" baseline="0" noProof="0" dirty="0" smtClean="0"/>
              <a:t>Slide 2: slide casa própria…   **** (  casa própriaP0</a:t>
            </a:r>
            <a:endParaRPr lang="pt-BR" noProof="0" dirty="0"/>
          </a:p>
        </p:txBody>
      </p:sp>
      <p:sp>
        <p:nvSpPr>
          <p:cNvPr id="4" name="Slide Number Placeholder 3"/>
          <p:cNvSpPr>
            <a:spLocks noGrp="1"/>
          </p:cNvSpPr>
          <p:nvPr>
            <p:ph type="sldNum" sz="quarter" idx="10"/>
          </p:nvPr>
        </p:nvSpPr>
        <p:spPr/>
        <p:txBody>
          <a:bodyPr/>
          <a:lstStyle/>
          <a:p>
            <a:fld id="{4D615710-BB24-774A-889E-7DB0BB75B7E4}"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44532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pPr>
                <a:defRPr/>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pPr>
                <a:defRPr/>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pPr>
                <a:defRPr/>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pPr>
                <a:defRPr/>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pPr>
                <a:defRPr/>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8B41D2-4080-5E45-BC12-594D4B8E136B}"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317285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7E9DCB-436A-A245-8D1C-238AB8E67253}"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628521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B922E-6C3F-C345-BD85-9488CBD64BF8}"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2531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F96EE2-6732-DF4E-8095-8C5B9AC2656A}"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295922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pPr>
                <a:defRPr/>
              </a:pPr>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07C9651-F6B5-0B45-BA00-89821DE66E76}"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820447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BCA7E-B1D3-234A-BADD-010DDA108C13}"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75915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6AA4FA-5F6C-5E4B-AD8F-3CE14317D8BB}"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640068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2A26C4-4F89-F74D-A3F7-793CD216C816}"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947959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68B10F-0C21-BE4B-8D33-36C12D1E0862}"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721596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DA7627-CCDB-3E40-AF02-FC9A7544346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680727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EC3C46-AF1A-AE42-8EB7-B69EEA45B158}"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64513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F4C852-ED00-1341-85EA-EA78384D2BC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66554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062530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229315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pPr>
                <a:defRPr/>
              </a:pPr>
              <a:t>‹Nr.›</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14278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13063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969638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428718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771759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201002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798464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834599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03050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647098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pPr>
                <a:defRPr/>
              </a:pPr>
              <a:t>‹Nr.›</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4760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445310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389140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3F0B964D-8708-4C4E-A5BC-F7796CEE02BD}" type="slidenum">
              <a:rPr lang="en-US"/>
              <a:pPr/>
              <a:t>‹Nr.›</a:t>
            </a:fld>
            <a:endParaRPr lang="en-US" dirty="0"/>
          </a:p>
        </p:txBody>
      </p:sp>
    </p:spTree>
    <p:extLst>
      <p:ext uri="{BB962C8B-B14F-4D97-AF65-F5344CB8AC3E}">
        <p14:creationId xmlns:p14="http://schemas.microsoft.com/office/powerpoint/2010/main" val="386122985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3A450370-A28D-0B4A-81F0-33C1DC40DDE3}" type="slidenum">
              <a:rPr lang="en-US"/>
              <a:pPr/>
              <a:t>‹Nr.›</a:t>
            </a:fld>
            <a:endParaRPr lang="en-US" dirty="0"/>
          </a:p>
        </p:txBody>
      </p:sp>
    </p:spTree>
    <p:extLst>
      <p:ext uri="{BB962C8B-B14F-4D97-AF65-F5344CB8AC3E}">
        <p14:creationId xmlns:p14="http://schemas.microsoft.com/office/powerpoint/2010/main" val="125880045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0109DAF3-438D-8D45-9A69-968927F1F036}" type="slidenum">
              <a:rPr lang="en-US"/>
              <a:pPr/>
              <a:t>‹Nr.›</a:t>
            </a:fld>
            <a:endParaRPr lang="en-US" dirty="0"/>
          </a:p>
        </p:txBody>
      </p:sp>
    </p:spTree>
    <p:extLst>
      <p:ext uri="{BB962C8B-B14F-4D97-AF65-F5344CB8AC3E}">
        <p14:creationId xmlns:p14="http://schemas.microsoft.com/office/powerpoint/2010/main" val="6749860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774DA4EF-09EC-F24E-A33F-97A146A23A19}" type="slidenum">
              <a:rPr lang="en-US"/>
              <a:pPr/>
              <a:t>‹Nr.›</a:t>
            </a:fld>
            <a:endParaRPr lang="en-US" dirty="0"/>
          </a:p>
        </p:txBody>
      </p:sp>
    </p:spTree>
    <p:extLst>
      <p:ext uri="{BB962C8B-B14F-4D97-AF65-F5344CB8AC3E}">
        <p14:creationId xmlns:p14="http://schemas.microsoft.com/office/powerpoint/2010/main" val="57479349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8"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9" name="Rectangle 6"/>
          <p:cNvSpPr>
            <a:spLocks noGrp="1" noChangeArrowheads="1"/>
          </p:cNvSpPr>
          <p:nvPr>
            <p:ph type="sldNum" sz="quarter" idx="12"/>
          </p:nvPr>
        </p:nvSpPr>
        <p:spPr/>
        <p:txBody>
          <a:bodyPr/>
          <a:lstStyle>
            <a:lvl1pPr>
              <a:defRPr b="1">
                <a:cs typeface="Times New Roman" charset="0"/>
              </a:defRPr>
            </a:lvl1pPr>
          </a:lstStyle>
          <a:p>
            <a:fld id="{2AC1BE6E-EB34-F140-91E3-091E7918BBF2}" type="slidenum">
              <a:rPr lang="en-US"/>
              <a:pPr/>
              <a:t>‹Nr.›</a:t>
            </a:fld>
            <a:endParaRPr lang="en-US" dirty="0"/>
          </a:p>
        </p:txBody>
      </p:sp>
    </p:spTree>
    <p:extLst>
      <p:ext uri="{BB962C8B-B14F-4D97-AF65-F5344CB8AC3E}">
        <p14:creationId xmlns:p14="http://schemas.microsoft.com/office/powerpoint/2010/main" val="183449277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a:defRPr b="1">
                <a:cs typeface="Times New Roman" charset="0"/>
              </a:defRPr>
            </a:lvl1pPr>
          </a:lstStyle>
          <a:p>
            <a:fld id="{05820D8D-811F-6849-A0EF-0213358611E3}" type="slidenum">
              <a:rPr lang="en-US"/>
              <a:pPr/>
              <a:t>‹Nr.›</a:t>
            </a:fld>
            <a:endParaRPr lang="en-US" dirty="0"/>
          </a:p>
        </p:txBody>
      </p:sp>
    </p:spTree>
    <p:extLst>
      <p:ext uri="{BB962C8B-B14F-4D97-AF65-F5344CB8AC3E}">
        <p14:creationId xmlns:p14="http://schemas.microsoft.com/office/powerpoint/2010/main" val="24435457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3"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4" name="Rectangle 6"/>
          <p:cNvSpPr>
            <a:spLocks noGrp="1" noChangeArrowheads="1"/>
          </p:cNvSpPr>
          <p:nvPr>
            <p:ph type="sldNum" sz="quarter" idx="12"/>
          </p:nvPr>
        </p:nvSpPr>
        <p:spPr/>
        <p:txBody>
          <a:bodyPr/>
          <a:lstStyle>
            <a:lvl1pPr>
              <a:defRPr b="1">
                <a:cs typeface="Times New Roman" charset="0"/>
              </a:defRPr>
            </a:lvl1pPr>
          </a:lstStyle>
          <a:p>
            <a:fld id="{1C06C0E0-8DCB-0A42-8A1D-3C6443753C55}" type="slidenum">
              <a:rPr lang="en-US"/>
              <a:pPr/>
              <a:t>‹Nr.›</a:t>
            </a:fld>
            <a:endParaRPr lang="en-US" dirty="0"/>
          </a:p>
        </p:txBody>
      </p:sp>
    </p:spTree>
    <p:extLst>
      <p:ext uri="{BB962C8B-B14F-4D97-AF65-F5344CB8AC3E}">
        <p14:creationId xmlns:p14="http://schemas.microsoft.com/office/powerpoint/2010/main" val="7028166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pPr>
                <a:defRPr/>
              </a:pPr>
              <a:t>‹Nr.›</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8F6B4D8E-9886-3044-B9F8-DF8E8AD07B4C}" type="slidenum">
              <a:rPr lang="en-US"/>
              <a:pPr/>
              <a:t>‹Nr.›</a:t>
            </a:fld>
            <a:endParaRPr lang="en-US" dirty="0"/>
          </a:p>
        </p:txBody>
      </p:sp>
    </p:spTree>
    <p:extLst>
      <p:ext uri="{BB962C8B-B14F-4D97-AF65-F5344CB8AC3E}">
        <p14:creationId xmlns:p14="http://schemas.microsoft.com/office/powerpoint/2010/main" val="157987358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23F31C4C-7710-F143-AD67-4E3420A66B63}" type="slidenum">
              <a:rPr lang="en-US"/>
              <a:pPr/>
              <a:t>‹Nr.›</a:t>
            </a:fld>
            <a:endParaRPr lang="en-US" dirty="0"/>
          </a:p>
        </p:txBody>
      </p:sp>
    </p:spTree>
    <p:extLst>
      <p:ext uri="{BB962C8B-B14F-4D97-AF65-F5344CB8AC3E}">
        <p14:creationId xmlns:p14="http://schemas.microsoft.com/office/powerpoint/2010/main" val="159911347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6CDBF175-787A-B34B-9F68-622DCC47AEFD}" type="slidenum">
              <a:rPr lang="en-US"/>
              <a:pPr/>
              <a:t>‹Nr.›</a:t>
            </a:fld>
            <a:endParaRPr lang="en-US" dirty="0"/>
          </a:p>
        </p:txBody>
      </p:sp>
    </p:spTree>
    <p:extLst>
      <p:ext uri="{BB962C8B-B14F-4D97-AF65-F5344CB8AC3E}">
        <p14:creationId xmlns:p14="http://schemas.microsoft.com/office/powerpoint/2010/main" val="12146167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152400"/>
            <a:ext cx="19621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C046366D-0E05-344D-B2BC-587D88F31E14}" type="slidenum">
              <a:rPr lang="en-US"/>
              <a:pPr/>
              <a:t>‹Nr.›</a:t>
            </a:fld>
            <a:endParaRPr lang="en-US" dirty="0"/>
          </a:p>
        </p:txBody>
      </p:sp>
    </p:spTree>
    <p:extLst>
      <p:ext uri="{BB962C8B-B14F-4D97-AF65-F5344CB8AC3E}">
        <p14:creationId xmlns:p14="http://schemas.microsoft.com/office/powerpoint/2010/main" val="81544704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371600"/>
            <a:ext cx="7772400" cy="4876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C4742455-18E3-D745-98AA-C7258084F5ED}" type="slidenum">
              <a:rPr lang="en-US"/>
              <a:pPr/>
              <a:t>‹Nr.›</a:t>
            </a:fld>
            <a:endParaRPr lang="en-US" dirty="0"/>
          </a:p>
        </p:txBody>
      </p:sp>
    </p:spTree>
    <p:extLst>
      <p:ext uri="{BB962C8B-B14F-4D97-AF65-F5344CB8AC3E}">
        <p14:creationId xmlns:p14="http://schemas.microsoft.com/office/powerpoint/2010/main" val="359148334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a:cs typeface="Times New Roman" charset="0"/>
              </a:defRPr>
            </a:lvl1pPr>
          </a:lstStyle>
          <a:p>
            <a:fld id="{3339562D-A0B3-F841-B605-738C41A52B55}" type="slidenum">
              <a:rPr lang="en-US"/>
              <a:pPr/>
              <a:t>‹Nr.›</a:t>
            </a:fld>
            <a:endParaRPr lang="en-US" dirty="0"/>
          </a:p>
        </p:txBody>
      </p:sp>
    </p:spTree>
    <p:extLst>
      <p:ext uri="{BB962C8B-B14F-4D97-AF65-F5344CB8AC3E}">
        <p14:creationId xmlns:p14="http://schemas.microsoft.com/office/powerpoint/2010/main" val="711373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371600"/>
            <a:ext cx="7772400" cy="4876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b="1">
                <a:ea typeface="MS PGothic" pitchFamily="34" charset="-128"/>
                <a:cs typeface="Times New Roman" pitchFamily="18"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a:ea typeface="MS PGothic" pitchFamily="34" charset="-128"/>
                <a:cs typeface="Times New Roman" pitchFamily="18"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a:cs typeface="Times New Roman" charset="0"/>
              </a:defRPr>
            </a:lvl1pPr>
          </a:lstStyle>
          <a:p>
            <a:fld id="{B92D650C-6A72-7441-9077-479481630201}" type="slidenum">
              <a:rPr lang="en-US"/>
              <a:pPr/>
              <a:t>‹Nr.›</a:t>
            </a:fld>
            <a:endParaRPr lang="en-US" dirty="0"/>
          </a:p>
        </p:txBody>
      </p:sp>
    </p:spTree>
    <p:extLst>
      <p:ext uri="{BB962C8B-B14F-4D97-AF65-F5344CB8AC3E}">
        <p14:creationId xmlns:p14="http://schemas.microsoft.com/office/powerpoint/2010/main" val="19376151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1E2D6A-6E4A-4242-8658-8C0D2E2FE881}"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771311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2E2277-5A37-43F0-92DA-50AB01838E04}"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414787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14FC46-16E2-4642-AA16-85A4AC0429B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11934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pPr>
                <a:defRPr/>
              </a:pPr>
              <a:t>‹Nr.›</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5CEBA7-6CFD-4FAC-BB3F-67AD444E8589}"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0959119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E8C7A3E-95FE-44FB-B760-98175027E1B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208192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39E03DA-6B0E-48B8-8582-5D0C4F4B9AF0}"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6873129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647356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794882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17387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B7A9DA-3BCC-4F97-ABC7-9A160848614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5068948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9A5A1-8016-4A11-A694-8FC823B624F5}"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280111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725306-F537-42D4-8F67-6ED619EDAF56}"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6556678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4E0F09-7590-479A-A8C9-E83368F4737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277399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B52ED9-61EA-4ECD-B0FC-8717BB1F1825}" type="slidenum">
              <a:rPr lang="en-US"/>
              <a:pPr>
                <a:defRPr/>
              </a:pPr>
              <a:t>‹Nr.›</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241637-CB22-4EC1-8E36-35A58B45759C}"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31489794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9E094A-B420-4B78-8EBC-5478CBBB2E9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36356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2CC180-8C09-4336-BD58-7C1724463C2F}"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5BD8715-5632-4D77-BCA8-C63C80ACAF7C}"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slideLayout" Target="../slideLayouts/slideLayout41.xml"/><Relationship Id="rId15" Type="http://schemas.openxmlformats.org/officeDocument/2006/relationships/slideLayout" Target="../slideLayouts/slideLayout42.xml"/><Relationship Id="rId16"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slideLayout" Target="../slideLayouts/slideLayout71.xml"/><Relationship Id="rId16" Type="http://schemas.openxmlformats.org/officeDocument/2006/relationships/theme" Target="../theme/theme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dirty="0"/>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dirty="0"/>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pPr>
                <a:defRPr/>
              </a:pPr>
              <a:t>‹Nr.›</a:t>
            </a:fld>
            <a:endParaRPr lang="en-US" dirty="0"/>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pPr algn="l" eaLnBrk="1" hangingPunct="1">
              <a:defRPr/>
            </a:pPr>
            <a:endParaRPr lang="en-US" dirty="0">
              <a:solidFill>
                <a:srgbClr val="FFFF00"/>
              </a:solidFill>
              <a:latin typeface="Times New Roman" charset="0"/>
              <a:ea typeface="MS PGothic" charset="0"/>
              <a:cs typeface="MS PGoth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lvl1pPr>
          </a:lstStyle>
          <a:p>
            <a:pPr eaLnBrk="1" hangingPunct="1">
              <a:defRPr/>
            </a:pPr>
            <a:endParaRPr lang="en-US" dirty="0">
              <a:solidFill>
                <a:srgbClr val="FFFF00"/>
              </a:solidFill>
              <a:latin typeface="Times New Roman" charset="0"/>
              <a:ea typeface="MS PGothic" charset="0"/>
              <a:cs typeface="MS PGothic"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eaLnBrk="1" hangingPunct="1">
              <a:defRPr/>
            </a:pPr>
            <a:fld id="{54FE8038-7199-964B-88C6-C5C05AFB226B}" type="slidenum">
              <a:rPr lang="en-US">
                <a:solidFill>
                  <a:srgbClr val="FFFF00"/>
                </a:solidFill>
                <a:latin typeface="Times New Roman" charset="0"/>
                <a:ea typeface="MS PGothic" charset="0"/>
                <a:cs typeface="MS PGothic" charset="0"/>
              </a:rPr>
              <a:pPr eaLnBrk="1" hangingPunct="1">
                <a:defRPr/>
              </a:pPr>
              <a:t>‹Nr.›</a:t>
            </a:fld>
            <a:endParaRPr lang="en-US"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685126061"/>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06"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06" charset="0"/>
        </a:defRPr>
      </a:lvl6pPr>
      <a:lvl7pPr marL="914400" algn="ctr" rtl="0" fontAlgn="base">
        <a:spcBef>
          <a:spcPct val="0"/>
        </a:spcBef>
        <a:spcAft>
          <a:spcPct val="0"/>
        </a:spcAft>
        <a:defRPr sz="4400">
          <a:solidFill>
            <a:schemeClr val="tx2"/>
          </a:solidFill>
          <a:latin typeface="Times New Roman" pitchFamily="-106" charset="0"/>
        </a:defRPr>
      </a:lvl7pPr>
      <a:lvl8pPr marL="1371600" algn="ctr" rtl="0" fontAlgn="base">
        <a:spcBef>
          <a:spcPct val="0"/>
        </a:spcBef>
        <a:spcAft>
          <a:spcPct val="0"/>
        </a:spcAft>
        <a:defRPr sz="4400">
          <a:solidFill>
            <a:schemeClr val="tx2"/>
          </a:solidFill>
          <a:latin typeface="Times New Roman" pitchFamily="-106" charset="0"/>
        </a:defRPr>
      </a:lvl8pPr>
      <a:lvl9pPr marL="1828800" algn="ctr" rtl="0" fontAlgn="base">
        <a:spcBef>
          <a:spcPct val="0"/>
        </a:spcBef>
        <a:spcAft>
          <a:spcPct val="0"/>
        </a:spcAft>
        <a:defRPr sz="4400">
          <a:solidFill>
            <a:schemeClr val="tx2"/>
          </a:solidFill>
          <a:latin typeface="Times New Roman"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dirty="0">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dirty="0">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17245000"/>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3716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FFFFFF"/>
                </a:solidFill>
                <a:latin typeface="Times New Roman" pitchFamily="18" charset="0"/>
                <a:ea typeface="+mn-ea"/>
                <a:cs typeface="+mn-cs"/>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FFFFFF"/>
                </a:solidFill>
                <a:latin typeface="Times New Roman" pitchFamily="18" charset="0"/>
                <a:ea typeface="+mn-ea"/>
                <a:cs typeface="+mn-cs"/>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fld id="{EEFD2A58-727B-5F46-94C3-D95A80EF165C}" type="slidenum">
              <a:rPr lang="en-US" smtClean="0">
                <a:latin typeface="Times New Roman" charset="0"/>
                <a:ea typeface="MS PGothic" charset="0"/>
                <a:cs typeface="MS PGothic" charset="0"/>
              </a:rPr>
              <a:pPr/>
              <a:t>‹Nr.›</a:t>
            </a:fld>
            <a:endParaRPr lang="en-US" dirty="0" smtClean="0">
              <a:latin typeface="Times New Roman" charset="0"/>
              <a:ea typeface="MS PGothic" charset="0"/>
              <a:cs typeface="MS PGothic" charset="0"/>
            </a:endParaRPr>
          </a:p>
        </p:txBody>
      </p:sp>
    </p:spTree>
    <p:extLst>
      <p:ext uri="{BB962C8B-B14F-4D97-AF65-F5344CB8AC3E}">
        <p14:creationId xmlns:p14="http://schemas.microsoft.com/office/powerpoint/2010/main" val="3919825101"/>
      </p:ext>
    </p:extLst>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transition/>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fontAlgn="base">
        <a:spcBef>
          <a:spcPct val="0"/>
        </a:spcBef>
        <a:spcAft>
          <a:spcPct val="0"/>
        </a:spcAft>
        <a:defRPr sz="3200" b="1">
          <a:solidFill>
            <a:schemeClr val="tx2"/>
          </a:solidFill>
          <a:latin typeface="Times New Roman" pitchFamily="18" charset="0"/>
        </a:defRPr>
      </a:lvl6pPr>
      <a:lvl7pPr marL="914400" algn="ctr" rtl="0" fontAlgn="base">
        <a:spcBef>
          <a:spcPct val="0"/>
        </a:spcBef>
        <a:spcAft>
          <a:spcPct val="0"/>
        </a:spcAft>
        <a:defRPr sz="3200" b="1">
          <a:solidFill>
            <a:schemeClr val="tx2"/>
          </a:solidFill>
          <a:latin typeface="Times New Roman" pitchFamily="18" charset="0"/>
        </a:defRPr>
      </a:lvl7pPr>
      <a:lvl8pPr marL="1371600" algn="ctr" rtl="0" fontAlgn="base">
        <a:spcBef>
          <a:spcPct val="0"/>
        </a:spcBef>
        <a:spcAft>
          <a:spcPct val="0"/>
        </a:spcAft>
        <a:defRPr sz="3200" b="1">
          <a:solidFill>
            <a:schemeClr val="tx2"/>
          </a:solidFill>
          <a:latin typeface="Times New Roman" pitchFamily="18" charset="0"/>
        </a:defRPr>
      </a:lvl8pPr>
      <a:lvl9pPr marL="1828800" algn="ctr" rtl="0" fontAlgn="base">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600">
          <a:solidFill>
            <a:schemeClr val="tx2"/>
          </a:solidFill>
          <a:latin typeface="+mn-lt"/>
          <a:ea typeface="MS PGothic" pitchFamily="34" charset="-128"/>
          <a:cs typeface="MS PGothic" charset="0"/>
        </a:defRPr>
      </a:lvl5pPr>
      <a:lvl6pPr marL="2514600" indent="-228600" algn="l" rtl="0" fontAlgn="base">
        <a:spcBef>
          <a:spcPct val="20000"/>
        </a:spcBef>
        <a:spcAft>
          <a:spcPct val="0"/>
        </a:spcAft>
        <a:buChar char="»"/>
        <a:defRPr sz="2600">
          <a:solidFill>
            <a:schemeClr val="tx2"/>
          </a:solidFill>
          <a:latin typeface="+mn-lt"/>
        </a:defRPr>
      </a:lvl6pPr>
      <a:lvl7pPr marL="2971800" indent="-228600" algn="l" rtl="0" fontAlgn="base">
        <a:spcBef>
          <a:spcPct val="20000"/>
        </a:spcBef>
        <a:spcAft>
          <a:spcPct val="0"/>
        </a:spcAft>
        <a:buChar char="»"/>
        <a:defRPr sz="2600">
          <a:solidFill>
            <a:schemeClr val="tx2"/>
          </a:solidFill>
          <a:latin typeface="+mn-lt"/>
        </a:defRPr>
      </a:lvl7pPr>
      <a:lvl8pPr marL="3429000" indent="-228600" algn="l" rtl="0" fontAlgn="base">
        <a:spcBef>
          <a:spcPct val="20000"/>
        </a:spcBef>
        <a:spcAft>
          <a:spcPct val="0"/>
        </a:spcAft>
        <a:buChar char="»"/>
        <a:defRPr sz="2600">
          <a:solidFill>
            <a:schemeClr val="tx2"/>
          </a:solidFill>
          <a:latin typeface="+mn-lt"/>
        </a:defRPr>
      </a:lvl8pPr>
      <a:lvl9pPr marL="3886200" indent="-228600" algn="l" rtl="0" fontAlgn="base">
        <a:spcBef>
          <a:spcPct val="20000"/>
        </a:spcBef>
        <a:spcAft>
          <a:spcPct val="0"/>
        </a:spcAft>
        <a:buChar char="»"/>
        <a:defRPr sz="26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4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Times New Roman" pitchFamily="18" charset="0"/>
              </a:defRPr>
            </a:lvl1pPr>
          </a:lstStyle>
          <a:p>
            <a:pPr>
              <a:defRPr/>
            </a:pPr>
            <a:endParaRPr lang="en-US" dirty="0">
              <a:solidFill>
                <a:srgbClr val="FFFF00"/>
              </a:solidFill>
            </a:endParaRPr>
          </a:p>
        </p:txBody>
      </p:sp>
      <p:sp>
        <p:nvSpPr>
          <p:cNvPr id="314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US" dirty="0">
              <a:solidFill>
                <a:srgbClr val="FFFF00"/>
              </a:solidFill>
            </a:endParaRPr>
          </a:p>
        </p:txBody>
      </p:sp>
      <p:sp>
        <p:nvSpPr>
          <p:cNvPr id="314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cs typeface="Times New Roman" pitchFamily="18" charset="0"/>
              </a:defRPr>
            </a:lvl1pPr>
          </a:lstStyle>
          <a:p>
            <a:pPr>
              <a:defRPr/>
            </a:pPr>
            <a:fld id="{E29A4FD1-9361-47A6-B2FB-8119303BE357}" type="slidenum">
              <a:rPr lang="en-US">
                <a:solidFill>
                  <a:srgbClr val="FFFF00"/>
                </a:solidFill>
              </a:rPr>
              <a:pPr>
                <a:defRPr/>
              </a:pPr>
              <a:t>‹Nr.›</a:t>
            </a:fld>
            <a:endParaRPr lang="en-US" dirty="0">
              <a:solidFill>
                <a:srgbClr val="FFFF00"/>
              </a:solidFill>
            </a:endParaRPr>
          </a:p>
        </p:txBody>
      </p:sp>
    </p:spTree>
    <p:extLst>
      <p:ext uri="{BB962C8B-B14F-4D97-AF65-F5344CB8AC3E}">
        <p14:creationId xmlns:p14="http://schemas.microsoft.com/office/powerpoint/2010/main" val="480531687"/>
      </p:ext>
    </p:extLst>
  </p:cSld>
  <p:clrMap bg1="dk2" tx1="lt1" bg2="dk1" tx2="lt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Hoja_de_c_lculo_de_Microsoft_Excel_97_-_20041.xls"/><Relationship Id="rId5"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oleObject" Target="../embeddings/Hoja_de_c_lculo_de_Microsoft_Excel_97_-_20042.xls"/><Relationship Id="rId6"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Hoja_de_c_lculo_de_Microsoft_Excel_97_-_20043.xls"/><Relationship Id="rId5" Type="http://schemas.openxmlformats.org/officeDocument/2006/relationships/image" Target="../media/image6.png"/><Relationship Id="rId1" Type="http://schemas.openxmlformats.org/officeDocument/2006/relationships/vmlDrawing" Target="../drawings/vmlDrawing3.vml"/><Relationship Id="rId2"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5.bin"/><Relationship Id="rId5" Type="http://schemas.openxmlformats.org/officeDocument/2006/relationships/image" Target="../media/image11.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6.bin"/><Relationship Id="rId5"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152400" y="762000"/>
            <a:ext cx="8839200" cy="2590800"/>
          </a:xfrm>
        </p:spPr>
        <p:txBody>
          <a:bodyPr/>
          <a:lstStyle/>
          <a:p>
            <a:pPr eaLnBrk="1" hangingPunct="1"/>
            <a:r>
              <a:rPr lang="pt-BR" b="1" dirty="0" smtClean="0">
                <a:solidFill>
                  <a:srgbClr val="EEE90C"/>
                </a:solidFill>
              </a:rPr>
              <a:t/>
            </a:r>
            <a:br>
              <a:rPr lang="pt-BR" b="1" dirty="0" smtClean="0">
                <a:solidFill>
                  <a:srgbClr val="EEE90C"/>
                </a:solidFill>
              </a:rPr>
            </a:br>
            <a:r>
              <a:rPr lang="pt-BR" sz="4000" dirty="0" smtClean="0">
                <a:solidFill>
                  <a:srgbClr val="EEE90C"/>
                </a:solidFill>
              </a:rPr>
              <a:t>Aumentando o Acesso de Alunos no Ensino Fundamental e Médio</a:t>
            </a:r>
            <a:r>
              <a:rPr lang="pt-BR" sz="3600" dirty="0" smtClean="0">
                <a:solidFill>
                  <a:srgbClr val="EEE90C"/>
                </a:solidFill>
              </a:rPr>
              <a:t/>
            </a:r>
            <a:br>
              <a:rPr lang="pt-BR" sz="3600" dirty="0" smtClean="0">
                <a:solidFill>
                  <a:srgbClr val="EEE90C"/>
                </a:solidFill>
              </a:rPr>
            </a:br>
            <a:r>
              <a:rPr lang="pt-BR" sz="3000" dirty="0" smtClean="0">
                <a:solidFill>
                  <a:srgbClr val="EEE90C"/>
                </a:solidFill>
              </a:rPr>
              <a:t>Um Desafio para a Educação Adventista no Século 21</a:t>
            </a:r>
            <a:r>
              <a:rPr lang="pt-BR" sz="3600" dirty="0" smtClean="0">
                <a:solidFill>
                  <a:srgbClr val="EEE90C"/>
                </a:solidFill>
              </a:rPr>
              <a:t/>
            </a:r>
            <a:br>
              <a:rPr lang="pt-BR" sz="3600" dirty="0" smtClean="0">
                <a:solidFill>
                  <a:srgbClr val="EEE90C"/>
                </a:solidFill>
              </a:rPr>
            </a:br>
            <a:endParaRPr lang="pt-BR" sz="3600" dirty="0" smtClean="0">
              <a:solidFill>
                <a:srgbClr val="EEE90C"/>
              </a:solidFill>
            </a:endParaRPr>
          </a:p>
        </p:txBody>
      </p:sp>
      <p:sp>
        <p:nvSpPr>
          <p:cNvPr id="35843" name="Rectangle 3"/>
          <p:cNvSpPr>
            <a:spLocks noGrp="1" noChangeArrowheads="1"/>
          </p:cNvSpPr>
          <p:nvPr>
            <p:ph type="subTitle" idx="1"/>
          </p:nvPr>
        </p:nvSpPr>
        <p:spPr>
          <a:xfrm>
            <a:off x="685800" y="3733800"/>
            <a:ext cx="7620000" cy="3962400"/>
          </a:xfrm>
        </p:spPr>
        <p:txBody>
          <a:bodyPr/>
          <a:lstStyle/>
          <a:p>
            <a:pPr eaLnBrk="1" hangingPunct="1"/>
            <a:endParaRPr lang="pt-BR" sz="2800" dirty="0" smtClean="0"/>
          </a:p>
          <a:p>
            <a:pPr eaLnBrk="1" hangingPunct="1"/>
            <a:r>
              <a:rPr lang="pt-BR" sz="2800" dirty="0" smtClean="0"/>
              <a:t>David R. Williams, PhD, MPH, MDiv</a:t>
            </a:r>
          </a:p>
          <a:p>
            <a:pPr eaLnBrk="1" hangingPunct="1"/>
            <a:r>
              <a:rPr lang="pt-BR" sz="2000" dirty="0"/>
              <a:t>Professor Florence </a:t>
            </a:r>
            <a:r>
              <a:rPr lang="pt-BR" sz="2000" dirty="0" smtClean="0"/>
              <a:t>e Laura Norman de Saúde Pública</a:t>
            </a:r>
          </a:p>
          <a:p>
            <a:pPr eaLnBrk="1" hangingPunct="1"/>
            <a:r>
              <a:rPr lang="pt-BR" sz="2000" dirty="0" smtClean="0"/>
              <a:t>Professor de Estudos Africanos e Afro-Americanos e de Sociologia</a:t>
            </a:r>
          </a:p>
          <a:p>
            <a:pPr eaLnBrk="1" hangingPunct="1"/>
            <a:r>
              <a:rPr lang="pt-BR" sz="2000" dirty="0" smtClean="0"/>
              <a:t>Harvard University</a:t>
            </a:r>
          </a:p>
          <a:p>
            <a:pPr eaLnBrk="1" hangingPunct="1"/>
            <a:endParaRPr lang="pt-B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fontScale="90000"/>
          </a:bodyPr>
          <a:lstStyle/>
          <a:p>
            <a:pPr>
              <a:defRPr/>
            </a:pPr>
            <a:r>
              <a:rPr lang="pt-BR" dirty="0" smtClean="0"/>
              <a:t>Retenção: Adesões vs. baixas,</a:t>
            </a:r>
            <a:br>
              <a:rPr lang="pt-BR" dirty="0" smtClean="0"/>
            </a:br>
            <a:r>
              <a:rPr lang="pt-BR" dirty="0" smtClean="0"/>
              <a:t> 2000–2012</a:t>
            </a:r>
            <a:endParaRPr lang="pt-BR" dirty="0"/>
          </a:p>
        </p:txBody>
      </p:sp>
      <p:graphicFrame>
        <p:nvGraphicFramePr>
          <p:cNvPr id="34818" name="Chart 4"/>
          <p:cNvGraphicFramePr>
            <a:graphicFrameLocks/>
          </p:cNvGraphicFramePr>
          <p:nvPr>
            <p:extLst>
              <p:ext uri="{D42A27DB-BD31-4B8C-83A1-F6EECF244321}">
                <p14:modId xmlns:p14="http://schemas.microsoft.com/office/powerpoint/2010/main" val="4155102718"/>
              </p:ext>
            </p:extLst>
          </p:nvPr>
        </p:nvGraphicFramePr>
        <p:xfrm>
          <a:off x="304800" y="2133600"/>
          <a:ext cx="6246813" cy="3973513"/>
        </p:xfrm>
        <a:graphic>
          <a:graphicData uri="http://schemas.openxmlformats.org/presentationml/2006/ole">
            <mc:AlternateContent xmlns:mc="http://schemas.openxmlformats.org/markup-compatibility/2006">
              <mc:Choice xmlns:v="urn:schemas-microsoft-com:vml" Requires="v">
                <p:oleObj spid="_x0000_s323721" name="Planilha" r:id="rId4" imgW="6248460" imgH="3972005" progId="Excel.Sheet.8">
                  <p:embed/>
                </p:oleObj>
              </mc:Choice>
              <mc:Fallback>
                <p:oleObj name="Planilha" r:id="rId4" imgW="6248460" imgH="3972005" progId="Excel.Sheet.8">
                  <p:embed/>
                  <p:pic>
                    <p:nvPicPr>
                      <p:cNvPr id="0" name=""/>
                      <p:cNvPicPr>
                        <a:picLocks noChangeArrowheads="1"/>
                      </p:cNvPicPr>
                      <p:nvPr/>
                    </p:nvPicPr>
                    <p:blipFill>
                      <a:blip r:embed="rId5"/>
                      <a:srcRect/>
                      <a:stretch>
                        <a:fillRect/>
                      </a:stretch>
                    </p:blipFill>
                    <p:spPr bwMode="auto">
                      <a:xfrm>
                        <a:off x="304800" y="2133600"/>
                        <a:ext cx="6246813"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a:spLocks noChangeArrowheads="1"/>
          </p:cNvSpPr>
          <p:nvPr/>
        </p:nvSpPr>
        <p:spPr bwMode="auto">
          <a:xfrm>
            <a:off x="6248400" y="2133600"/>
            <a:ext cx="27162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charset="0"/>
                <a:ea typeface="MS PGothic" charset="0"/>
                <a:cs typeface="MS PGothic" charset="0"/>
              </a:defRPr>
            </a:lvl1pPr>
            <a:lvl2pPr marL="742950" indent="-285750" eaLnBrk="0" hangingPunct="0">
              <a:defRPr sz="2400" b="1">
                <a:solidFill>
                  <a:schemeClr val="tx1"/>
                </a:solidFill>
                <a:latin typeface="Times New Roman" charset="0"/>
                <a:ea typeface="MS PGothic" charset="0"/>
                <a:cs typeface="MS PGothic" charset="0"/>
              </a:defRPr>
            </a:lvl2pPr>
            <a:lvl3pPr marL="1143000" indent="-228600" eaLnBrk="0" hangingPunct="0">
              <a:defRPr sz="2400" b="1">
                <a:solidFill>
                  <a:schemeClr val="tx1"/>
                </a:solidFill>
                <a:latin typeface="Times New Roman" charset="0"/>
                <a:ea typeface="MS PGothic" charset="0"/>
                <a:cs typeface="MS PGothic" charset="0"/>
              </a:defRPr>
            </a:lvl3pPr>
            <a:lvl4pPr marL="1600200" indent="-228600" eaLnBrk="0" hangingPunct="0">
              <a:defRPr sz="2400" b="1">
                <a:solidFill>
                  <a:schemeClr val="tx1"/>
                </a:solidFill>
                <a:latin typeface="Times New Roman" charset="0"/>
                <a:ea typeface="MS PGothic" charset="0"/>
                <a:cs typeface="MS PGothic" charset="0"/>
              </a:defRPr>
            </a:lvl4pPr>
            <a:lvl5pPr marL="2057400" indent="-228600" eaLnBrk="0" hangingPunct="0">
              <a:defRPr sz="2400" b="1">
                <a:solidFill>
                  <a:schemeClr val="tx1"/>
                </a:solidFill>
                <a:latin typeface="Times New Roman" charset="0"/>
                <a:ea typeface="MS PGothic" charset="0"/>
                <a:cs typeface="MS PGothic" charset="0"/>
              </a:defRPr>
            </a:lvl5pPr>
            <a:lvl6pPr marL="25146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6pPr>
            <a:lvl7pPr marL="29718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7pPr>
            <a:lvl8pPr marL="34290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8pPr>
            <a:lvl9pPr marL="3886200" indent="-228600" eaLnBrk="0" fontAlgn="base" hangingPunct="0">
              <a:spcBef>
                <a:spcPct val="20000"/>
              </a:spcBef>
              <a:spcAft>
                <a:spcPct val="0"/>
              </a:spcAft>
              <a:defRPr sz="2400" b="1">
                <a:solidFill>
                  <a:schemeClr val="tx1"/>
                </a:solidFill>
                <a:latin typeface="Times New Roman" charset="0"/>
                <a:ea typeface="MS PGothic" charset="0"/>
                <a:cs typeface="MS PGothic" charset="0"/>
              </a:defRPr>
            </a:lvl9pPr>
          </a:lstStyle>
          <a:p>
            <a:pPr eaLnBrk="1" hangingPunct="1">
              <a:spcBef>
                <a:spcPct val="20000"/>
              </a:spcBef>
            </a:pPr>
            <a:r>
              <a:rPr lang="pt-BR" sz="2800" dirty="0" smtClean="0">
                <a:solidFill>
                  <a:srgbClr val="FFFF00"/>
                </a:solidFill>
              </a:rPr>
              <a:t>Taxa de perda = 43,364 para cem novos conversos</a:t>
            </a:r>
            <a:endParaRPr lang="pt-BR" sz="2800" dirty="0">
              <a:solidFill>
                <a:srgbClr val="FFFF00"/>
              </a:solidFill>
            </a:endParaRPr>
          </a:p>
        </p:txBody>
      </p:sp>
      <p:sp>
        <p:nvSpPr>
          <p:cNvPr id="34820" name="Line 4"/>
          <p:cNvSpPr>
            <a:spLocks noChangeShapeType="1"/>
          </p:cNvSpPr>
          <p:nvPr/>
        </p:nvSpPr>
        <p:spPr bwMode="auto">
          <a:xfrm>
            <a:off x="457200" y="1524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34821" name="Line 4"/>
          <p:cNvSpPr>
            <a:spLocks noChangeShapeType="1"/>
          </p:cNvSpPr>
          <p:nvPr/>
        </p:nvSpPr>
        <p:spPr bwMode="auto">
          <a:xfrm>
            <a:off x="457200" y="6477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3" name="CaixaDeTexto 2"/>
          <p:cNvSpPr txBox="1"/>
          <p:nvPr/>
        </p:nvSpPr>
        <p:spPr>
          <a:xfrm>
            <a:off x="2171700" y="5699681"/>
            <a:ext cx="4114800" cy="369332"/>
          </a:xfrm>
          <a:prstGeom prst="rect">
            <a:avLst/>
          </a:prstGeom>
          <a:solidFill>
            <a:schemeClr val="bg1">
              <a:lumMod val="75000"/>
            </a:schemeClr>
          </a:solidFill>
        </p:spPr>
        <p:txBody>
          <a:bodyPr wrap="square" rtlCol="0">
            <a:spAutoFit/>
          </a:bodyPr>
          <a:lstStyle/>
          <a:p>
            <a:pPr algn="l"/>
            <a:r>
              <a:rPr lang="pt-BR" dirty="0" smtClean="0"/>
              <a:t>Adesões                 Baixas (sem mortes)</a:t>
            </a:r>
            <a:endParaRPr lang="pt-BR" dirty="0"/>
          </a:p>
        </p:txBody>
      </p:sp>
    </p:spTree>
    <p:extLst>
      <p:ext uri="{BB962C8B-B14F-4D97-AF65-F5344CB8AC3E}">
        <p14:creationId xmlns:p14="http://schemas.microsoft.com/office/powerpoint/2010/main" val="1357144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533400"/>
          </a:xfrm>
        </p:spPr>
        <p:txBody>
          <a:bodyPr/>
          <a:lstStyle/>
          <a:p>
            <a:r>
              <a:rPr lang="pt-BR" sz="3600" dirty="0" smtClean="0"/>
              <a:t>Perda de nossos </a:t>
            </a:r>
            <a:r>
              <a:rPr lang="pt-BR" sz="3600" dirty="0"/>
              <a:t>j</a:t>
            </a:r>
            <a:r>
              <a:rPr lang="pt-BR" sz="3600" dirty="0" smtClean="0"/>
              <a:t>ovens</a:t>
            </a:r>
            <a:endParaRPr lang="pt-BR" sz="3600" dirty="0"/>
          </a:p>
        </p:txBody>
      </p:sp>
      <p:sp>
        <p:nvSpPr>
          <p:cNvPr id="4" name="Content Placeholder 3"/>
          <p:cNvSpPr>
            <a:spLocks noGrp="1"/>
          </p:cNvSpPr>
          <p:nvPr>
            <p:ph idx="1"/>
          </p:nvPr>
        </p:nvSpPr>
        <p:spPr>
          <a:xfrm>
            <a:off x="190500" y="987455"/>
            <a:ext cx="8610600" cy="5562600"/>
          </a:xfrm>
        </p:spPr>
        <p:txBody>
          <a:bodyPr/>
          <a:lstStyle/>
          <a:p>
            <a:r>
              <a:rPr lang="pt-BR" sz="2800" dirty="0" smtClean="0"/>
              <a:t>Estudo de referência da DNA, iniciado em 1987.</a:t>
            </a:r>
          </a:p>
          <a:p>
            <a:r>
              <a:rPr lang="pt-BR" sz="2800" dirty="0" smtClean="0"/>
              <a:t>Estudo realizado com mais de 1.500 batizados entre 15 e 16 anos, representativo de todos os jovens da IASD</a:t>
            </a:r>
            <a:r>
              <a:rPr lang="pt-BR" dirty="0" smtClean="0"/>
              <a:t> </a:t>
            </a:r>
            <a:r>
              <a:rPr lang="pt-BR" sz="2400" dirty="0" smtClean="0"/>
              <a:t>(igrejas grandes e pequenas, cidades pequenas e grandes, escolas públicas e adventistas, todos os grupos étnicos)</a:t>
            </a:r>
            <a:endParaRPr lang="pt-BR" dirty="0" smtClean="0"/>
          </a:p>
          <a:p>
            <a:r>
              <a:rPr lang="pt-BR" sz="2800" dirty="0" smtClean="0"/>
              <a:t>Entrevistados anualmente, nos seguintes dez anos.</a:t>
            </a:r>
            <a:endParaRPr lang="pt-BR" sz="2000" dirty="0" smtClean="0"/>
          </a:p>
          <a:p>
            <a:r>
              <a:rPr lang="pt-BR" sz="2800" dirty="0" smtClean="0"/>
              <a:t>Quantos deles deixaram a igreja até os 25 e 26 anos? Pelo menos, 40 a 50%.</a:t>
            </a:r>
          </a:p>
          <a:p>
            <a:r>
              <a:rPr lang="pt-BR" sz="2800" dirty="0" smtClean="0">
                <a:solidFill>
                  <a:srgbClr val="F6FFFA"/>
                </a:solidFill>
              </a:rPr>
              <a:t>Estamos perdendo a metade dos jovens.  </a:t>
            </a:r>
            <a:r>
              <a:rPr lang="pt-BR" sz="2800" dirty="0" smtClean="0"/>
              <a:t>Não apenas uma moeda perdida, mas a metade de todas elas.</a:t>
            </a:r>
          </a:p>
          <a:p>
            <a:endParaRPr lang="pt-BR"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340229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685800"/>
          </a:xfrm>
        </p:spPr>
        <p:txBody>
          <a:bodyPr/>
          <a:lstStyle/>
          <a:p>
            <a:r>
              <a:rPr lang="pt-BR" sz="3600" dirty="0" smtClean="0"/>
              <a:t>Nosso Papel na Perda dos Jovens</a:t>
            </a:r>
            <a:endParaRPr lang="pt-BR" sz="3600" dirty="0"/>
          </a:p>
        </p:txBody>
      </p:sp>
      <p:sp>
        <p:nvSpPr>
          <p:cNvPr id="4" name="Content Placeholder 3"/>
          <p:cNvSpPr>
            <a:spLocks noGrp="1"/>
          </p:cNvSpPr>
          <p:nvPr>
            <p:ph idx="1"/>
          </p:nvPr>
        </p:nvSpPr>
        <p:spPr>
          <a:xfrm>
            <a:off x="381000" y="914400"/>
            <a:ext cx="4267200" cy="5257800"/>
          </a:xfrm>
        </p:spPr>
        <p:txBody>
          <a:bodyPr/>
          <a:lstStyle/>
          <a:p>
            <a:pPr marL="0" indent="0">
              <a:buNone/>
            </a:pPr>
            <a:r>
              <a:rPr lang="pt-BR" dirty="0" smtClean="0"/>
              <a:t>“O fato de que o ensino das Escrituras não tem maior efeito sobre a juventude, é devido a que tantos pais e mestres professem crer na Palavra de Deus, enquanto sua vida nega o poder dela.”</a:t>
            </a:r>
            <a:endParaRPr lang="pt-BR"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533400" y="6096001"/>
            <a:ext cx="5943600" cy="461665"/>
          </a:xfrm>
          <a:prstGeom prst="rect">
            <a:avLst/>
          </a:prstGeom>
          <a:noFill/>
        </p:spPr>
        <p:txBody>
          <a:bodyPr wrap="square" rtlCol="0">
            <a:spAutoFit/>
          </a:bodyPr>
          <a:lstStyle/>
          <a:p>
            <a:pPr algn="l" eaLnBrk="1" hangingPunct="1">
              <a:spcBef>
                <a:spcPct val="20000"/>
              </a:spcBef>
            </a:pPr>
            <a:r>
              <a:rPr lang="pt-BR" sz="2400" i="1" dirty="0" smtClean="0">
                <a:solidFill>
                  <a:srgbClr val="FFFF00"/>
                </a:solidFill>
                <a:latin typeface="Times New Roman" charset="0"/>
                <a:ea typeface="MS PGothic" charset="0"/>
                <a:cs typeface="MS PGothic" charset="0"/>
              </a:rPr>
              <a:t>Educação</a:t>
            </a:r>
            <a:r>
              <a:rPr lang="en-US" sz="2400" dirty="0" smtClean="0">
                <a:solidFill>
                  <a:srgbClr val="FFFF00"/>
                </a:solidFill>
                <a:latin typeface="Times New Roman" charset="0"/>
                <a:ea typeface="MS PGothic" charset="0"/>
                <a:cs typeface="MS PGothic" charset="0"/>
              </a:rPr>
              <a:t>, p. 259</a:t>
            </a:r>
            <a:endParaRPr lang="en-US" sz="2400" dirty="0">
              <a:solidFill>
                <a:srgbClr val="FFFF00"/>
              </a:solidFill>
              <a:latin typeface="Times New Roman" charset="0"/>
              <a:ea typeface="MS PGothic" charset="0"/>
              <a:cs typeface="MS PGothic" charset="0"/>
            </a:endParaRPr>
          </a:p>
        </p:txBody>
      </p:sp>
      <p:pic>
        <p:nvPicPr>
          <p:cNvPr id="3" name="Picture 2" descr="Hypocrisy Ralph Waldo Emers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990600"/>
            <a:ext cx="4343400" cy="5029200"/>
          </a:xfrm>
          <a:prstGeom prst="rect">
            <a:avLst/>
          </a:prstGeom>
        </p:spPr>
      </p:pic>
      <p:sp>
        <p:nvSpPr>
          <p:cNvPr id="6" name="CaixaDeTexto 5"/>
          <p:cNvSpPr txBox="1"/>
          <p:nvPr/>
        </p:nvSpPr>
        <p:spPr>
          <a:xfrm>
            <a:off x="5067300" y="1143000"/>
            <a:ext cx="3124200" cy="3785652"/>
          </a:xfrm>
          <a:prstGeom prst="rect">
            <a:avLst/>
          </a:prstGeom>
          <a:solidFill>
            <a:srgbClr val="000000"/>
          </a:solidFill>
        </p:spPr>
        <p:txBody>
          <a:bodyPr wrap="square" rtlCol="0">
            <a:spAutoFit/>
          </a:bodyPr>
          <a:lstStyle/>
          <a:p>
            <a:r>
              <a:rPr lang="pt-BR" sz="3200" b="1" i="1" dirty="0" smtClean="0">
                <a:solidFill>
                  <a:srgbClr val="F6FFFA"/>
                </a:solidFill>
              </a:rPr>
              <a:t>O que você faz fala tão alto que não consigo escutar o que você diz</a:t>
            </a:r>
            <a:r>
              <a:rPr lang="pt-BR" sz="2000" b="1" i="1" dirty="0" smtClean="0"/>
              <a:t>.</a:t>
            </a:r>
          </a:p>
          <a:p>
            <a:endParaRPr lang="pt-BR" sz="2000" b="1" dirty="0"/>
          </a:p>
          <a:p>
            <a:endParaRPr lang="pt-BR" sz="2000" b="1" dirty="0" smtClean="0"/>
          </a:p>
          <a:p>
            <a:endParaRPr lang="pt-BR" sz="2000" b="1" dirty="0"/>
          </a:p>
          <a:p>
            <a:endParaRPr lang="pt-BR" sz="2000" b="1" dirty="0"/>
          </a:p>
        </p:txBody>
      </p:sp>
    </p:spTree>
    <p:extLst>
      <p:ext uri="{BB962C8B-B14F-4D97-AF65-F5344CB8AC3E}">
        <p14:creationId xmlns:p14="http://schemas.microsoft.com/office/powerpoint/2010/main" val="4230861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pt-BR" sz="3600" dirty="0" smtClean="0"/>
              <a:t>Nossa Condição Laodiceana</a:t>
            </a:r>
            <a:endParaRPr lang="pt-BR" sz="3600" dirty="0"/>
          </a:p>
        </p:txBody>
      </p:sp>
      <p:sp>
        <p:nvSpPr>
          <p:cNvPr id="4" name="Content Placeholder 3"/>
          <p:cNvSpPr>
            <a:spLocks noGrp="1"/>
          </p:cNvSpPr>
          <p:nvPr>
            <p:ph idx="1"/>
          </p:nvPr>
        </p:nvSpPr>
        <p:spPr>
          <a:xfrm>
            <a:off x="228600" y="762000"/>
            <a:ext cx="8686800" cy="5638800"/>
          </a:xfrm>
        </p:spPr>
        <p:txBody>
          <a:bodyPr/>
          <a:lstStyle/>
          <a:p>
            <a:pPr marL="0" indent="0">
              <a:buNone/>
            </a:pPr>
            <a:r>
              <a:rPr lang="pt-BR" dirty="0" smtClean="0"/>
              <a:t>“Uma coisa é considerar </a:t>
            </a:r>
            <a:r>
              <a:rPr lang="pt-BR" dirty="0" smtClean="0">
                <a:solidFill>
                  <a:srgbClr val="F6FFFA"/>
                </a:solidFill>
              </a:rPr>
              <a:t>a Bíblia </a:t>
            </a:r>
            <a:r>
              <a:rPr lang="pt-BR" dirty="0" smtClean="0"/>
              <a:t>como um livro de boa instrução moral, a que se deva atender tanto quanto seja compatível com o espírito do tempo e nossa posição no mundo; outra coisa é considerá-la como realmente é: a palavra do Deus vivo, palavra que é a nossa vida, que deve modelar nossas ações, palavras e pensamentos. Ter a Palavra de Deus na conta de qualquer coisa inferior a isto, é rejeitá-la. E </a:t>
            </a:r>
            <a:r>
              <a:rPr lang="pt-BR" dirty="0" smtClean="0">
                <a:solidFill>
                  <a:srgbClr val="F6FFFA"/>
                </a:solidFill>
              </a:rPr>
              <a:t>esta rejeição </a:t>
            </a:r>
            <a:r>
              <a:rPr lang="pt-BR" dirty="0" smtClean="0"/>
              <a:t>por parte dos que professam crer nela, é a </a:t>
            </a:r>
            <a:r>
              <a:rPr lang="pt-BR" dirty="0" smtClean="0">
                <a:solidFill>
                  <a:srgbClr val="F6FFFA"/>
                </a:solidFill>
              </a:rPr>
              <a:t>causa preeminente do ceticismo e incredulidade entre os jovens.”</a:t>
            </a:r>
            <a:endParaRPr lang="pt-BR"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324600"/>
            <a:ext cx="5943600" cy="461665"/>
          </a:xfrm>
          <a:prstGeom prst="rect">
            <a:avLst/>
          </a:prstGeom>
          <a:noFill/>
        </p:spPr>
        <p:txBody>
          <a:bodyPr wrap="square" rtlCol="0">
            <a:spAutoFit/>
          </a:bodyPr>
          <a:lstStyle/>
          <a:p>
            <a:pPr algn="l" eaLnBrk="1" hangingPunct="1">
              <a:spcBef>
                <a:spcPct val="20000"/>
              </a:spcBef>
            </a:pPr>
            <a:r>
              <a:rPr lang="pt-BR" sz="2400" i="1" dirty="0" smtClean="0">
                <a:solidFill>
                  <a:srgbClr val="FFFF00"/>
                </a:solidFill>
                <a:latin typeface="Times New Roman" charset="0"/>
                <a:ea typeface="MS PGothic" charset="0"/>
                <a:cs typeface="MS PGothic" charset="0"/>
              </a:rPr>
              <a:t>Educação</a:t>
            </a:r>
            <a:r>
              <a:rPr lang="pt-BR" sz="2400" dirty="0" smtClean="0">
                <a:solidFill>
                  <a:srgbClr val="FFFF00"/>
                </a:solidFill>
                <a:latin typeface="Times New Roman" charset="0"/>
                <a:ea typeface="MS PGothic" charset="0"/>
                <a:cs typeface="MS PGothic" charset="0"/>
              </a:rPr>
              <a:t>, p. 260</a:t>
            </a:r>
            <a:endParaRPr lang="pt-BR" sz="24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3181738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pt-BR" sz="3600" dirty="0" smtClean="0"/>
              <a:t>Reafirmar Nossa Missão</a:t>
            </a:r>
            <a:endParaRPr lang="pt-BR" sz="3600" dirty="0"/>
          </a:p>
        </p:txBody>
      </p:sp>
      <p:sp>
        <p:nvSpPr>
          <p:cNvPr id="4" name="Content Placeholder 3"/>
          <p:cNvSpPr>
            <a:spLocks noGrp="1"/>
          </p:cNvSpPr>
          <p:nvPr>
            <p:ph idx="1"/>
          </p:nvPr>
        </p:nvSpPr>
        <p:spPr>
          <a:xfrm>
            <a:off x="228600" y="762000"/>
            <a:ext cx="8686800" cy="5334000"/>
          </a:xfrm>
        </p:spPr>
        <p:txBody>
          <a:bodyPr/>
          <a:lstStyle/>
          <a:p>
            <a:pPr>
              <a:buFont typeface="Arial"/>
              <a:buChar char="•"/>
            </a:pPr>
            <a:r>
              <a:rPr lang="pt-BR" sz="2800" dirty="0" smtClean="0"/>
              <a:t>A igreja adventista necessita reafirmar o papel central da educação cristã como parte da </a:t>
            </a:r>
            <a:r>
              <a:rPr lang="pt-BR" sz="2800" dirty="0" smtClean="0">
                <a:solidFill>
                  <a:srgbClr val="F6FFFA"/>
                </a:solidFill>
              </a:rPr>
              <a:t>missão evangelística</a:t>
            </a:r>
            <a:r>
              <a:rPr lang="pt-BR" sz="2800" dirty="0" smtClean="0"/>
              <a:t> da igreja. </a:t>
            </a:r>
          </a:p>
          <a:p>
            <a:pPr>
              <a:buFont typeface="Arial"/>
              <a:buChar char="•"/>
            </a:pPr>
            <a:r>
              <a:rPr lang="pt-BR" sz="2800" dirty="0" smtClean="0"/>
              <a:t>A necessidade da educação adventista nunca foi tão grande quanto hoje. </a:t>
            </a:r>
          </a:p>
          <a:p>
            <a:pPr marL="0" indent="0">
              <a:buNone/>
            </a:pPr>
            <a:r>
              <a:rPr lang="pt-BR" sz="2800" dirty="0" smtClean="0"/>
              <a:t>Ellen White disse, “deve haver </a:t>
            </a:r>
          </a:p>
          <a:p>
            <a:pPr marL="0" indent="0">
              <a:buNone/>
            </a:pPr>
            <a:r>
              <a:rPr lang="pt-BR" sz="2800" dirty="0" smtClean="0"/>
              <a:t>escolas estabelecidas </a:t>
            </a:r>
            <a:r>
              <a:rPr lang="pt-BR" sz="2800" dirty="0" smtClean="0">
                <a:solidFill>
                  <a:srgbClr val="F6FFFA"/>
                </a:solidFill>
              </a:rPr>
              <a:t>onde quer que</a:t>
            </a:r>
          </a:p>
          <a:p>
            <a:pPr marL="0" indent="0">
              <a:buNone/>
            </a:pPr>
            <a:r>
              <a:rPr lang="pt-BR" sz="2800" dirty="0" smtClean="0">
                <a:solidFill>
                  <a:srgbClr val="F6FFFA"/>
                </a:solidFill>
              </a:rPr>
              <a:t> haja uma igreja </a:t>
            </a:r>
            <a:r>
              <a:rPr lang="pt-BR" sz="2800" dirty="0" smtClean="0"/>
              <a:t>ou grupo de crentes.</a:t>
            </a:r>
          </a:p>
          <a:p>
            <a:pPr marL="0" indent="0">
              <a:buNone/>
            </a:pPr>
            <a:r>
              <a:rPr lang="pt-BR" sz="2800" dirty="0" smtClean="0"/>
              <a:t>Deveriam ser contratados professores</a:t>
            </a:r>
          </a:p>
          <a:p>
            <a:pPr marL="0" indent="0">
              <a:buNone/>
            </a:pPr>
            <a:r>
              <a:rPr lang="pt-BR" sz="2800" dirty="0" smtClean="0"/>
              <a:t> para educar as crianças guardadoras</a:t>
            </a:r>
          </a:p>
          <a:p>
            <a:pPr marL="0" indent="0">
              <a:buNone/>
            </a:pPr>
            <a:r>
              <a:rPr lang="pt-BR" sz="2800" dirty="0" smtClean="0"/>
              <a:t> do sábado.” </a:t>
            </a:r>
            <a:endParaRPr lang="pt-BR" sz="2800"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400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5863" y="6337637"/>
            <a:ext cx="8229600" cy="400110"/>
          </a:xfrm>
          <a:prstGeom prst="rect">
            <a:avLst/>
          </a:prstGeom>
          <a:noFill/>
        </p:spPr>
        <p:txBody>
          <a:bodyPr wrap="square" rtlCol="0">
            <a:spAutoFit/>
          </a:bodyPr>
          <a:lstStyle/>
          <a:p>
            <a:pPr algn="l" eaLnBrk="1" hangingPunct="1">
              <a:spcBef>
                <a:spcPct val="20000"/>
              </a:spcBef>
            </a:pPr>
            <a:r>
              <a:rPr lang="pt-BR" sz="1600" dirty="0" smtClean="0">
                <a:solidFill>
                  <a:srgbClr val="FFFF00"/>
                </a:solidFill>
                <a:latin typeface="Times New Roman" charset="0"/>
                <a:ea typeface="MS PGothic" charset="0"/>
                <a:cs typeface="MS PGothic" charset="0"/>
              </a:rPr>
              <a:t>Ellen G. White, “Special Testimony to Battle Creek Church, p. 40, 1898.  [Tradução livre</a:t>
            </a:r>
            <a:r>
              <a:rPr lang="pt-BR" sz="2000" dirty="0" smtClean="0">
                <a:solidFill>
                  <a:srgbClr val="FFFF00"/>
                </a:solidFill>
                <a:latin typeface="Times New Roman" charset="0"/>
                <a:ea typeface="MS PGothic" charset="0"/>
                <a:cs typeface="MS PGothic" charset="0"/>
              </a:rPr>
              <a:t>]</a:t>
            </a:r>
            <a:endParaRPr lang="pt-BR" sz="2000" dirty="0">
              <a:solidFill>
                <a:srgbClr val="FFFF00"/>
              </a:solidFill>
              <a:latin typeface="Times New Roman" charset="0"/>
              <a:ea typeface="MS PGothic" charset="0"/>
              <a:cs typeface="MS PGothic" charset="0"/>
            </a:endParaRPr>
          </a:p>
        </p:txBody>
      </p:sp>
      <p:pic>
        <p:nvPicPr>
          <p:cNvPr id="3" name="Picture 2" descr="ellen_whi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4284" y="3276600"/>
            <a:ext cx="2514600" cy="238564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80945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pt-BR" sz="2400" b="1" dirty="0" smtClean="0"/>
              <a:t>Três Prognosticadores para o Jovem Adventista Se Comprometer</a:t>
            </a:r>
            <a:endParaRPr lang="pt-BR" sz="2400" b="1" dirty="0"/>
          </a:p>
        </p:txBody>
      </p:sp>
      <p:sp>
        <p:nvSpPr>
          <p:cNvPr id="4" name="Content Placeholder 3"/>
          <p:cNvSpPr>
            <a:spLocks noGrp="1"/>
          </p:cNvSpPr>
          <p:nvPr>
            <p:ph idx="1"/>
          </p:nvPr>
        </p:nvSpPr>
        <p:spPr>
          <a:xfrm>
            <a:off x="266700" y="914400"/>
            <a:ext cx="8610600" cy="5257800"/>
          </a:xfrm>
        </p:spPr>
        <p:txBody>
          <a:bodyPr/>
          <a:lstStyle/>
          <a:p>
            <a:pPr marL="457200" lvl="0" indent="-457200">
              <a:buFont typeface="+mj-lt"/>
              <a:buAutoNum type="arabicPeriod"/>
            </a:pPr>
            <a:r>
              <a:rPr lang="pt-BR" sz="2400" dirty="0" smtClean="0"/>
              <a:t>O jovem que </a:t>
            </a:r>
            <a:r>
              <a:rPr lang="pt-BR" sz="2400" dirty="0" smtClean="0">
                <a:solidFill>
                  <a:srgbClr val="F6FFFA"/>
                </a:solidFill>
              </a:rPr>
              <a:t>considera a igreja relevante </a:t>
            </a:r>
            <a:r>
              <a:rPr lang="pt-BR" sz="2400" dirty="0" smtClean="0"/>
              <a:t>para sua vida. Três fatores: a) Os sermões do sábado em minha igreja são interessantes; b) Minha igreja satisfaz minhas necessidades espirituais, e c) Minha igreja satisfaz minhas necessidades sociais.</a:t>
            </a:r>
          </a:p>
          <a:p>
            <a:pPr marL="457200" lvl="0" indent="-457200">
              <a:buFont typeface="+mj-lt"/>
              <a:buAutoNum type="arabicPeriod"/>
            </a:pPr>
            <a:r>
              <a:rPr lang="pt-BR" sz="2400" dirty="0" smtClean="0">
                <a:solidFill>
                  <a:srgbClr val="F6FFFA"/>
                </a:solidFill>
              </a:rPr>
              <a:t>Orientação para a graça </a:t>
            </a:r>
            <a:r>
              <a:rPr lang="pt-BR" sz="2400" dirty="0" smtClean="0"/>
              <a:t>concernente à salvação. A pessoa orientada para a graça crê que a salvação se baseia no que Jesus fez, não no que eu faço. </a:t>
            </a:r>
          </a:p>
          <a:p>
            <a:pPr marL="457200" indent="-457200">
              <a:buFont typeface="+mj-lt"/>
              <a:buAutoNum type="arabicPeriod"/>
            </a:pPr>
            <a:r>
              <a:rPr lang="pt-BR" sz="2400" dirty="0" smtClean="0">
                <a:solidFill>
                  <a:srgbClr val="F6FFFA"/>
                </a:solidFill>
              </a:rPr>
              <a:t>Frequenta faculdade adventista</a:t>
            </a:r>
            <a:r>
              <a:rPr lang="pt-BR" sz="2400" dirty="0" smtClean="0"/>
              <a:t>. Aqueles que frequentam a faculdade adventista têm maior probabilidade de se comprometer em relação aos que estudam em outras instituições ou não estudam. A educação superior nas universidades seculares tende a diminuir o compromisso religioso e a produzir cepticismo para com a religião.</a:t>
            </a:r>
            <a:endParaRPr lang="pt-BR" sz="18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7162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Roger Dudley, Why Our Teenagers Leave the Church, 2000</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93828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pt-BR" sz="3600" b="1" dirty="0" smtClean="0"/>
              <a:t>Temas Principais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FFF00"/>
                </a:solidFill>
              </a:rPr>
              <a:t>Desafio de Reter o Jovem</a:t>
            </a:r>
          </a:p>
          <a:p>
            <a:pPr marL="514350" indent="-514350" eaLnBrk="1" hangingPunct="1">
              <a:lnSpc>
                <a:spcPct val="90000"/>
              </a:lnSpc>
              <a:spcBef>
                <a:spcPct val="25000"/>
              </a:spcBef>
              <a:spcAft>
                <a:spcPct val="25000"/>
              </a:spcAft>
              <a:buFont typeface="+mj-lt"/>
              <a:buAutoNum type="arabicPeriod"/>
            </a:pPr>
            <a:endParaRPr lang="pt-BR" dirty="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6FFFA"/>
                </a:solidFill>
              </a:rPr>
              <a:t>Desafio </a:t>
            </a:r>
            <a:r>
              <a:rPr lang="pt-BR" dirty="0" smtClean="0">
                <a:solidFill>
                  <a:srgbClr val="F6FFFA"/>
                </a:solidFill>
              </a:rPr>
              <a:t>de </a:t>
            </a:r>
            <a:r>
              <a:rPr lang="pt-BR" dirty="0">
                <a:solidFill>
                  <a:srgbClr val="F6FFFA"/>
                </a:solidFill>
              </a:rPr>
              <a:t>prover educação de alta qualidade</a:t>
            </a:r>
          </a:p>
          <a:p>
            <a:pPr marL="0" indent="0" eaLnBrk="1" hangingPunct="1">
              <a:lnSpc>
                <a:spcPct val="90000"/>
              </a:lnSpc>
              <a:spcBef>
                <a:spcPct val="25000"/>
              </a:spcBef>
              <a:spcAft>
                <a:spcPct val="25000"/>
              </a:spcAft>
              <a:buNone/>
            </a:pPr>
            <a:endParaRPr lang="pt-BR" dirty="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FFF00"/>
                </a:solidFill>
              </a:rPr>
              <a:t>Desafio de tornar a educação adventista acessível a nossos constituintes</a:t>
            </a: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165263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10600" cy="685800"/>
          </a:xfrm>
        </p:spPr>
        <p:txBody>
          <a:bodyPr/>
          <a:lstStyle/>
          <a:p>
            <a:pPr eaLnBrk="1" hangingPunct="1"/>
            <a:r>
              <a:rPr lang="pt-BR" sz="3600" b="1" dirty="0" smtClean="0"/>
              <a:t>O que os pais </a:t>
            </a:r>
            <a:r>
              <a:rPr lang="pt-BR" sz="3600" b="1" dirty="0"/>
              <a:t>a</a:t>
            </a:r>
            <a:r>
              <a:rPr lang="pt-BR" sz="3600" b="1" dirty="0" smtClean="0"/>
              <a:t>dventistas estão buscando</a:t>
            </a:r>
          </a:p>
        </p:txBody>
      </p:sp>
      <p:sp>
        <p:nvSpPr>
          <p:cNvPr id="36867" name="Rectangle 3"/>
          <p:cNvSpPr>
            <a:spLocks noGrp="1" noChangeArrowheads="1"/>
          </p:cNvSpPr>
          <p:nvPr>
            <p:ph type="body" idx="1"/>
          </p:nvPr>
        </p:nvSpPr>
        <p:spPr>
          <a:xfrm>
            <a:off x="228600" y="914400"/>
            <a:ext cx="8915400" cy="5486400"/>
          </a:xfrm>
        </p:spPr>
        <p:txBody>
          <a:bodyPr/>
          <a:lstStyle/>
          <a:p>
            <a:pPr>
              <a:buFont typeface="Arial"/>
              <a:buChar char="•"/>
            </a:pPr>
            <a:r>
              <a:rPr lang="pt-BR" sz="2800" dirty="0" smtClean="0"/>
              <a:t>Os adventistas atingiram a maioridade.  Desejamos o melhor para nossos filhos. </a:t>
            </a:r>
          </a:p>
          <a:p>
            <a:pPr>
              <a:buFont typeface="Arial"/>
              <a:buChar char="•"/>
            </a:pPr>
            <a:r>
              <a:rPr lang="pt-BR" sz="2800" dirty="0" smtClean="0"/>
              <a:t>Encontramos muitos pais que desejam enviar os filhos a escolas não adventistas porque acreditam que as escolas adventistas não podem prover o rigor acadêmico que tornem seus filhos competitivos no mundo hoje. </a:t>
            </a:r>
          </a:p>
          <a:p>
            <a:pPr>
              <a:buFont typeface="Arial"/>
              <a:buChar char="•"/>
            </a:pPr>
            <a:r>
              <a:rPr lang="pt-BR" sz="2800" dirty="0" smtClean="0"/>
              <a:t>Um dos desafios é que muitos adventistas hoje estão apenas usando o critério secular para determinar o que é o melhor.</a:t>
            </a:r>
          </a:p>
          <a:p>
            <a:pPr>
              <a:buFont typeface="Arial"/>
              <a:buChar char="•"/>
            </a:pPr>
            <a:r>
              <a:rPr lang="pt-BR" sz="2800" dirty="0" smtClean="0"/>
              <a:t>Mas qual será o proveito para um homem ou mulher obter a melhor educação e perder sua alma?</a:t>
            </a:r>
            <a:endParaRPr lang="pt-BR" sz="2800" dirty="0"/>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3622120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228600"/>
            <a:ext cx="8229600" cy="457200"/>
          </a:xfrm>
        </p:spPr>
        <p:txBody>
          <a:bodyPr/>
          <a:lstStyle/>
          <a:p>
            <a:r>
              <a:rPr lang="pt-BR" sz="3600" dirty="0" smtClean="0"/>
              <a:t>O Outro Lado</a:t>
            </a:r>
            <a:endParaRPr lang="pt-BR" sz="3600" dirty="0"/>
          </a:p>
        </p:txBody>
      </p:sp>
      <p:sp>
        <p:nvSpPr>
          <p:cNvPr id="4" name="Content Placeholder 3"/>
          <p:cNvSpPr>
            <a:spLocks noGrp="1"/>
          </p:cNvSpPr>
          <p:nvPr>
            <p:ph idx="1"/>
          </p:nvPr>
        </p:nvSpPr>
        <p:spPr>
          <a:xfrm>
            <a:off x="228600" y="762000"/>
            <a:ext cx="8686800" cy="5867400"/>
          </a:xfrm>
        </p:spPr>
        <p:txBody>
          <a:bodyPr/>
          <a:lstStyle/>
          <a:p>
            <a:pPr>
              <a:buFont typeface="Arial"/>
              <a:buChar char="•"/>
            </a:pPr>
            <a:r>
              <a:rPr lang="pt-BR" sz="2800" dirty="0" smtClean="0"/>
              <a:t>Em muitas de nossas escolas adventistas há muito espaço para melhorias. </a:t>
            </a:r>
          </a:p>
          <a:p>
            <a:pPr>
              <a:buFont typeface="Arial"/>
              <a:buChar char="•"/>
            </a:pPr>
            <a:r>
              <a:rPr lang="pt-BR" sz="2800" dirty="0" smtClean="0"/>
              <a:t>Muitas de nossas escolas são conduzidas por administradores sem visão.</a:t>
            </a:r>
          </a:p>
          <a:p>
            <a:pPr>
              <a:buFont typeface="Arial"/>
              <a:buChar char="•"/>
            </a:pPr>
            <a:r>
              <a:rPr lang="pt-BR" sz="2800" dirty="0" smtClean="0"/>
              <a:t>Nossos constituintes mudaram. Anos atrás, você abria uma escola e os pais adventistas enviavam os filhos para ela.</a:t>
            </a:r>
          </a:p>
          <a:p>
            <a:pPr>
              <a:buFont typeface="Arial"/>
              <a:buChar char="•"/>
            </a:pPr>
            <a:r>
              <a:rPr lang="pt-BR" sz="2800" dirty="0" smtClean="0"/>
              <a:t>Hoje, os pais estão em busca da excelência. </a:t>
            </a:r>
          </a:p>
          <a:p>
            <a:pPr>
              <a:buFont typeface="Arial"/>
              <a:buChar char="•"/>
            </a:pPr>
            <a:r>
              <a:rPr lang="pt-BR" sz="2800" dirty="0" smtClean="0"/>
              <a:t>Não os culpe! Eles estão em busca exatamente do mesmo que Deus busca. </a:t>
            </a:r>
            <a:r>
              <a:rPr lang="pt-BR" sz="2800" dirty="0" smtClean="0">
                <a:solidFill>
                  <a:srgbClr val="F6FFFA"/>
                </a:solidFill>
              </a:rPr>
              <a:t>Deus deseja que nossas escolas sejam a melhor.</a:t>
            </a:r>
            <a:r>
              <a:rPr lang="pt-BR" sz="2800" dirty="0" smtClean="0"/>
              <a:t> Ele deseja que sejamos a cabeça e não a cauda. Deus não premia a mediocridade. </a:t>
            </a:r>
            <a:endParaRPr lang="pt-BR" sz="2800" i="1"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629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1543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pt-BR" sz="3600" dirty="0" smtClean="0">
                <a:solidFill>
                  <a:schemeClr val="tx1"/>
                </a:solidFill>
                <a:latin typeface="Times New Roman" charset="0"/>
                <a:ea typeface="MS PGothic" charset="0"/>
              </a:rPr>
              <a:t>Desafios no lidar com a Qualidade Educacional</a:t>
            </a:r>
            <a:endParaRPr lang="pt-BR" sz="3600" dirty="0">
              <a:latin typeface="Times New Roman" charset="0"/>
              <a:ea typeface="MS PGothic" charset="0"/>
            </a:endParaRPr>
          </a:p>
        </p:txBody>
      </p:sp>
    </p:spTree>
    <p:extLst>
      <p:ext uri="{BB962C8B-B14F-4D97-AF65-F5344CB8AC3E}">
        <p14:creationId xmlns:p14="http://schemas.microsoft.com/office/powerpoint/2010/main" val="1016839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ank you Multiple languages.jpg"/>
          <p:cNvPicPr>
            <a:picLocks noGrp="1" noChangeAspect="1"/>
          </p:cNvPicPr>
          <p:nvPr>
            <p:ph idx="1"/>
          </p:nvPr>
        </p:nvPicPr>
        <p:blipFill>
          <a:blip r:embed="rId2">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289014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pt-BR" sz="4000" dirty="0" smtClean="0"/>
              <a:t>Pesquisa Demográfica da</a:t>
            </a:r>
            <a:br>
              <a:rPr lang="pt-BR" sz="4000" dirty="0" smtClean="0"/>
            </a:br>
            <a:r>
              <a:rPr lang="pt-BR" sz="4000" dirty="0" smtClean="0"/>
              <a:t>Igreja Adventista do Sétimo Dia</a:t>
            </a:r>
            <a:br>
              <a:rPr lang="pt-BR" sz="4000" dirty="0" smtClean="0"/>
            </a:br>
            <a:r>
              <a:rPr lang="pt-BR" sz="4000" dirty="0" smtClean="0"/>
              <a:t>na América do Norte</a:t>
            </a:r>
            <a:endParaRPr lang="pt-BR" sz="4000" dirty="0"/>
          </a:p>
        </p:txBody>
      </p:sp>
      <p:sp>
        <p:nvSpPr>
          <p:cNvPr id="2051" name="Rectangle 3"/>
          <p:cNvSpPr>
            <a:spLocks noGrp="1" noChangeArrowheads="1"/>
          </p:cNvSpPr>
          <p:nvPr>
            <p:ph type="subTitle" idx="1"/>
          </p:nvPr>
        </p:nvSpPr>
        <p:spPr/>
        <p:txBody>
          <a:bodyPr/>
          <a:lstStyle/>
          <a:p>
            <a:r>
              <a:rPr lang="pt-BR" sz="2800" dirty="0" smtClean="0"/>
              <a:t>Realizada pela Secretaria da DNA</a:t>
            </a:r>
          </a:p>
          <a:p>
            <a:r>
              <a:rPr lang="pt-BR" sz="2800" dirty="0" smtClean="0"/>
              <a:t>Pelo Centro de Ministério Criativo</a:t>
            </a:r>
          </a:p>
          <a:p>
            <a:r>
              <a:rPr lang="pt-BR" sz="2800" dirty="0" smtClean="0"/>
              <a:t>2007-2008</a:t>
            </a:r>
            <a:endParaRPr lang="pt-BR" sz="2800" dirty="0"/>
          </a:p>
        </p:txBody>
      </p:sp>
    </p:spTree>
    <p:extLst>
      <p:ext uri="{BB962C8B-B14F-4D97-AF65-F5344CB8AC3E}">
        <p14:creationId xmlns:p14="http://schemas.microsoft.com/office/powerpoint/2010/main" val="3977453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86800" cy="762000"/>
          </a:xfrm>
        </p:spPr>
        <p:txBody>
          <a:bodyPr/>
          <a:lstStyle/>
          <a:p>
            <a:pPr algn="l"/>
            <a:r>
              <a:rPr lang="pt-BR" sz="2800" b="1" dirty="0" smtClean="0"/>
              <a:t>Baixo Perfil Econômico de Muitas Famílias Adventistas	</a:t>
            </a:r>
          </a:p>
        </p:txBody>
      </p:sp>
      <p:sp>
        <p:nvSpPr>
          <p:cNvPr id="23555" name="TextBox 3"/>
          <p:cNvSpPr txBox="1">
            <a:spLocks noChangeArrowheads="1"/>
          </p:cNvSpPr>
          <p:nvPr/>
        </p:nvSpPr>
        <p:spPr bwMode="auto">
          <a:xfrm>
            <a:off x="381000" y="762000"/>
            <a:ext cx="8458200" cy="6124754"/>
          </a:xfrm>
          <a:prstGeom prst="rect">
            <a:avLst/>
          </a:prstGeom>
          <a:noFill/>
          <a:ln w="9525">
            <a:noFill/>
            <a:miter lim="800000"/>
            <a:headEnd/>
            <a:tailEnd/>
          </a:ln>
        </p:spPr>
        <p:txBody>
          <a:bodyPr wrap="square">
            <a:spAutoFit/>
          </a:bodyPr>
          <a:lstStyle/>
          <a:p>
            <a:pPr marL="457200" indent="-457200" algn="l">
              <a:buFont typeface="Arial"/>
              <a:buChar char="•"/>
            </a:pPr>
            <a:r>
              <a:rPr lang="pt-BR" sz="2800" dirty="0" smtClean="0"/>
              <a:t>40% dos lares adventistas têm renda anual de &lt; US$25 mil </a:t>
            </a:r>
          </a:p>
          <a:p>
            <a:pPr marL="457200" indent="-457200" algn="l">
              <a:buFont typeface="Arial"/>
              <a:buChar char="•"/>
            </a:pPr>
            <a:r>
              <a:rPr lang="pt-BR" sz="2800" dirty="0" smtClean="0"/>
              <a:t>30% têm renda de US$25 mil a&lt; US$50 mil </a:t>
            </a:r>
          </a:p>
          <a:p>
            <a:pPr marL="457200" indent="-457200" algn="l">
              <a:buFont typeface="Arial"/>
              <a:buChar char="•"/>
            </a:pPr>
            <a:r>
              <a:rPr lang="pt-BR" sz="2800" dirty="0" smtClean="0"/>
              <a:t>24% têm renda de $50 mil a $99 mil </a:t>
            </a:r>
          </a:p>
          <a:p>
            <a:pPr marL="457200" indent="-457200" algn="l">
              <a:buFont typeface="Arial"/>
              <a:buChar char="•"/>
            </a:pPr>
            <a:r>
              <a:rPr lang="pt-BR" sz="2800" dirty="0" smtClean="0"/>
              <a:t>7% têm renda de &gt; $100 mil </a:t>
            </a:r>
          </a:p>
          <a:p>
            <a:pPr marL="457200" indent="-457200" algn="l">
              <a:buFont typeface="Arial"/>
              <a:buChar char="•"/>
            </a:pPr>
            <a:r>
              <a:rPr lang="pt-BR" sz="2800" dirty="0" smtClean="0"/>
              <a:t>Em 2008, a renda média dos lares americanos era de $50,303</a:t>
            </a:r>
          </a:p>
          <a:p>
            <a:pPr marL="457200" indent="-457200" algn="l">
              <a:buFont typeface="Arial"/>
              <a:buChar char="•"/>
            </a:pPr>
            <a:r>
              <a:rPr lang="pt-BR" sz="2800" dirty="0" smtClean="0"/>
              <a:t>E a linha da pobreza era de $22,025 em famílias de quatro indivíduos.</a:t>
            </a:r>
          </a:p>
          <a:p>
            <a:pPr marL="457200" indent="-457200" algn="l">
              <a:buFont typeface="Arial"/>
              <a:buChar char="•"/>
            </a:pPr>
            <a:r>
              <a:rPr lang="pt-BR" sz="2800" dirty="0" smtClean="0"/>
              <a:t>Portanto, 40% dos lares adventistas tinham renda perto ou abaixo do nível da pobreza e 70% tinham renda abaixo do nível médio do país.</a:t>
            </a:r>
            <a:br>
              <a:rPr lang="pt-BR" sz="2800" dirty="0" smtClean="0"/>
            </a:br>
            <a:endParaRPr lang="pt-BR" sz="2800" dirty="0" smtClean="0"/>
          </a:p>
          <a:p>
            <a:pPr algn="l"/>
            <a:r>
              <a:rPr lang="pt-BR" sz="2800" dirty="0" smtClean="0"/>
              <a:t> 	</a:t>
            </a:r>
            <a:endParaRPr lang="pt-BR" sz="28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t>Center for Creative </a:t>
            </a:r>
            <a:r>
              <a:rPr lang="en-US" sz="2000" dirty="0" smtClean="0"/>
              <a:t>Ministry, 2008</a:t>
            </a:r>
            <a:endParaRPr lang="en-US" sz="200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0"/>
            <a:ext cx="8686800" cy="762000"/>
          </a:xfrm>
        </p:spPr>
        <p:txBody>
          <a:bodyPr/>
          <a:lstStyle/>
          <a:p>
            <a:r>
              <a:rPr lang="pt-BR" sz="3600" dirty="0" smtClean="0"/>
              <a:t>O Modelo Americano Não É Único</a:t>
            </a:r>
            <a:r>
              <a:rPr lang="pt-BR" sz="3200" b="1" dirty="0" smtClean="0"/>
              <a:t>	</a:t>
            </a:r>
          </a:p>
        </p:txBody>
      </p:sp>
      <p:sp>
        <p:nvSpPr>
          <p:cNvPr id="23555" name="TextBox 3"/>
          <p:cNvSpPr txBox="1">
            <a:spLocks noChangeArrowheads="1"/>
          </p:cNvSpPr>
          <p:nvPr/>
        </p:nvSpPr>
        <p:spPr bwMode="auto">
          <a:xfrm>
            <a:off x="533400" y="762000"/>
            <a:ext cx="8001000" cy="5016758"/>
          </a:xfrm>
          <a:prstGeom prst="rect">
            <a:avLst/>
          </a:prstGeom>
          <a:noFill/>
          <a:ln w="9525">
            <a:noFill/>
            <a:miter lim="800000"/>
            <a:headEnd/>
            <a:tailEnd/>
          </a:ln>
        </p:spPr>
        <p:txBody>
          <a:bodyPr wrap="square">
            <a:spAutoFit/>
          </a:bodyPr>
          <a:lstStyle/>
          <a:p>
            <a:pPr marL="457200" indent="-457200" algn="l">
              <a:buFont typeface="Arial"/>
              <a:buChar char="•"/>
            </a:pPr>
            <a:r>
              <a:rPr lang="pt-BR" sz="3200" dirty="0" smtClean="0"/>
              <a:t>Historicamente, os adventistas têm recrutado a maioria dos novos crentes de grupos de status socioeconômico baixo.</a:t>
            </a:r>
          </a:p>
          <a:p>
            <a:pPr marL="457200" indent="-457200" algn="l">
              <a:buFont typeface="Arial"/>
              <a:buChar char="•"/>
            </a:pPr>
            <a:r>
              <a:rPr lang="pt-BR" sz="3200" dirty="0" smtClean="0"/>
              <a:t>Mas com nossa ênfase na educação, a segunda geração, tipicamente, passou para a classe média.</a:t>
            </a:r>
          </a:p>
          <a:p>
            <a:pPr marL="457200" indent="-457200" algn="l">
              <a:buFont typeface="Arial"/>
              <a:buChar char="•"/>
            </a:pPr>
            <a:r>
              <a:rPr lang="pt-BR" sz="3200" dirty="0" smtClean="0"/>
              <a:t>A realidade é que, ao redor do mundo, muitos adventistas, especialmente os recém-conversos, vieram dos grupos de status socioeconômico baixos.</a:t>
            </a:r>
            <a:endParaRPr lang="pt-BR" sz="28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a:t>Center for Creative </a:t>
            </a:r>
            <a:r>
              <a:rPr lang="en-US" sz="2000" dirty="0" smtClean="0"/>
              <a:t>Ministry, 2008</a:t>
            </a:r>
            <a:endParaRPr lang="en-US" sz="200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3058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40046332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b="1" dirty="0" smtClean="0"/>
              <a:t>Implicações da Baixa Renda</a:t>
            </a:r>
          </a:p>
        </p:txBody>
      </p:sp>
      <p:sp>
        <p:nvSpPr>
          <p:cNvPr id="23555" name="TextBox 3"/>
          <p:cNvSpPr txBox="1">
            <a:spLocks noChangeArrowheads="1"/>
          </p:cNvSpPr>
          <p:nvPr/>
        </p:nvSpPr>
        <p:spPr bwMode="auto">
          <a:xfrm>
            <a:off x="304800" y="990600"/>
            <a:ext cx="8534400" cy="4401205"/>
          </a:xfrm>
          <a:prstGeom prst="rect">
            <a:avLst/>
          </a:prstGeom>
          <a:noFill/>
          <a:ln w="9525">
            <a:noFill/>
            <a:miter lim="800000"/>
            <a:headEnd/>
            <a:tailEnd/>
          </a:ln>
        </p:spPr>
        <p:txBody>
          <a:bodyPr wrap="square">
            <a:spAutoFit/>
          </a:bodyPr>
          <a:lstStyle/>
          <a:p>
            <a:pPr marL="457200" indent="-457200" algn="l">
              <a:buFont typeface="Arial"/>
              <a:buChar char="•"/>
            </a:pPr>
            <a:r>
              <a:rPr lang="pt-BR" sz="2800" dirty="0" smtClean="0"/>
              <a:t>Crianças de baixa renda recebem menos estímulos cognitivos e enriquecedores </a:t>
            </a:r>
            <a:r>
              <a:rPr lang="pt-BR" sz="2400" dirty="0" smtClean="0"/>
              <a:t>(ex.: os pais lerem para elas em voz alta ou levá-las à biblioteca)</a:t>
            </a:r>
            <a:r>
              <a:rPr lang="pt-BR" sz="2800" dirty="0" smtClean="0"/>
              <a:t>.</a:t>
            </a:r>
          </a:p>
          <a:p>
            <a:pPr marL="457200" indent="-457200" algn="l">
              <a:buFont typeface="Arial"/>
              <a:buChar char="•"/>
            </a:pPr>
            <a:r>
              <a:rPr lang="pt-BR" sz="2800" dirty="0" smtClean="0"/>
              <a:t> Os pais de baixa renda passam menos tempo em interações face a face e conversando com os filhos.</a:t>
            </a:r>
            <a:endParaRPr lang="pt-BR" sz="2400" dirty="0" smtClean="0"/>
          </a:p>
          <a:p>
            <a:pPr marL="457200" indent="-457200" algn="l">
              <a:buFont typeface="Arial"/>
              <a:buChar char="•"/>
            </a:pPr>
            <a:r>
              <a:rPr lang="pt-BR" sz="2800" dirty="0" smtClean="0"/>
              <a:t>Os lares de baixa renda têm menos recursos educativos tais como brinquedos apropriados à idade, livros e acesso à internet.</a:t>
            </a:r>
          </a:p>
          <a:p>
            <a:pPr marL="457200" indent="-457200" algn="l">
              <a:buFont typeface="Arial"/>
              <a:buChar char="•"/>
            </a:pPr>
            <a:r>
              <a:rPr lang="pt-BR" sz="2800" dirty="0" smtClean="0"/>
              <a:t>As crianças nesses lares assistem mais à TV e têm menos acompanhamento paterno.</a:t>
            </a:r>
            <a:endParaRPr lang="pt-BR" sz="2800" b="0" dirty="0"/>
          </a:p>
        </p:txBody>
      </p:sp>
      <p:sp>
        <p:nvSpPr>
          <p:cNvPr id="6" name="Rectangle 35"/>
          <p:cNvSpPr>
            <a:spLocks noChangeArrowheads="1"/>
          </p:cNvSpPr>
          <p:nvPr/>
        </p:nvSpPr>
        <p:spPr bwMode="auto">
          <a:xfrm>
            <a:off x="381000" y="6324600"/>
            <a:ext cx="81534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Gary Evans, American Psychologist, 2004</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pt-BR" sz="3600" dirty="0" smtClean="0">
                <a:solidFill>
                  <a:schemeClr val="tx1"/>
                </a:solidFill>
                <a:latin typeface="Times New Roman" charset="0"/>
                <a:ea typeface="MS PGothic" charset="0"/>
              </a:rPr>
              <a:t>SAT = </a:t>
            </a:r>
            <a:r>
              <a:rPr lang="pt-BR" sz="3600" dirty="0" smtClean="0">
                <a:latin typeface="Times New Roman" charset="0"/>
                <a:ea typeface="MS PGothic" charset="0"/>
              </a:rPr>
              <a:t>Teste de Aptidão Escolar</a:t>
            </a:r>
            <a:endParaRPr lang="pt-BR" sz="3600" dirty="0">
              <a:latin typeface="Times New Roman" charset="0"/>
              <a:ea typeface="MS PGothic" charset="0"/>
            </a:endParaRPr>
          </a:p>
        </p:txBody>
      </p:sp>
    </p:spTree>
    <p:extLst>
      <p:ext uri="{BB962C8B-B14F-4D97-AF65-F5344CB8AC3E}">
        <p14:creationId xmlns:p14="http://schemas.microsoft.com/office/powerpoint/2010/main" val="69970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p:cNvSpPr>
            <a:spLocks noGrp="1"/>
          </p:cNvSpPr>
          <p:nvPr>
            <p:ph type="ctrTitle"/>
          </p:nvPr>
        </p:nvSpPr>
        <p:spPr>
          <a:xfrm>
            <a:off x="762000" y="1600224"/>
            <a:ext cx="7772400" cy="2155825"/>
          </a:xfrm>
        </p:spPr>
        <p:txBody>
          <a:bodyPr/>
          <a:lstStyle/>
          <a:p>
            <a:r>
              <a:rPr lang="pt-BR" sz="3600" dirty="0" smtClean="0">
                <a:solidFill>
                  <a:schemeClr val="tx1"/>
                </a:solidFill>
                <a:latin typeface="Times New Roman" charset="0"/>
                <a:ea typeface="MS PGothic" charset="0"/>
              </a:rPr>
              <a:t>OU</a:t>
            </a:r>
            <a:r>
              <a:rPr lang="pt-BR" sz="3600" dirty="0" smtClean="0">
                <a:latin typeface="Times New Roman" charset="0"/>
                <a:ea typeface="MS PGothic" charset="0"/>
              </a:rPr>
              <a:t/>
            </a:r>
            <a:br>
              <a:rPr lang="pt-BR" sz="3600" dirty="0" smtClean="0">
                <a:latin typeface="Times New Roman" charset="0"/>
                <a:ea typeface="MS PGothic" charset="0"/>
              </a:rPr>
            </a:br>
            <a:r>
              <a:rPr lang="pt-BR" sz="3600" dirty="0" smtClean="0">
                <a:latin typeface="Times New Roman" charset="0"/>
                <a:ea typeface="MS PGothic" charset="0"/>
              </a:rPr>
              <a:t>Teste de Riqueza do Aluno?</a:t>
            </a:r>
            <a:endParaRPr lang="pt-BR" sz="3600" dirty="0">
              <a:latin typeface="Times New Roman" charset="0"/>
              <a:ea typeface="MS PGothic" charset="0"/>
            </a:endParaRPr>
          </a:p>
        </p:txBody>
      </p:sp>
    </p:spTree>
    <p:extLst>
      <p:ext uri="{BB962C8B-B14F-4D97-AF65-F5344CB8AC3E}">
        <p14:creationId xmlns:p14="http://schemas.microsoft.com/office/powerpoint/2010/main" val="37984977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5"/>
          <p:cNvSpPr>
            <a:spLocks noChangeShapeType="1"/>
          </p:cNvSpPr>
          <p:nvPr/>
        </p:nvSpPr>
        <p:spPr bwMode="auto">
          <a:xfrm>
            <a:off x="533400" y="1371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latin typeface="Times New Roman" charset="0"/>
              <a:ea typeface="MS PGothic" charset="0"/>
              <a:cs typeface="MS PGothic" charset="0"/>
            </a:endParaRPr>
          </a:p>
        </p:txBody>
      </p:sp>
      <p:graphicFrame>
        <p:nvGraphicFramePr>
          <p:cNvPr id="99331" name="Chart 2"/>
          <p:cNvGraphicFramePr>
            <a:graphicFrameLocks/>
          </p:cNvGraphicFramePr>
          <p:nvPr/>
        </p:nvGraphicFramePr>
        <p:xfrm>
          <a:off x="520702" y="1320800"/>
          <a:ext cx="8255000" cy="5054600"/>
        </p:xfrm>
        <a:graphic>
          <a:graphicData uri="http://schemas.openxmlformats.org/presentationml/2006/ole">
            <mc:AlternateContent xmlns:mc="http://schemas.openxmlformats.org/markup-compatibility/2006">
              <mc:Choice xmlns:v="urn:schemas-microsoft-com:vml" Requires="v">
                <p:oleObj spid="_x0000_s333923" name="Worksheet" r:id="rId5" imgW="8260796" imgH="5054022" progId="Excel.Sheet.8">
                  <p:embed/>
                </p:oleObj>
              </mc:Choice>
              <mc:Fallback>
                <p:oleObj name="Worksheet" r:id="rId5" imgW="8260796" imgH="5054022" progId="Excel.Shee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0702" y="1320800"/>
                        <a:ext cx="82550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9332" name="Line 5"/>
          <p:cNvSpPr>
            <a:spLocks noChangeShapeType="1"/>
          </p:cNvSpPr>
          <p:nvPr/>
        </p:nvSpPr>
        <p:spPr bwMode="auto">
          <a:xfrm>
            <a:off x="3810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latin typeface="Times New Roman" charset="0"/>
              <a:ea typeface="MS PGothic" charset="0"/>
              <a:cs typeface="MS PGothic" charset="0"/>
            </a:endParaRPr>
          </a:p>
        </p:txBody>
      </p:sp>
      <p:sp>
        <p:nvSpPr>
          <p:cNvPr id="99333" name="Text Box 6"/>
          <p:cNvSpPr txBox="1">
            <a:spLocks noChangeArrowheads="1"/>
          </p:cNvSpPr>
          <p:nvPr/>
        </p:nvSpPr>
        <p:spPr bwMode="auto">
          <a:xfrm>
            <a:off x="457200" y="6400824"/>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2"/>
                </a:solidFill>
                <a:latin typeface="Times New Roman" charset="0"/>
                <a:ea typeface="MS PGothic" charset="0"/>
                <a:cs typeface="MS PGothic" charset="0"/>
              </a:defRPr>
            </a:lvl1pPr>
            <a:lvl2pPr>
              <a:defRPr sz="2600">
                <a:solidFill>
                  <a:schemeClr val="tx2"/>
                </a:solidFill>
                <a:latin typeface="Times New Roman" charset="0"/>
                <a:ea typeface="MS PGothic" charset="0"/>
                <a:cs typeface="MS PGothic" charset="0"/>
              </a:defRPr>
            </a:lvl2pPr>
            <a:lvl3pPr>
              <a:defRPr sz="2600">
                <a:solidFill>
                  <a:schemeClr val="tx2"/>
                </a:solidFill>
                <a:latin typeface="Times New Roman" charset="0"/>
                <a:ea typeface="MS PGothic" charset="0"/>
                <a:cs typeface="MS PGothic" charset="0"/>
              </a:defRPr>
            </a:lvl3pPr>
            <a:lvl4pPr>
              <a:defRPr sz="2600">
                <a:solidFill>
                  <a:schemeClr val="tx2"/>
                </a:solidFill>
                <a:latin typeface="Times New Roman" charset="0"/>
                <a:ea typeface="MS PGothic" charset="0"/>
                <a:cs typeface="MS PGothic" charset="0"/>
              </a:defRPr>
            </a:lvl4pPr>
            <a:lvl5pPr>
              <a:defRPr sz="2600">
                <a:solidFill>
                  <a:schemeClr val="tx2"/>
                </a:solidFill>
                <a:latin typeface="Times New Roman" charset="0"/>
                <a:ea typeface="MS PGothic" charset="0"/>
                <a:cs typeface="MS PGothic" charset="0"/>
              </a:defRPr>
            </a:lvl5pPr>
            <a:lvl6pPr eaLnBrk="0" hangingPunct="0">
              <a:defRPr sz="2600">
                <a:solidFill>
                  <a:schemeClr val="tx2"/>
                </a:solidFill>
                <a:latin typeface="Times New Roman" charset="0"/>
                <a:ea typeface="MS PGothic" charset="0"/>
                <a:cs typeface="MS PGothic" charset="0"/>
              </a:defRPr>
            </a:lvl6pPr>
            <a:lvl7pPr eaLnBrk="0" hangingPunct="0">
              <a:defRPr sz="2600">
                <a:solidFill>
                  <a:schemeClr val="tx2"/>
                </a:solidFill>
                <a:latin typeface="Times New Roman" charset="0"/>
                <a:ea typeface="MS PGothic" charset="0"/>
                <a:cs typeface="MS PGothic" charset="0"/>
              </a:defRPr>
            </a:lvl7pPr>
            <a:lvl8pPr eaLnBrk="0" hangingPunct="0">
              <a:defRPr sz="2600">
                <a:solidFill>
                  <a:schemeClr val="tx2"/>
                </a:solidFill>
                <a:latin typeface="Times New Roman" charset="0"/>
                <a:ea typeface="MS PGothic" charset="0"/>
                <a:cs typeface="MS PGothic" charset="0"/>
              </a:defRPr>
            </a:lvl8pPr>
            <a:lvl9pPr eaLnBrk="0" hangingPunct="0">
              <a:defRPr sz="2600">
                <a:solidFill>
                  <a:schemeClr val="tx2"/>
                </a:solidFill>
                <a:latin typeface="Times New Roman" charset="0"/>
                <a:ea typeface="MS PGothic" charset="0"/>
                <a:cs typeface="MS PGothic" charset="0"/>
              </a:defRPr>
            </a:lvl9pPr>
          </a:lstStyle>
          <a:p>
            <a:pPr algn="l"/>
            <a:r>
              <a:rPr lang="en-US" sz="1400" dirty="0" smtClean="0">
                <a:solidFill>
                  <a:srgbClr val="FFFF00"/>
                </a:solidFill>
              </a:rPr>
              <a:t>Fair Test, College Board, Wall Street  Journal, Oct 7th, 2014</a:t>
            </a:r>
            <a:endParaRPr lang="en-US" sz="1400" dirty="0" smtClean="0">
              <a:solidFill>
                <a:srgbClr val="FFFF00"/>
              </a:solidFill>
              <a:latin typeface="Arial" charset="0"/>
            </a:endParaRPr>
          </a:p>
        </p:txBody>
      </p:sp>
      <p:sp>
        <p:nvSpPr>
          <p:cNvPr id="99334" name="Title 3"/>
          <p:cNvSpPr>
            <a:spLocks noGrp="1"/>
          </p:cNvSpPr>
          <p:nvPr>
            <p:ph type="title"/>
          </p:nvPr>
        </p:nvSpPr>
        <p:spPr/>
        <p:txBody>
          <a:bodyPr/>
          <a:lstStyle/>
          <a:p>
            <a:r>
              <a:rPr lang="en-US" dirty="0">
                <a:latin typeface="Times New Roman" charset="0"/>
                <a:ea typeface="MS PGothic" charset="0"/>
              </a:rPr>
              <a:t/>
            </a:r>
            <a:br>
              <a:rPr lang="en-US" dirty="0">
                <a:latin typeface="Times New Roman" charset="0"/>
                <a:ea typeface="MS PGothic" charset="0"/>
              </a:rPr>
            </a:br>
            <a:r>
              <a:rPr lang="en-US" dirty="0" smtClean="0">
                <a:latin typeface="Times New Roman" charset="0"/>
                <a:ea typeface="MS PGothic" charset="0"/>
              </a:rPr>
              <a:t>PONTUAÇÃO SAT pela Renda Familiar</a:t>
            </a:r>
            <a:endParaRPr lang="en-US" dirty="0">
              <a:latin typeface="Times New Roman" charset="0"/>
              <a:ea typeface="MS PGothic" charset="0"/>
            </a:endParaRPr>
          </a:p>
        </p:txBody>
      </p:sp>
      <p:sp>
        <p:nvSpPr>
          <p:cNvPr id="2" name="CaixaDeTexto 1"/>
          <p:cNvSpPr txBox="1"/>
          <p:nvPr/>
        </p:nvSpPr>
        <p:spPr>
          <a:xfrm>
            <a:off x="1866900" y="1435101"/>
            <a:ext cx="5410200" cy="369332"/>
          </a:xfrm>
          <a:prstGeom prst="rect">
            <a:avLst/>
          </a:prstGeom>
          <a:solidFill>
            <a:srgbClr val="000066"/>
          </a:solidFill>
        </p:spPr>
        <p:txBody>
          <a:bodyPr wrap="square" rtlCol="0">
            <a:spAutoFit/>
          </a:bodyPr>
          <a:lstStyle/>
          <a:p>
            <a:r>
              <a:rPr lang="pt-BR" b="1" dirty="0" smtClean="0"/>
              <a:t>Pontuação SAT (Matemática, Leitura e Escrita</a:t>
            </a:r>
            <a:endParaRPr lang="pt-BR" b="1" dirty="0"/>
          </a:p>
        </p:txBody>
      </p:sp>
      <p:sp>
        <p:nvSpPr>
          <p:cNvPr id="8" name="CaixaDeTexto 7"/>
          <p:cNvSpPr txBox="1"/>
          <p:nvPr/>
        </p:nvSpPr>
        <p:spPr>
          <a:xfrm>
            <a:off x="2286000" y="5859514"/>
            <a:ext cx="5410200" cy="369332"/>
          </a:xfrm>
          <a:prstGeom prst="rect">
            <a:avLst/>
          </a:prstGeom>
          <a:solidFill>
            <a:srgbClr val="000066"/>
          </a:solidFill>
        </p:spPr>
        <p:txBody>
          <a:bodyPr wrap="square" rtlCol="0">
            <a:spAutoFit/>
          </a:bodyPr>
          <a:lstStyle/>
          <a:p>
            <a:r>
              <a:rPr lang="pt-BR" dirty="0" smtClean="0"/>
              <a:t>Renda Anual da Família: Dólares</a:t>
            </a:r>
            <a:endParaRPr lang="pt-BR" dirty="0"/>
          </a:p>
        </p:txBody>
      </p:sp>
    </p:spTree>
    <p:extLst>
      <p:ext uri="{BB962C8B-B14F-4D97-AF65-F5344CB8AC3E}">
        <p14:creationId xmlns:p14="http://schemas.microsoft.com/office/powerpoint/2010/main" val="52804794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Line 5"/>
          <p:cNvSpPr>
            <a:spLocks noChangeShapeType="1"/>
          </p:cNvSpPr>
          <p:nvPr/>
        </p:nvSpPr>
        <p:spPr bwMode="auto">
          <a:xfrm>
            <a:off x="533400" y="1371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endParaRPr>
          </a:p>
        </p:txBody>
      </p:sp>
      <p:graphicFrame>
        <p:nvGraphicFramePr>
          <p:cNvPr id="56323" name="Chart 2"/>
          <p:cNvGraphicFramePr>
            <a:graphicFrameLocks/>
          </p:cNvGraphicFramePr>
          <p:nvPr/>
        </p:nvGraphicFramePr>
        <p:xfrm>
          <a:off x="482600" y="1473200"/>
          <a:ext cx="8255000" cy="4673600"/>
        </p:xfrm>
        <a:graphic>
          <a:graphicData uri="http://schemas.openxmlformats.org/presentationml/2006/ole">
            <mc:AlternateContent xmlns:mc="http://schemas.openxmlformats.org/markup-compatibility/2006">
              <mc:Choice xmlns:v="urn:schemas-microsoft-com:vml" Requires="v">
                <p:oleObj spid="_x0000_s334947" name="Worksheet" r:id="rId4" imgW="8254699" imgH="4669941" progId="Excel.Sheet.8">
                  <p:embed/>
                </p:oleObj>
              </mc:Choice>
              <mc:Fallback>
                <p:oleObj name="Worksheet" r:id="rId4" imgW="8254699" imgH="466994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600" y="1473200"/>
                        <a:ext cx="8255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Line 5"/>
          <p:cNvSpPr>
            <a:spLocks noChangeShapeType="1"/>
          </p:cNvSpPr>
          <p:nvPr/>
        </p:nvSpPr>
        <p:spPr bwMode="auto">
          <a:xfrm>
            <a:off x="3810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FF"/>
              </a:solidFill>
            </a:endParaRPr>
          </a:p>
        </p:txBody>
      </p:sp>
      <p:sp>
        <p:nvSpPr>
          <p:cNvPr id="56325" name="Text Box 6"/>
          <p:cNvSpPr txBox="1">
            <a:spLocks noChangeArrowheads="1"/>
          </p:cNvSpPr>
          <p:nvPr/>
        </p:nvSpPr>
        <p:spPr bwMode="auto">
          <a:xfrm>
            <a:off x="457200" y="6400800"/>
            <a:ext cx="822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MS PGothic"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cs typeface="MS PGothic" charset="0"/>
              </a:defRPr>
            </a:lvl3pPr>
            <a:lvl4pPr>
              <a:defRPr sz="2000">
                <a:solidFill>
                  <a:schemeClr val="tx1"/>
                </a:solidFill>
                <a:latin typeface="Times New Roman" charset="0"/>
                <a:ea typeface="MS PGothic" charset="0"/>
                <a:cs typeface="MS PGothic" charset="0"/>
              </a:defRPr>
            </a:lvl4pPr>
            <a:lvl5pPr>
              <a:defRPr sz="2000">
                <a:solidFill>
                  <a:schemeClr val="tx1"/>
                </a:solidFill>
                <a:latin typeface="Times New Roman" charset="0"/>
                <a:ea typeface="MS PGothic" charset="0"/>
                <a:cs typeface="MS PGothic" charset="0"/>
              </a:defRPr>
            </a:lvl5pPr>
            <a:lvl6pPr eaLnBrk="0" hangingPunct="0">
              <a:defRPr sz="2000">
                <a:solidFill>
                  <a:schemeClr val="tx1"/>
                </a:solidFill>
                <a:latin typeface="Times New Roman" charset="0"/>
                <a:ea typeface="MS PGothic" charset="0"/>
                <a:cs typeface="MS PGothic" charset="0"/>
              </a:defRPr>
            </a:lvl6pPr>
            <a:lvl7pPr eaLnBrk="0" hangingPunct="0">
              <a:defRPr sz="2000">
                <a:solidFill>
                  <a:schemeClr val="tx1"/>
                </a:solidFill>
                <a:latin typeface="Times New Roman" charset="0"/>
                <a:ea typeface="MS PGothic" charset="0"/>
                <a:cs typeface="MS PGothic" charset="0"/>
              </a:defRPr>
            </a:lvl7pPr>
            <a:lvl8pPr eaLnBrk="0" hangingPunct="0">
              <a:defRPr sz="2000">
                <a:solidFill>
                  <a:schemeClr val="tx1"/>
                </a:solidFill>
                <a:latin typeface="Times New Roman" charset="0"/>
                <a:ea typeface="MS PGothic" charset="0"/>
                <a:cs typeface="MS PGothic" charset="0"/>
              </a:defRPr>
            </a:lvl8pPr>
            <a:lvl9pPr eaLnBrk="0" hangingPunct="0">
              <a:defRPr sz="2000">
                <a:solidFill>
                  <a:schemeClr val="tx1"/>
                </a:solidFill>
                <a:latin typeface="Times New Roman" charset="0"/>
                <a:ea typeface="MS PGothic" charset="0"/>
                <a:cs typeface="MS PGothic" charset="0"/>
              </a:defRPr>
            </a:lvl9pPr>
          </a:lstStyle>
          <a:p>
            <a:pPr algn="l"/>
            <a:r>
              <a:rPr lang="pt-BR" sz="1400" dirty="0" smtClean="0">
                <a:solidFill>
                  <a:srgbClr val="FFFF00"/>
                </a:solidFill>
              </a:rPr>
              <a:t>Fair Test, College Board, Wall Street  Journal, 7 de outubro de 2014</a:t>
            </a:r>
            <a:endParaRPr lang="pt-BR" sz="1400" dirty="0">
              <a:solidFill>
                <a:srgbClr val="FFFF00"/>
              </a:solidFill>
              <a:latin typeface="Arial" charset="0"/>
            </a:endParaRPr>
          </a:p>
        </p:txBody>
      </p:sp>
      <p:sp>
        <p:nvSpPr>
          <p:cNvPr id="56326" name="Title 3"/>
          <p:cNvSpPr>
            <a:spLocks noGrp="1"/>
          </p:cNvSpPr>
          <p:nvPr>
            <p:ph type="title"/>
          </p:nvPr>
        </p:nvSpPr>
        <p:spPr>
          <a:xfrm>
            <a:off x="685800" y="304800"/>
            <a:ext cx="7772400" cy="838200"/>
          </a:xfrm>
        </p:spPr>
        <p:txBody>
          <a:bodyPr/>
          <a:lstStyle/>
          <a:p>
            <a:r>
              <a:rPr lang="pt-BR" dirty="0" smtClean="0">
                <a:latin typeface="Times New Roman" charset="0"/>
                <a:ea typeface="MS PGothic" charset="0"/>
              </a:rPr>
              <a:t/>
            </a:r>
            <a:br>
              <a:rPr lang="pt-BR" dirty="0" smtClean="0">
                <a:latin typeface="Times New Roman" charset="0"/>
                <a:ea typeface="MS PGothic" charset="0"/>
              </a:rPr>
            </a:br>
            <a:r>
              <a:rPr lang="pt-BR" dirty="0" smtClean="0">
                <a:latin typeface="Times New Roman" charset="0"/>
                <a:ea typeface="MS PGothic" charset="0"/>
              </a:rPr>
              <a:t>PONTUAÇÃO SAT pela Renda Familiar</a:t>
            </a:r>
            <a:endParaRPr lang="pt-BR" dirty="0">
              <a:latin typeface="Times New Roman" charset="0"/>
              <a:ea typeface="MS PGothic" charset="0"/>
            </a:endParaRPr>
          </a:p>
        </p:txBody>
      </p:sp>
      <p:sp>
        <p:nvSpPr>
          <p:cNvPr id="7" name="CaixaDeTexto 6"/>
          <p:cNvSpPr txBox="1"/>
          <p:nvPr/>
        </p:nvSpPr>
        <p:spPr>
          <a:xfrm>
            <a:off x="1943100" y="1663701"/>
            <a:ext cx="5410200" cy="369332"/>
          </a:xfrm>
          <a:prstGeom prst="rect">
            <a:avLst/>
          </a:prstGeom>
          <a:solidFill>
            <a:srgbClr val="000066"/>
          </a:solidFill>
        </p:spPr>
        <p:txBody>
          <a:bodyPr wrap="square" rtlCol="0">
            <a:spAutoFit/>
          </a:bodyPr>
          <a:lstStyle/>
          <a:p>
            <a:r>
              <a:rPr lang="pt-BR" b="1" dirty="0" smtClean="0"/>
              <a:t>Pontuação SAT (Matemática, Leitura e Escrita</a:t>
            </a:r>
            <a:endParaRPr lang="pt-BR" b="1" dirty="0"/>
          </a:p>
        </p:txBody>
      </p:sp>
    </p:spTree>
    <p:extLst>
      <p:ext uri="{BB962C8B-B14F-4D97-AF65-F5344CB8AC3E}">
        <p14:creationId xmlns:p14="http://schemas.microsoft.com/office/powerpoint/2010/main" val="27703369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3"/>
          <p:cNvSpPr>
            <a:spLocks noGrp="1"/>
          </p:cNvSpPr>
          <p:nvPr>
            <p:ph type="ctrTitle"/>
          </p:nvPr>
        </p:nvSpPr>
        <p:spPr>
          <a:xfrm>
            <a:off x="762000" y="1371624"/>
            <a:ext cx="7772400" cy="2384425"/>
          </a:xfrm>
        </p:spPr>
        <p:txBody>
          <a:bodyPr/>
          <a:lstStyle/>
          <a:p>
            <a:r>
              <a:rPr lang="pt-BR" sz="3600" dirty="0" smtClean="0">
                <a:solidFill>
                  <a:schemeClr val="tx1"/>
                </a:solidFill>
                <a:latin typeface="Times New Roman" charset="0"/>
                <a:ea typeface="MS PGothic" charset="0"/>
              </a:rPr>
              <a:t>Chaves para a Excelência</a:t>
            </a:r>
            <a:endParaRPr lang="pt-BR" sz="3600" dirty="0">
              <a:latin typeface="Times New Roman" charset="0"/>
              <a:ea typeface="MS PGothic" charset="0"/>
            </a:endParaRPr>
          </a:p>
        </p:txBody>
      </p:sp>
    </p:spTree>
    <p:extLst>
      <p:ext uri="{BB962C8B-B14F-4D97-AF65-F5344CB8AC3E}">
        <p14:creationId xmlns:p14="http://schemas.microsoft.com/office/powerpoint/2010/main" val="3163145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200" b="1" dirty="0" smtClean="0"/>
              <a:t>Só o </a:t>
            </a:r>
            <a:r>
              <a:rPr lang="pt-BR" sz="3200" b="1" dirty="0"/>
              <a:t>d</a:t>
            </a:r>
            <a:r>
              <a:rPr lang="pt-BR" sz="3200" b="1" dirty="0" smtClean="0"/>
              <a:t>inheiro não </a:t>
            </a:r>
            <a:r>
              <a:rPr lang="pt-BR" sz="3200" b="1" dirty="0"/>
              <a:t>é</a:t>
            </a:r>
            <a:r>
              <a:rPr lang="pt-BR" sz="3200" b="1" dirty="0" smtClean="0"/>
              <a:t> </a:t>
            </a:r>
            <a:r>
              <a:rPr lang="pt-BR" sz="3200" b="1" dirty="0"/>
              <a:t>s</a:t>
            </a:r>
            <a:r>
              <a:rPr lang="pt-BR" sz="3200" b="1" dirty="0" smtClean="0"/>
              <a:t>uficiente</a:t>
            </a:r>
          </a:p>
        </p:txBody>
      </p:sp>
      <p:sp>
        <p:nvSpPr>
          <p:cNvPr id="23555" name="TextBox 3"/>
          <p:cNvSpPr txBox="1">
            <a:spLocks noChangeArrowheads="1"/>
          </p:cNvSpPr>
          <p:nvPr/>
        </p:nvSpPr>
        <p:spPr bwMode="auto">
          <a:xfrm>
            <a:off x="533400" y="990601"/>
            <a:ext cx="8305800" cy="4493538"/>
          </a:xfrm>
          <a:prstGeom prst="rect">
            <a:avLst/>
          </a:prstGeom>
          <a:noFill/>
          <a:ln w="9525">
            <a:noFill/>
            <a:miter lim="800000"/>
            <a:headEnd/>
            <a:tailEnd/>
          </a:ln>
        </p:spPr>
        <p:txBody>
          <a:bodyPr wrap="square">
            <a:spAutoFit/>
          </a:bodyPr>
          <a:lstStyle/>
          <a:p>
            <a:pPr marL="457200" indent="-457200" algn="l">
              <a:buFont typeface="Arial"/>
              <a:buChar char="•"/>
            </a:pPr>
            <a:r>
              <a:rPr lang="pt-BR" sz="2600" dirty="0" smtClean="0"/>
              <a:t>Simplesmente dar mais dinheiro para as escolas e alunos com dificuldades financeiras não exerce grande impacto no desempenho acadêmico.</a:t>
            </a:r>
          </a:p>
          <a:p>
            <a:pPr marL="457200" indent="-457200" algn="l">
              <a:buFont typeface="Arial"/>
              <a:buChar char="•"/>
            </a:pPr>
            <a:r>
              <a:rPr lang="pt-BR" sz="2600" dirty="0" smtClean="0"/>
              <a:t>Os estados que equalizaram as finanças entre as escolas, reduziram a diferença nas pontuações acadêmicas entre os alunos de alta e baixa renda em 5%. </a:t>
            </a:r>
          </a:p>
          <a:p>
            <a:pPr marL="457200" indent="-457200" algn="l">
              <a:buFont typeface="Arial"/>
              <a:buChar char="•"/>
            </a:pPr>
            <a:r>
              <a:rPr lang="pt-BR" sz="2600" dirty="0" smtClean="0"/>
              <a:t>A compra de computadores e de outras modernizações nas instalações da escola tiveram efeito negativo ou nenhum no desempenho acadêmico.</a:t>
            </a:r>
          </a:p>
          <a:p>
            <a:pPr marL="457200" indent="-457200" algn="l">
              <a:buFont typeface="Arial"/>
              <a:buChar char="•"/>
            </a:pPr>
            <a:r>
              <a:rPr lang="pt-BR" sz="2600" dirty="0" smtClean="0"/>
              <a:t>A </a:t>
            </a:r>
            <a:r>
              <a:rPr lang="pt-BR" sz="2600" dirty="0" smtClean="0">
                <a:solidFill>
                  <a:srgbClr val="F6FFFA"/>
                </a:solidFill>
              </a:rPr>
              <a:t>chave </a:t>
            </a:r>
            <a:r>
              <a:rPr lang="pt-BR" sz="2600" dirty="0" smtClean="0"/>
              <a:t>para o desempenho estudantil é o </a:t>
            </a:r>
            <a:r>
              <a:rPr lang="pt-BR" sz="2600" dirty="0" smtClean="0">
                <a:solidFill>
                  <a:srgbClr val="F6FFFA"/>
                </a:solidFill>
              </a:rPr>
              <a:t>ensino individualizado e de alta qualidade</a:t>
            </a:r>
            <a:r>
              <a:rPr lang="pt-BR" sz="2600" dirty="0" smtClean="0"/>
              <a:t>.</a:t>
            </a:r>
            <a:endParaRPr lang="pt-BR" sz="26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pt-BR" sz="3600" dirty="0" smtClean="0"/>
              <a:t>Investimento da Educação Adventista</a:t>
            </a:r>
          </a:p>
        </p:txBody>
      </p:sp>
      <p:sp>
        <p:nvSpPr>
          <p:cNvPr id="36867" name="Rectangle 3"/>
          <p:cNvSpPr>
            <a:spLocks noGrp="1" noChangeArrowheads="1"/>
          </p:cNvSpPr>
          <p:nvPr>
            <p:ph type="body" idx="1"/>
          </p:nvPr>
        </p:nvSpPr>
        <p:spPr>
          <a:xfrm>
            <a:off x="609600" y="1066800"/>
            <a:ext cx="8077200" cy="5257800"/>
          </a:xfrm>
        </p:spPr>
        <p:txBody>
          <a:bodyPr/>
          <a:lstStyle/>
          <a:p>
            <a:r>
              <a:rPr lang="pt-BR" dirty="0" smtClean="0"/>
              <a:t>Escola Primária Adventista de Castries, St Lucia</a:t>
            </a:r>
          </a:p>
          <a:p>
            <a:r>
              <a:rPr lang="pt-BR" dirty="0" smtClean="0"/>
              <a:t>Colégio Adventista de St. Lucia </a:t>
            </a:r>
          </a:p>
          <a:p>
            <a:r>
              <a:rPr lang="pt-BR" dirty="0" smtClean="0"/>
              <a:t>Formou-se em </a:t>
            </a:r>
            <a:r>
              <a:rPr lang="pt-BR" dirty="0"/>
              <a:t>T</a:t>
            </a:r>
            <a:r>
              <a:rPr lang="pt-BR" dirty="0" smtClean="0"/>
              <a:t>eologia, com menção honrosa, pelo Caribbean Union College (atual, Universidade do Sul do Caribe, em  Trinidad)</a:t>
            </a:r>
          </a:p>
          <a:p>
            <a:r>
              <a:rPr lang="pt-BR" dirty="0" smtClean="0"/>
              <a:t>M.Div., cum laude, Universidade Andrews </a:t>
            </a:r>
          </a:p>
          <a:p>
            <a:r>
              <a:rPr lang="pt-BR" dirty="0" smtClean="0"/>
              <a:t>M.P.H., Educação Sanitária, Loma Linda University</a:t>
            </a:r>
            <a:endParaRPr lang="pt-BR" dirty="0"/>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2270259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81000" y="228600"/>
            <a:ext cx="8763000" cy="533400"/>
          </a:xfrm>
        </p:spPr>
        <p:txBody>
          <a:bodyPr/>
          <a:lstStyle/>
          <a:p>
            <a:r>
              <a:rPr lang="pt-BR" sz="3600" dirty="0" smtClean="0"/>
              <a:t>A Primazia da Qualidade do Professor</a:t>
            </a:r>
            <a:endParaRPr lang="pt-BR" sz="3600" dirty="0"/>
          </a:p>
        </p:txBody>
      </p:sp>
      <p:sp>
        <p:nvSpPr>
          <p:cNvPr id="4" name="Content Placeholder 3"/>
          <p:cNvSpPr>
            <a:spLocks noGrp="1"/>
          </p:cNvSpPr>
          <p:nvPr>
            <p:ph idx="1"/>
          </p:nvPr>
        </p:nvSpPr>
        <p:spPr>
          <a:xfrm>
            <a:off x="228600" y="762000"/>
            <a:ext cx="8610600" cy="5257800"/>
          </a:xfrm>
        </p:spPr>
        <p:txBody>
          <a:bodyPr/>
          <a:lstStyle/>
          <a:p>
            <a:r>
              <a:rPr lang="pt-BR" sz="2600" dirty="0" smtClean="0"/>
              <a:t>A excelência não é produto do acaso.</a:t>
            </a:r>
          </a:p>
          <a:p>
            <a:r>
              <a:rPr lang="pt-BR" sz="2600" dirty="0" smtClean="0"/>
              <a:t>The </a:t>
            </a:r>
            <a:r>
              <a:rPr lang="pt-BR" sz="2600" dirty="0" err="1" smtClean="0"/>
              <a:t>Education</a:t>
            </a:r>
            <a:r>
              <a:rPr lang="pt-BR" sz="2600" dirty="0" smtClean="0"/>
              <a:t> </a:t>
            </a:r>
            <a:r>
              <a:rPr lang="pt-BR" sz="2600" dirty="0" err="1" smtClean="0"/>
              <a:t>Trust</a:t>
            </a:r>
            <a:r>
              <a:rPr lang="pt-BR" sz="2600" dirty="0" smtClean="0"/>
              <a:t> – uma organização que advoga em favor  da educação resume a ciência.</a:t>
            </a:r>
          </a:p>
          <a:p>
            <a:r>
              <a:rPr lang="pt-BR" sz="2600" dirty="0" smtClean="0">
                <a:solidFill>
                  <a:srgbClr val="F6FFFA"/>
                </a:solidFill>
              </a:rPr>
              <a:t>O único previsor mais forte do desempenho educacional do estudante, nos EUA, é a qualidade do professor</a:t>
            </a:r>
            <a:r>
              <a:rPr lang="pt-BR" sz="2600" dirty="0" smtClean="0"/>
              <a:t>.</a:t>
            </a:r>
          </a:p>
          <a:p>
            <a:r>
              <a:rPr lang="pt-BR" sz="2600" dirty="0" smtClean="0"/>
              <a:t>A qualidade da instrução provida pelo professor é o melhor previsor do desempenho estudantil.</a:t>
            </a:r>
          </a:p>
          <a:p>
            <a:r>
              <a:rPr lang="pt-BR" sz="2600" dirty="0" smtClean="0"/>
              <a:t>Até mesmo crianças economicamente desfavorecidas, que são ensinadas em elevados níveis, alcançam níveis elevados.</a:t>
            </a:r>
          </a:p>
          <a:p>
            <a:r>
              <a:rPr lang="pt-BR" sz="2600" dirty="0" smtClean="0"/>
              <a:t>Dar um bom ensino, com aulas corretas, apoio correto, permite que todos os alunos tenham bom desempenho.</a:t>
            </a:r>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0198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019800"/>
            <a:ext cx="8305800" cy="707886"/>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The Education Trust, “</a:t>
            </a:r>
            <a:r>
              <a:rPr lang="en-US" sz="2000" dirty="0" smtClean="0"/>
              <a:t>Yes </a:t>
            </a:r>
            <a:r>
              <a:rPr lang="en-US" sz="2000" dirty="0"/>
              <a:t>we can: Telling Truths and Dispelling </a:t>
            </a:r>
            <a:r>
              <a:rPr lang="en-US" sz="2000" dirty="0" smtClean="0"/>
              <a:t>Myths </a:t>
            </a:r>
            <a:r>
              <a:rPr lang="en-US" sz="2000" dirty="0"/>
              <a:t>about Race and Education in </a:t>
            </a:r>
            <a:r>
              <a:rPr lang="en-US" sz="2000" dirty="0" smtClean="0"/>
              <a:t>America,”</a:t>
            </a:r>
            <a:r>
              <a:rPr lang="en-US" sz="2000" dirty="0"/>
              <a:t> </a:t>
            </a:r>
            <a:r>
              <a:rPr lang="en-US" sz="2000" dirty="0" smtClean="0">
                <a:solidFill>
                  <a:srgbClr val="FFFF00"/>
                </a:solidFill>
                <a:latin typeface="Times New Roman" charset="0"/>
                <a:ea typeface="MS PGothic" charset="0"/>
                <a:cs typeface="MS PGothic" charset="0"/>
              </a:rPr>
              <a:t>2006  </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40803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pt-BR" sz="3600" dirty="0" smtClean="0"/>
              <a:t>O Exemplo de Jesus</a:t>
            </a:r>
            <a:endParaRPr lang="pt-BR" sz="3600" dirty="0"/>
          </a:p>
        </p:txBody>
      </p:sp>
      <p:sp>
        <p:nvSpPr>
          <p:cNvPr id="4" name="Content Placeholder 3"/>
          <p:cNvSpPr>
            <a:spLocks noGrp="1"/>
          </p:cNvSpPr>
          <p:nvPr>
            <p:ph idx="1"/>
          </p:nvPr>
        </p:nvSpPr>
        <p:spPr>
          <a:xfrm>
            <a:off x="228600" y="762000"/>
            <a:ext cx="5486400" cy="5562600"/>
          </a:xfrm>
        </p:spPr>
        <p:txBody>
          <a:bodyPr/>
          <a:lstStyle/>
          <a:p>
            <a:pPr marL="0" indent="0">
              <a:buNone/>
            </a:pPr>
            <a:r>
              <a:rPr lang="pt-BR" dirty="0" smtClean="0"/>
              <a:t>Jesus buscava fazer o “</a:t>
            </a:r>
            <a:r>
              <a:rPr lang="pt-BR" sz="2800" dirty="0" smtClean="0"/>
              <a:t>melhor trabalho possível em todos os sentidos. Não queria ser deficiente, nem mesmo no manejo dos instrumentos de trabalho. </a:t>
            </a:r>
            <a:r>
              <a:rPr lang="pt-BR" sz="2800" dirty="0" smtClean="0">
                <a:solidFill>
                  <a:srgbClr val="F6FFFA"/>
                </a:solidFill>
              </a:rPr>
              <a:t>Era perfeito como operário, da mesma maneira que o era no caráter</a:t>
            </a:r>
            <a:r>
              <a:rPr lang="pt-BR" sz="2800" dirty="0" smtClean="0"/>
              <a:t>. Pelo exemplo, ensinou que nos cumpre ser produtivos, que nosso trabalho deve ser executado com exatidão e esmero, tornando-se assim honroso</a:t>
            </a:r>
            <a:r>
              <a:rPr lang="pt-BR" dirty="0" smtClean="0"/>
              <a:t>”.</a:t>
            </a:r>
          </a:p>
          <a:p>
            <a:endParaRPr lang="pt-BR" sz="28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304800" y="6324600"/>
            <a:ext cx="8458200" cy="461665"/>
          </a:xfrm>
          <a:prstGeom prst="rect">
            <a:avLst/>
          </a:prstGeom>
          <a:noFill/>
        </p:spPr>
        <p:txBody>
          <a:bodyPr wrap="square" rtlCol="0">
            <a:spAutoFit/>
          </a:bodyPr>
          <a:lstStyle/>
          <a:p>
            <a:pPr algn="l" eaLnBrk="1" hangingPunct="1">
              <a:spcBef>
                <a:spcPct val="20000"/>
              </a:spcBef>
            </a:pPr>
            <a:r>
              <a:rPr lang="pt-BR" sz="2400" i="1" dirty="0" smtClean="0">
                <a:solidFill>
                  <a:srgbClr val="FFFF00"/>
                </a:solidFill>
                <a:latin typeface="Times New Roman" charset="0"/>
                <a:ea typeface="MS PGothic" charset="0"/>
                <a:cs typeface="MS PGothic" charset="0"/>
              </a:rPr>
              <a:t>O Desejado de Todas as Nações</a:t>
            </a:r>
            <a:r>
              <a:rPr lang="pt-BR" sz="2400" dirty="0" smtClean="0">
                <a:solidFill>
                  <a:srgbClr val="FFFF00"/>
                </a:solidFill>
                <a:latin typeface="Times New Roman" charset="0"/>
                <a:ea typeface="MS PGothic" charset="0"/>
                <a:cs typeface="MS PGothic" charset="0"/>
              </a:rPr>
              <a:t>, p. 42</a:t>
            </a:r>
            <a:endParaRPr lang="pt-BR" sz="2400" dirty="0">
              <a:solidFill>
                <a:srgbClr val="FFFF00"/>
              </a:solidFill>
              <a:latin typeface="Times New Roman" charset="0"/>
              <a:ea typeface="MS PGothic" charset="0"/>
              <a:cs typeface="MS PGothic" charset="0"/>
            </a:endParaRPr>
          </a:p>
        </p:txBody>
      </p:sp>
      <p:pic>
        <p:nvPicPr>
          <p:cNvPr id="3" name="Picture 2" descr="jesus the carpen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838200"/>
            <a:ext cx="3276600" cy="5410200"/>
          </a:xfrm>
          <a:prstGeom prst="rect">
            <a:avLst/>
          </a:prstGeom>
        </p:spPr>
      </p:pic>
    </p:spTree>
    <p:extLst>
      <p:ext uri="{BB962C8B-B14F-4D97-AF65-F5344CB8AC3E}">
        <p14:creationId xmlns:p14="http://schemas.microsoft.com/office/powerpoint/2010/main" val="679844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533400"/>
          </a:xfrm>
        </p:spPr>
        <p:txBody>
          <a:bodyPr/>
          <a:lstStyle/>
          <a:p>
            <a:r>
              <a:rPr lang="pt-BR" sz="3600" dirty="0" smtClean="0"/>
              <a:t>Deus Pede a Excelência</a:t>
            </a:r>
            <a:endParaRPr lang="pt-BR" sz="3600" dirty="0"/>
          </a:p>
        </p:txBody>
      </p:sp>
      <p:sp>
        <p:nvSpPr>
          <p:cNvPr id="4" name="Content Placeholder 3"/>
          <p:cNvSpPr>
            <a:spLocks noGrp="1"/>
          </p:cNvSpPr>
          <p:nvPr>
            <p:ph idx="1"/>
          </p:nvPr>
        </p:nvSpPr>
        <p:spPr>
          <a:xfrm>
            <a:off x="228600" y="762000"/>
            <a:ext cx="8610600" cy="5791200"/>
          </a:xfrm>
        </p:spPr>
        <p:txBody>
          <a:bodyPr/>
          <a:lstStyle/>
          <a:p>
            <a:r>
              <a:rPr lang="pt-BR" sz="2400" dirty="0" smtClean="0"/>
              <a:t>Deus está chamando professores à excelência. A excelência em como O representamos. A excelência em como ensinamos.</a:t>
            </a:r>
          </a:p>
          <a:p>
            <a:r>
              <a:rPr lang="pt-BR" sz="2400" dirty="0" smtClean="0"/>
              <a:t>Excelência em como preparamos nossos alunos para serem o melhor que podem ser neste mundo e no porvir. </a:t>
            </a:r>
          </a:p>
          <a:p>
            <a:r>
              <a:rPr lang="pt-BR" sz="2400" dirty="0" smtClean="0"/>
              <a:t>Deus chamou professores para serem uma parte-chave da comissão evangélica. Tão importante como a dos pastores. Os professores estão preparando os filhos de Deus para se assentarem em Seu trono. </a:t>
            </a:r>
          </a:p>
          <a:p>
            <a:r>
              <a:rPr lang="pt-BR" sz="2400" dirty="0" smtClean="0"/>
              <a:t>Imagine como os professores em sua divisão encarariam seu trabalho se soubessem que Jesus, a Majestade celestial, seria aluno em sua classe. Quer saber a verdade, Jesus está nas salas de aula. Pois quando você fizer para um dos mais pequeninos terá feito a Mim.</a:t>
            </a:r>
            <a:endParaRPr lang="pt-BR" sz="2400" dirty="0"/>
          </a:p>
        </p:txBody>
      </p:sp>
      <p:sp>
        <p:nvSpPr>
          <p:cNvPr id="16387" name="Line 4"/>
          <p:cNvSpPr>
            <a:spLocks noChangeShapeType="1"/>
          </p:cNvSpPr>
          <p:nvPr/>
        </p:nvSpPr>
        <p:spPr bwMode="auto">
          <a:xfrm>
            <a:off x="381000" y="762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457200" y="65532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842563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b="1" dirty="0" smtClean="0"/>
              <a:t>A Liderança é Importante</a:t>
            </a:r>
          </a:p>
        </p:txBody>
      </p:sp>
      <p:sp>
        <p:nvSpPr>
          <p:cNvPr id="23555" name="TextBox 3"/>
          <p:cNvSpPr txBox="1">
            <a:spLocks noChangeArrowheads="1"/>
          </p:cNvSpPr>
          <p:nvPr/>
        </p:nvSpPr>
        <p:spPr bwMode="auto">
          <a:xfrm>
            <a:off x="304800" y="990601"/>
            <a:ext cx="5334000" cy="4832092"/>
          </a:xfrm>
          <a:prstGeom prst="rect">
            <a:avLst/>
          </a:prstGeom>
          <a:noFill/>
          <a:ln w="9525">
            <a:noFill/>
            <a:miter lim="800000"/>
            <a:headEnd/>
            <a:tailEnd/>
          </a:ln>
        </p:spPr>
        <p:txBody>
          <a:bodyPr wrap="square">
            <a:spAutoFit/>
          </a:bodyPr>
          <a:lstStyle/>
          <a:p>
            <a:pPr marL="457200" indent="-457200" algn="l">
              <a:buFont typeface="Arial"/>
              <a:buChar char="•"/>
            </a:pPr>
            <a:r>
              <a:rPr lang="pt-BR" sz="2800" dirty="0" smtClean="0"/>
              <a:t>Diretores de alta qualidade exercem grande impacto no desempenho acadêmico dos alunos. </a:t>
            </a:r>
          </a:p>
          <a:p>
            <a:pPr marL="457200" indent="-457200" algn="l">
              <a:buFont typeface="Arial"/>
              <a:buChar char="•"/>
            </a:pPr>
            <a:r>
              <a:rPr lang="pt-BR" sz="2800" dirty="0" smtClean="0"/>
              <a:t>“Onde não há visão…</a:t>
            </a:r>
          </a:p>
          <a:p>
            <a:pPr marL="457200" indent="-457200" algn="l">
              <a:buFont typeface="Arial"/>
              <a:buChar char="•"/>
            </a:pPr>
            <a:r>
              <a:rPr lang="pt-BR" sz="2800" dirty="0" smtClean="0"/>
              <a:t>Parte do sucesso desses diretores se deve, provavelmente, à sua capacidade de contratar professores de alta qualidade e de demitir os que se não desempenham bem.</a:t>
            </a:r>
            <a:endParaRPr lang="pt-BR" sz="2800" b="0" dirty="0"/>
          </a:p>
        </p:txBody>
      </p:sp>
      <p:sp>
        <p:nvSpPr>
          <p:cNvPr id="6" name="Rectangle 35"/>
          <p:cNvSpPr>
            <a:spLocks noChangeArrowheads="1"/>
          </p:cNvSpPr>
          <p:nvPr/>
        </p:nvSpPr>
        <p:spPr bwMode="auto">
          <a:xfrm>
            <a:off x="762000" y="63246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Cullen et al, J of Econ Perspectives, 2013</a:t>
            </a:r>
            <a:endParaRPr lang="en-US" sz="2000" dirty="0">
              <a:solidFill>
                <a:srgbClr val="FFFF00"/>
              </a:solidFill>
            </a:endParaRPr>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Principals, effecti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889000"/>
            <a:ext cx="3048000" cy="5207000"/>
          </a:xfrm>
          <a:prstGeom prst="rect">
            <a:avLst/>
          </a:prstGeom>
        </p:spPr>
      </p:pic>
    </p:spTree>
    <p:extLst>
      <p:ext uri="{BB962C8B-B14F-4D97-AF65-F5344CB8AC3E}">
        <p14:creationId xmlns:p14="http://schemas.microsoft.com/office/powerpoint/2010/main" val="395130411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200" b="1" dirty="0" smtClean="0"/>
              <a:t>Necessidade de “Abençoadas Subtrações”</a:t>
            </a:r>
          </a:p>
        </p:txBody>
      </p:sp>
      <p:sp>
        <p:nvSpPr>
          <p:cNvPr id="23555" name="TextBox 3"/>
          <p:cNvSpPr txBox="1">
            <a:spLocks noChangeArrowheads="1"/>
          </p:cNvSpPr>
          <p:nvPr/>
        </p:nvSpPr>
        <p:spPr bwMode="auto">
          <a:xfrm>
            <a:off x="304800" y="990600"/>
            <a:ext cx="8534400" cy="4832092"/>
          </a:xfrm>
          <a:prstGeom prst="rect">
            <a:avLst/>
          </a:prstGeom>
          <a:noFill/>
          <a:ln w="9525">
            <a:noFill/>
            <a:miter lim="800000"/>
            <a:headEnd/>
            <a:tailEnd/>
          </a:ln>
        </p:spPr>
        <p:txBody>
          <a:bodyPr wrap="square">
            <a:spAutoFit/>
          </a:bodyPr>
          <a:lstStyle/>
          <a:p>
            <a:pPr marL="466725" indent="-466725" algn="l">
              <a:buFont typeface="Arial" charset="0"/>
              <a:buChar char="•"/>
            </a:pPr>
            <a:r>
              <a:rPr lang="pt-BR" sz="2800" b="0" dirty="0" smtClean="0"/>
              <a:t>Necessitamos de contínua melhoria na qualidade.</a:t>
            </a:r>
          </a:p>
          <a:p>
            <a:pPr marL="466725" indent="-466725" algn="l">
              <a:buFont typeface="Arial" charset="0"/>
              <a:buChar char="•"/>
            </a:pPr>
            <a:r>
              <a:rPr lang="pt-BR" sz="2800" b="0" dirty="0" smtClean="0"/>
              <a:t>Necessitamos fazer um compromisso tangível e de longo prazo para com a melhoria na qualidade do ensino nas escolas fundamentais e do ensino médio.</a:t>
            </a:r>
          </a:p>
          <a:p>
            <a:pPr marL="466725" indent="-466725" algn="l">
              <a:buFont typeface="Arial" charset="0"/>
              <a:buChar char="•"/>
            </a:pPr>
            <a:r>
              <a:rPr lang="pt-BR" sz="2800" dirty="0" smtClean="0"/>
              <a:t>Necessitamos de um plano para avaliar, nutrir, monitorar e acentuar as habilidades dos professores do ensino fundamental e médio.</a:t>
            </a:r>
          </a:p>
          <a:p>
            <a:pPr marL="466725" indent="-466725" algn="l">
              <a:buFont typeface="Arial" charset="0"/>
              <a:buChar char="•"/>
            </a:pPr>
            <a:r>
              <a:rPr lang="pt-BR" sz="2800" dirty="0" smtClean="0"/>
              <a:t>E as escolas de excelência têm a coragem e a determinação de dispensar os professores que não estão realizando um trabalho proeminente de ensino.</a:t>
            </a:r>
            <a:endParaRPr lang="pt-BR" sz="2800" b="0" dirty="0" smtClean="0"/>
          </a:p>
          <a:p>
            <a:pPr marL="466725" indent="-466725" algn="l">
              <a:buFont typeface="Arial" charset="0"/>
              <a:buChar char="•"/>
            </a:pPr>
            <a:endParaRPr lang="pt-BR" sz="2800" b="0" dirty="0"/>
          </a:p>
        </p:txBody>
      </p:sp>
      <p:sp>
        <p:nvSpPr>
          <p:cNvPr id="7" name="Line 3"/>
          <p:cNvSpPr>
            <a:spLocks noChangeShapeType="1"/>
          </p:cNvSpPr>
          <p:nvPr/>
        </p:nvSpPr>
        <p:spPr bwMode="auto">
          <a:xfrm>
            <a:off x="381000" y="64770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dirty="0" smtClean="0"/>
              <a:t>Papel de nossas Universidades</a:t>
            </a:r>
            <a:r>
              <a:rPr lang="pt-BR" sz="3200" b="1" dirty="0" smtClean="0"/>
              <a:t>	</a:t>
            </a:r>
          </a:p>
        </p:txBody>
      </p:sp>
      <p:sp>
        <p:nvSpPr>
          <p:cNvPr id="23555" name="TextBox 3"/>
          <p:cNvSpPr txBox="1">
            <a:spLocks noChangeArrowheads="1"/>
          </p:cNvSpPr>
          <p:nvPr/>
        </p:nvSpPr>
        <p:spPr bwMode="auto">
          <a:xfrm>
            <a:off x="228600" y="990600"/>
            <a:ext cx="8763000" cy="4893647"/>
          </a:xfrm>
          <a:prstGeom prst="rect">
            <a:avLst/>
          </a:prstGeom>
          <a:noFill/>
          <a:ln w="9525">
            <a:noFill/>
            <a:miter lim="800000"/>
            <a:headEnd/>
            <a:tailEnd/>
          </a:ln>
        </p:spPr>
        <p:txBody>
          <a:bodyPr wrap="square">
            <a:spAutoFit/>
          </a:bodyPr>
          <a:lstStyle/>
          <a:p>
            <a:pPr marL="342900" indent="-342900" algn="l">
              <a:buFont typeface="Arial"/>
              <a:buChar char="•"/>
            </a:pPr>
            <a:r>
              <a:rPr lang="pt-BR" sz="2600" dirty="0" smtClean="0"/>
              <a:t>Muitas escolas do ensino fundamental e médio têm professores que ensinam temas para os quais não foram formados.</a:t>
            </a:r>
          </a:p>
          <a:p>
            <a:pPr marL="342900" indent="-342900" algn="l">
              <a:buFont typeface="Arial"/>
              <a:buChar char="•"/>
            </a:pPr>
            <a:r>
              <a:rPr lang="pt-BR" sz="2600" dirty="0" smtClean="0"/>
              <a:t>A Universidade </a:t>
            </a:r>
            <a:r>
              <a:rPr lang="pt-BR" sz="2600" dirty="0" err="1" smtClean="0"/>
              <a:t>Loma</a:t>
            </a:r>
            <a:r>
              <a:rPr lang="pt-BR" sz="2600" dirty="0" smtClean="0"/>
              <a:t> Linda, em colaboração com seis outras instituições adventistas iniciaram um programa de Excelência em Educação Experimental STEM (EXSEED). </a:t>
            </a:r>
          </a:p>
          <a:p>
            <a:pPr marL="342900" indent="-342900" algn="l">
              <a:buFont typeface="Arial"/>
              <a:buChar char="•"/>
            </a:pPr>
            <a:r>
              <a:rPr lang="pt-BR" sz="2600" dirty="0" smtClean="0"/>
              <a:t> Um programa de uma semana no verão, com professores do ensino fundamental ao médio, de escolas adventistas, no campus da Loma Linda aumenta suas habilidades de ensino de matemática e ciências. </a:t>
            </a:r>
          </a:p>
          <a:p>
            <a:pPr marL="342900" indent="-342900" algn="l">
              <a:buFont typeface="Arial"/>
              <a:buChar char="•"/>
            </a:pPr>
            <a:r>
              <a:rPr lang="pt-BR" sz="2600" dirty="0" smtClean="0"/>
              <a:t>Necessitamos construir, fortalecer e expandir essas iniciativas a fim de aumentar a qualidade do ensino.</a:t>
            </a:r>
            <a:endParaRPr lang="pt-BR" sz="26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381000"/>
          </a:xfrm>
        </p:spPr>
        <p:txBody>
          <a:bodyPr/>
          <a:lstStyle/>
          <a:p>
            <a:r>
              <a:rPr lang="pt-BR" sz="3600" dirty="0" smtClean="0"/>
              <a:t>Programas de Verão	</a:t>
            </a:r>
          </a:p>
        </p:txBody>
      </p:sp>
      <p:sp>
        <p:nvSpPr>
          <p:cNvPr id="23555" name="TextBox 3"/>
          <p:cNvSpPr txBox="1">
            <a:spLocks noChangeArrowheads="1"/>
          </p:cNvSpPr>
          <p:nvPr/>
        </p:nvSpPr>
        <p:spPr bwMode="auto">
          <a:xfrm>
            <a:off x="152400" y="762000"/>
            <a:ext cx="5715000" cy="5262979"/>
          </a:xfrm>
          <a:prstGeom prst="rect">
            <a:avLst/>
          </a:prstGeom>
          <a:noFill/>
          <a:ln w="9525">
            <a:noFill/>
            <a:miter lim="800000"/>
            <a:headEnd/>
            <a:tailEnd/>
          </a:ln>
        </p:spPr>
        <p:txBody>
          <a:bodyPr wrap="square">
            <a:spAutoFit/>
          </a:bodyPr>
          <a:lstStyle/>
          <a:p>
            <a:pPr marL="342900" indent="-342900" algn="l">
              <a:buFont typeface="Arial"/>
              <a:buChar char="•"/>
            </a:pPr>
            <a:r>
              <a:rPr lang="pt-BR" sz="2400" dirty="0" smtClean="0"/>
              <a:t>Como seria se organizássemos programas para fortalecer o programa acadêmico dos alunos das escolas de ensino fundamental e médio, quer nas escolas adventistas ou nas públicas, e os preparássemos para o sucesso no ensino superior?</a:t>
            </a:r>
          </a:p>
          <a:p>
            <a:pPr marL="342900" indent="-342900" algn="l">
              <a:buFont typeface="Arial"/>
              <a:buChar char="•"/>
            </a:pPr>
            <a:r>
              <a:rPr lang="pt-BR" sz="2400" dirty="0" smtClean="0"/>
              <a:t>O Centro da LLU para o Programa de Treinamento de Licenciatura (UTP, sigla em inglês), de verão, em Medicina Molecular e Disparidades da Saúde, é um exemplo.  </a:t>
            </a:r>
          </a:p>
          <a:p>
            <a:pPr marL="342900" indent="-342900" algn="l">
              <a:buFont typeface="Arial"/>
              <a:buChar char="•"/>
            </a:pPr>
            <a:r>
              <a:rPr lang="pt-BR" sz="2400" dirty="0" smtClean="0"/>
              <a:t>Fundado por NIH, um estágio de nove semanas, no verão, em um laboratório de pesquisa. </a:t>
            </a:r>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Casiano, De Leon</a:t>
            </a:r>
            <a:r>
              <a:rPr lang="en-US" sz="2000" dirty="0">
                <a:solidFill>
                  <a:srgbClr val="FFFF00"/>
                </a:solidFill>
              </a:rPr>
              <a:t>,</a:t>
            </a:r>
            <a:r>
              <a:rPr lang="en-US" sz="2000" dirty="0" smtClean="0">
                <a:solidFill>
                  <a:srgbClr val="FFFF00"/>
                </a:solidFill>
              </a:rPr>
              <a:t>  PLoS ONE, 2014</a:t>
            </a:r>
            <a:endParaRPr lang="en-US" sz="2000" dirty="0">
              <a:solidFill>
                <a:srgbClr val="FFFF00"/>
              </a:solidFill>
            </a:endParaRPr>
          </a:p>
        </p:txBody>
      </p:sp>
      <p:sp>
        <p:nvSpPr>
          <p:cNvPr id="7" name="Line 3"/>
          <p:cNvSpPr>
            <a:spLocks noChangeShapeType="1"/>
          </p:cNvSpPr>
          <p:nvPr/>
        </p:nvSpPr>
        <p:spPr bwMode="auto">
          <a:xfrm>
            <a:off x="457200" y="63246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229600" cy="0"/>
          </a:xfrm>
          <a:prstGeom prst="line">
            <a:avLst/>
          </a:prstGeom>
          <a:noFill/>
          <a:ln w="19050">
            <a:solidFill>
              <a:schemeClr val="tx2"/>
            </a:solidFill>
            <a:round/>
            <a:headEnd/>
            <a:tailEnd/>
          </a:ln>
        </p:spPr>
        <p:txBody>
          <a:bodyPr/>
          <a:lstStyle/>
          <a:p>
            <a:endParaRPr lang="en-US" dirty="0"/>
          </a:p>
        </p:txBody>
      </p:sp>
      <p:pic>
        <p:nvPicPr>
          <p:cNvPr id="2" name="Picture 1" descr="Marino De Le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914400"/>
            <a:ext cx="3124200" cy="3505200"/>
          </a:xfrm>
          <a:prstGeom prst="rect">
            <a:avLst/>
          </a:prstGeom>
        </p:spPr>
      </p:pic>
      <p:sp>
        <p:nvSpPr>
          <p:cNvPr id="3" name="TextBox 2"/>
          <p:cNvSpPr txBox="1"/>
          <p:nvPr/>
        </p:nvSpPr>
        <p:spPr>
          <a:xfrm>
            <a:off x="5943600" y="4648200"/>
            <a:ext cx="2895600" cy="461665"/>
          </a:xfrm>
          <a:prstGeom prst="rect">
            <a:avLst/>
          </a:prstGeom>
          <a:noFill/>
        </p:spPr>
        <p:txBody>
          <a:bodyPr wrap="square" rtlCol="0">
            <a:spAutoFit/>
          </a:bodyPr>
          <a:lstStyle/>
          <a:p>
            <a:r>
              <a:rPr lang="en-US" sz="2400" dirty="0" smtClean="0"/>
              <a:t>Dr. Marino De Leon</a:t>
            </a:r>
            <a:endParaRPr lang="en-US" sz="2400" dirty="0"/>
          </a:p>
        </p:txBody>
      </p:sp>
    </p:spTree>
    <p:extLst>
      <p:ext uri="{BB962C8B-B14F-4D97-AF65-F5344CB8AC3E}">
        <p14:creationId xmlns:p14="http://schemas.microsoft.com/office/powerpoint/2010/main" val="248800479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381000"/>
          </a:xfrm>
        </p:spPr>
        <p:txBody>
          <a:bodyPr/>
          <a:lstStyle/>
          <a:p>
            <a:r>
              <a:rPr lang="pt-BR" sz="3600" dirty="0" smtClean="0"/>
              <a:t>Programa de Verão -ULL 	</a:t>
            </a:r>
          </a:p>
        </p:txBody>
      </p:sp>
      <p:sp>
        <p:nvSpPr>
          <p:cNvPr id="23555" name="TextBox 3"/>
          <p:cNvSpPr txBox="1">
            <a:spLocks noChangeArrowheads="1"/>
          </p:cNvSpPr>
          <p:nvPr/>
        </p:nvSpPr>
        <p:spPr bwMode="auto">
          <a:xfrm>
            <a:off x="304800" y="762000"/>
            <a:ext cx="8534400" cy="5355312"/>
          </a:xfrm>
          <a:prstGeom prst="rect">
            <a:avLst/>
          </a:prstGeom>
          <a:noFill/>
          <a:ln w="9525">
            <a:noFill/>
            <a:miter lim="800000"/>
            <a:headEnd/>
            <a:tailEnd/>
          </a:ln>
        </p:spPr>
        <p:txBody>
          <a:bodyPr wrap="square">
            <a:spAutoFit/>
          </a:bodyPr>
          <a:lstStyle/>
          <a:p>
            <a:pPr marL="342900" indent="-342900" algn="l">
              <a:buFont typeface="Arial"/>
              <a:buChar char="•"/>
            </a:pPr>
            <a:r>
              <a:rPr lang="pt-BR" sz="2600" dirty="0" smtClean="0"/>
              <a:t>Inclui acompanhamento, participação em seminários científicos e palestras, atividades de enriquecimento educacional.</a:t>
            </a:r>
          </a:p>
          <a:p>
            <a:pPr marL="342900" indent="-342900" algn="l">
              <a:buFont typeface="Arial"/>
              <a:buChar char="•"/>
            </a:pPr>
            <a:r>
              <a:rPr lang="pt-BR" sz="2600" dirty="0" smtClean="0"/>
              <a:t>Os alunos participantes são competitivamente compensados hora a hora.</a:t>
            </a:r>
          </a:p>
          <a:p>
            <a:pPr marL="342900" indent="-342900" algn="l">
              <a:buFont typeface="Arial"/>
              <a:buChar char="•"/>
            </a:pPr>
            <a:r>
              <a:rPr lang="pt-BR" sz="2600" dirty="0" smtClean="0"/>
              <a:t>Alunos do ensino médio e universitários nesse programa mostraram ganhos nas habilidades de pesquisa e na eficácia na pesquisa.</a:t>
            </a:r>
          </a:p>
          <a:p>
            <a:pPr marL="342900" indent="-342900" algn="l">
              <a:buFont typeface="Arial"/>
              <a:buChar char="•"/>
            </a:pPr>
            <a:r>
              <a:rPr lang="pt-BR" sz="2600" dirty="0" smtClean="0"/>
              <a:t>O programa também teve sucesso no recrutamento de alunos para completar uma faculdade nas áreas de </a:t>
            </a:r>
            <a:r>
              <a:rPr lang="pt-BR" sz="2800" dirty="0"/>
              <a:t>Ciências, Tecnologia, Engenharia e </a:t>
            </a:r>
            <a:r>
              <a:rPr lang="pt-BR" sz="2800" dirty="0" smtClean="0"/>
              <a:t>Matemática (STEM)</a:t>
            </a:r>
            <a:r>
              <a:rPr lang="pt-BR" sz="2600" dirty="0" smtClean="0"/>
              <a:t>. </a:t>
            </a:r>
          </a:p>
          <a:p>
            <a:pPr marL="342900" indent="-342900" algn="l">
              <a:buFont typeface="Arial"/>
              <a:buChar char="•"/>
            </a:pPr>
            <a:r>
              <a:rPr lang="pt-BR" sz="2600" b="0" dirty="0" smtClean="0">
                <a:solidFill>
                  <a:srgbClr val="F6FFFA"/>
                </a:solidFill>
              </a:rPr>
              <a:t>Uma visão ampla para expandir programas desse tipo inclui aulas preparatória do ACT</a:t>
            </a:r>
            <a:r>
              <a:rPr lang="pt-BR" sz="2600" dirty="0" smtClean="0">
                <a:solidFill>
                  <a:srgbClr val="F6FFFA"/>
                </a:solidFill>
              </a:rPr>
              <a:t>/SAT.</a:t>
            </a:r>
            <a:endParaRPr lang="pt-BR" sz="2600" b="0" dirty="0">
              <a:solidFill>
                <a:srgbClr val="F6FFFA"/>
              </a:solidFill>
            </a:endParaRPr>
          </a:p>
        </p:txBody>
      </p:sp>
      <p:sp>
        <p:nvSpPr>
          <p:cNvPr id="6" name="Rectangle 35"/>
          <p:cNvSpPr>
            <a:spLocks noChangeArrowheads="1"/>
          </p:cNvSpPr>
          <p:nvPr/>
        </p:nvSpPr>
        <p:spPr bwMode="auto">
          <a:xfrm>
            <a:off x="838200" y="6248400"/>
            <a:ext cx="6553200" cy="400110"/>
          </a:xfrm>
          <a:prstGeom prst="rect">
            <a:avLst/>
          </a:prstGeom>
          <a:noFill/>
          <a:ln w="9525">
            <a:noFill/>
            <a:miter lim="800000"/>
            <a:headEnd/>
            <a:tailEnd/>
          </a:ln>
        </p:spPr>
        <p:txBody>
          <a:bodyPr wrap="square">
            <a:spAutoFit/>
          </a:bodyPr>
          <a:lstStyle/>
          <a:p>
            <a:pPr algn="l"/>
            <a:r>
              <a:rPr lang="en-US" sz="2000" dirty="0" smtClean="0">
                <a:solidFill>
                  <a:srgbClr val="FFFF00"/>
                </a:solidFill>
              </a:rPr>
              <a:t>Salto, Riggs, De Leon, Casiano, De Leon</a:t>
            </a:r>
            <a:r>
              <a:rPr lang="en-US" sz="2000" dirty="0">
                <a:solidFill>
                  <a:srgbClr val="FFFF00"/>
                </a:solidFill>
              </a:rPr>
              <a:t>,</a:t>
            </a:r>
            <a:r>
              <a:rPr lang="en-US" sz="2000" dirty="0" smtClean="0">
                <a:solidFill>
                  <a:srgbClr val="FFFF00"/>
                </a:solidFill>
              </a:rPr>
              <a:t>  PLoS ONE, 2014</a:t>
            </a:r>
            <a:endParaRPr lang="en-US" sz="2000" dirty="0">
              <a:solidFill>
                <a:srgbClr val="FFFF00"/>
              </a:solidFill>
            </a:endParaRPr>
          </a:p>
        </p:txBody>
      </p:sp>
      <p:sp>
        <p:nvSpPr>
          <p:cNvPr id="7" name="Line 3"/>
          <p:cNvSpPr>
            <a:spLocks noChangeShapeType="1"/>
          </p:cNvSpPr>
          <p:nvPr/>
        </p:nvSpPr>
        <p:spPr bwMode="auto">
          <a:xfrm>
            <a:off x="4572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7620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1392565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dirty="0" smtClean="0"/>
              <a:t>Incubadores para Inovação</a:t>
            </a:r>
            <a:r>
              <a:rPr lang="pt-BR" sz="3200" b="1" dirty="0" smtClean="0"/>
              <a:t>	</a:t>
            </a:r>
          </a:p>
        </p:txBody>
      </p:sp>
      <p:sp>
        <p:nvSpPr>
          <p:cNvPr id="23555" name="TextBox 3"/>
          <p:cNvSpPr txBox="1">
            <a:spLocks noChangeArrowheads="1"/>
          </p:cNvSpPr>
          <p:nvPr/>
        </p:nvSpPr>
        <p:spPr bwMode="auto">
          <a:xfrm>
            <a:off x="533400" y="990600"/>
            <a:ext cx="8305800" cy="4401205"/>
          </a:xfrm>
          <a:prstGeom prst="rect">
            <a:avLst/>
          </a:prstGeom>
          <a:noFill/>
          <a:ln w="9525">
            <a:noFill/>
            <a:miter lim="800000"/>
            <a:headEnd/>
            <a:tailEnd/>
          </a:ln>
        </p:spPr>
        <p:txBody>
          <a:bodyPr wrap="square">
            <a:spAutoFit/>
          </a:bodyPr>
          <a:lstStyle/>
          <a:p>
            <a:pPr marL="457200" indent="-457200" algn="l">
              <a:buFont typeface="Arial"/>
              <a:buChar char="•"/>
            </a:pPr>
            <a:r>
              <a:rPr lang="pt-BR" sz="2800" b="0" dirty="0" smtClean="0"/>
              <a:t>A qualidade de nossos programas acadêmicos variam.</a:t>
            </a:r>
          </a:p>
          <a:p>
            <a:pPr marL="457200" indent="-457200" algn="l">
              <a:buFont typeface="Arial"/>
              <a:buChar char="•"/>
            </a:pPr>
            <a:r>
              <a:rPr lang="pt-BR" sz="2800" b="0" dirty="0" smtClean="0"/>
              <a:t>Necessitamos criar e testar novas estratégias.  </a:t>
            </a:r>
          </a:p>
          <a:p>
            <a:pPr marL="457200" indent="-457200" algn="l">
              <a:buFont typeface="Arial"/>
              <a:buChar char="•"/>
            </a:pPr>
            <a:r>
              <a:rPr lang="pt-BR" sz="2800" b="0" dirty="0" smtClean="0"/>
              <a:t>Necessitamos de inovação, baseadas na ciência (e nos princípios) que levem à melhoras dramáticas no impacto de nosso trabalho </a:t>
            </a:r>
          </a:p>
          <a:p>
            <a:pPr marL="457200" indent="-457200" algn="l">
              <a:buFont typeface="Arial"/>
              <a:buChar char="•"/>
            </a:pPr>
            <a:r>
              <a:rPr lang="pt-BR" sz="2800" dirty="0" smtClean="0"/>
              <a:t>Sem inovação, não alcançaremos alvos ambiciosos.</a:t>
            </a:r>
          </a:p>
          <a:p>
            <a:pPr marL="457200" indent="-457200" algn="l">
              <a:buFont typeface="Arial"/>
              <a:buChar char="•"/>
            </a:pPr>
            <a:r>
              <a:rPr lang="pt-BR" sz="2800" b="0" dirty="0" smtClean="0"/>
              <a:t>Necessitamos mobilizar talentos criativos dos adventistas dentro e fora de nosso sistema.</a:t>
            </a:r>
          </a:p>
          <a:p>
            <a:pPr marL="457200" indent="-457200" algn="l">
              <a:buFont typeface="Arial"/>
              <a:buChar char="•"/>
            </a:pPr>
            <a:r>
              <a:rPr lang="pt-BR" sz="2800" dirty="0" smtClean="0"/>
              <a:t>Necessitamos de novas formas de pensamento, de trabalho e de liderança.</a:t>
            </a:r>
            <a:endParaRPr lang="pt-BR" sz="2400" b="0" dirty="0"/>
          </a:p>
        </p:txBody>
      </p:sp>
      <p:sp>
        <p:nvSpPr>
          <p:cNvPr id="6" name="Rectangle 35"/>
          <p:cNvSpPr>
            <a:spLocks noChangeArrowheads="1"/>
          </p:cNvSpPr>
          <p:nvPr/>
        </p:nvSpPr>
        <p:spPr bwMode="auto">
          <a:xfrm>
            <a:off x="762000" y="6324600"/>
            <a:ext cx="6553200" cy="369332"/>
          </a:xfrm>
          <a:prstGeom prst="rect">
            <a:avLst/>
          </a:prstGeom>
          <a:noFill/>
          <a:ln w="9525">
            <a:noFill/>
            <a:miter lim="800000"/>
            <a:headEnd/>
            <a:tailEnd/>
          </a:ln>
        </p:spPr>
        <p:txBody>
          <a:bodyPr wrap="square">
            <a:spAutoFit/>
          </a:bodyPr>
          <a:lstStyle/>
          <a:p>
            <a:pPr algn="l"/>
            <a:endParaRPr lang="en-US" dirty="0">
              <a:solidFill>
                <a:srgbClr val="FFFF00"/>
              </a:solidFill>
            </a:endParaRPr>
          </a:p>
        </p:txBody>
      </p:sp>
      <p:sp>
        <p:nvSpPr>
          <p:cNvPr id="7" name="Line 3"/>
          <p:cNvSpPr>
            <a:spLocks noChangeShapeType="1"/>
          </p:cNvSpPr>
          <p:nvPr/>
        </p:nvSpPr>
        <p:spPr bwMode="auto">
          <a:xfrm>
            <a:off x="6858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28993407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pt-BR" sz="3600" b="1" dirty="0" smtClean="0"/>
              <a:t>Temas Principais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FFF00"/>
                </a:solidFill>
              </a:rPr>
              <a:t>Desafio de Reter o Jovem</a:t>
            </a:r>
          </a:p>
          <a:p>
            <a:pPr marL="514350" indent="-514350" eaLnBrk="1" hangingPunct="1">
              <a:lnSpc>
                <a:spcPct val="90000"/>
              </a:lnSpc>
              <a:spcBef>
                <a:spcPct val="25000"/>
              </a:spcBef>
              <a:spcAft>
                <a:spcPct val="25000"/>
              </a:spcAft>
              <a:buFont typeface="+mj-lt"/>
              <a:buAutoNum type="arabicPeriod"/>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FFF00"/>
                </a:solidFill>
              </a:rPr>
              <a:t>Desafio de prover educação de alta qualidade</a:t>
            </a:r>
          </a:p>
          <a:p>
            <a:pPr marL="0" indent="0" eaLnBrk="1" hangingPunct="1">
              <a:lnSpc>
                <a:spcPct val="90000"/>
              </a:lnSpc>
              <a:spcBef>
                <a:spcPct val="25000"/>
              </a:spcBef>
              <a:spcAft>
                <a:spcPct val="25000"/>
              </a:spcAft>
              <a:buNone/>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6FFFA"/>
                </a:solidFill>
              </a:rPr>
              <a:t>Desafio de tornar a educação adventista acessível a nossos constituintes</a:t>
            </a:r>
            <a:endParaRPr lang="pt-BR" dirty="0">
              <a:solidFill>
                <a:srgbClr val="F6FFFA"/>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39077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228600"/>
            <a:ext cx="8458200" cy="457200"/>
          </a:xfrm>
        </p:spPr>
        <p:txBody>
          <a:bodyPr/>
          <a:lstStyle/>
          <a:p>
            <a:pPr eaLnBrk="1" hangingPunct="1"/>
            <a:r>
              <a:rPr lang="pt-BR" sz="3600" dirty="0" smtClean="0"/>
              <a:t>Retorno do Investimento </a:t>
            </a:r>
            <a:r>
              <a:rPr lang="pt-BR" sz="2800" dirty="0" smtClean="0"/>
              <a:t>(Educação Adventista)</a:t>
            </a:r>
          </a:p>
        </p:txBody>
      </p:sp>
      <p:sp>
        <p:nvSpPr>
          <p:cNvPr id="36867" name="Rectangle 3"/>
          <p:cNvSpPr>
            <a:spLocks noGrp="1" noChangeArrowheads="1"/>
          </p:cNvSpPr>
          <p:nvPr>
            <p:ph type="body" idx="1"/>
          </p:nvPr>
        </p:nvSpPr>
        <p:spPr>
          <a:xfrm>
            <a:off x="152400" y="653716"/>
            <a:ext cx="8915400" cy="5975684"/>
          </a:xfrm>
        </p:spPr>
        <p:txBody>
          <a:bodyPr/>
          <a:lstStyle/>
          <a:p>
            <a:r>
              <a:rPr lang="pt-BR" sz="2400" dirty="0" smtClean="0"/>
              <a:t>Aceito para estudo doutoral nos três maiores departamentos (University of Michigan)</a:t>
            </a:r>
          </a:p>
          <a:p>
            <a:r>
              <a:rPr lang="pt-BR" sz="2400" dirty="0" smtClean="0"/>
              <a:t>1986-1992, de Professor Assistente para Associado, </a:t>
            </a:r>
            <a:r>
              <a:rPr lang="pt-BR" sz="2400" dirty="0" smtClean="0">
                <a:solidFill>
                  <a:srgbClr val="F6FFFA"/>
                </a:solidFill>
              </a:rPr>
              <a:t>Universidade Yale </a:t>
            </a:r>
          </a:p>
          <a:p>
            <a:r>
              <a:rPr lang="pt-BR" sz="2400" dirty="0" smtClean="0"/>
              <a:t>1992 - 2006</a:t>
            </a:r>
            <a:r>
              <a:rPr lang="pt-BR" sz="2400" dirty="0"/>
              <a:t>, Professor </a:t>
            </a:r>
            <a:r>
              <a:rPr lang="pt-BR" sz="2400" dirty="0" smtClean="0"/>
              <a:t>Assoc. Colegiado, </a:t>
            </a:r>
            <a:r>
              <a:rPr lang="pt-BR" sz="2400" dirty="0" smtClean="0">
                <a:solidFill>
                  <a:srgbClr val="F6FFFA"/>
                </a:solidFill>
              </a:rPr>
              <a:t>Universidade de Michigan</a:t>
            </a:r>
          </a:p>
          <a:p>
            <a:r>
              <a:rPr lang="pt-BR" sz="2400" dirty="0" smtClean="0"/>
              <a:t>2006 – atual, Norman Professor, </a:t>
            </a:r>
            <a:r>
              <a:rPr lang="pt-BR" sz="2400" dirty="0" smtClean="0">
                <a:solidFill>
                  <a:srgbClr val="F6FFFA"/>
                </a:solidFill>
              </a:rPr>
              <a:t>Universidade Harvard </a:t>
            </a:r>
          </a:p>
          <a:p>
            <a:r>
              <a:rPr lang="pt-BR" sz="2400" dirty="0" smtClean="0"/>
              <a:t>Autor de ~400 artigos científicos</a:t>
            </a:r>
          </a:p>
          <a:p>
            <a:pPr lvl="0"/>
            <a:r>
              <a:rPr lang="pt-BR" sz="2400" dirty="0" smtClean="0"/>
              <a:t>Classificado entre os Dez Cientistas Sociais Mais Citados no mundo</a:t>
            </a:r>
          </a:p>
          <a:p>
            <a:pPr lvl="0"/>
            <a:r>
              <a:rPr lang="pt-BR" sz="2400" dirty="0" smtClean="0"/>
              <a:t>Classificado como o Estudioso Negro Mais Citado em Ciências Sociais</a:t>
            </a:r>
          </a:p>
          <a:p>
            <a:pPr lvl="0"/>
            <a:r>
              <a:rPr lang="pt-BR" sz="2400" dirty="0" smtClean="0"/>
              <a:t>Classificado pela Thompson-Reuters como uma das Mentes Científicas Mais Influentes do Mundo em 2014</a:t>
            </a:r>
          </a:p>
          <a:p>
            <a:pPr lvl="0"/>
            <a:r>
              <a:rPr lang="pt-BR" sz="2400" dirty="0" smtClean="0"/>
              <a:t>Eleito, Academia Nacional de Medicina, 2001</a:t>
            </a:r>
          </a:p>
          <a:p>
            <a:pPr lvl="0"/>
            <a:r>
              <a:rPr lang="pt-BR" sz="2400" dirty="0" smtClean="0"/>
              <a:t>Dir. Assoc., Ministério da Saúde, Associação Geral da IASD, 2014-</a:t>
            </a:r>
            <a:endParaRPr lang="pt-BR" sz="2400" dirty="0"/>
          </a:p>
        </p:txBody>
      </p:sp>
      <p:sp>
        <p:nvSpPr>
          <p:cNvPr id="36868" name="Line 4"/>
          <p:cNvSpPr>
            <a:spLocks noChangeShapeType="1"/>
          </p:cNvSpPr>
          <p:nvPr/>
        </p:nvSpPr>
        <p:spPr bwMode="auto">
          <a:xfrm>
            <a:off x="381000" y="7620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4017216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70025"/>
          </a:xfrm>
        </p:spPr>
        <p:txBody>
          <a:bodyPr/>
          <a:lstStyle/>
          <a:p>
            <a:r>
              <a:rPr lang="pt-BR" sz="4000" dirty="0" smtClean="0"/>
              <a:t>Pesquisa Demográfica da</a:t>
            </a:r>
            <a:br>
              <a:rPr lang="pt-BR" sz="4000" dirty="0" smtClean="0"/>
            </a:br>
            <a:r>
              <a:rPr lang="pt-BR" sz="4000" dirty="0" smtClean="0"/>
              <a:t>Igreja Adventista do Sétimo Dia</a:t>
            </a:r>
            <a:br>
              <a:rPr lang="pt-BR" sz="4000" dirty="0" smtClean="0"/>
            </a:br>
            <a:r>
              <a:rPr lang="pt-BR" sz="4000" dirty="0" smtClean="0"/>
              <a:t>na América do Norte</a:t>
            </a:r>
            <a:endParaRPr lang="pt-BR" sz="4000" dirty="0"/>
          </a:p>
        </p:txBody>
      </p:sp>
      <p:sp>
        <p:nvSpPr>
          <p:cNvPr id="2051" name="Rectangle 3"/>
          <p:cNvSpPr>
            <a:spLocks noGrp="1" noChangeArrowheads="1"/>
          </p:cNvSpPr>
          <p:nvPr>
            <p:ph type="subTitle" idx="1"/>
          </p:nvPr>
        </p:nvSpPr>
        <p:spPr/>
        <p:txBody>
          <a:bodyPr/>
          <a:lstStyle/>
          <a:p>
            <a:r>
              <a:rPr lang="pt-BR" sz="2800" dirty="0" smtClean="0"/>
              <a:t>Conduzida pela Secretaria da DNA</a:t>
            </a:r>
          </a:p>
          <a:p>
            <a:r>
              <a:rPr lang="pt-BR" sz="2800" dirty="0" smtClean="0"/>
              <a:t>Pelo Centro de Ministério Criativo</a:t>
            </a:r>
          </a:p>
          <a:p>
            <a:r>
              <a:rPr lang="pt-BR" sz="2800" dirty="0" smtClean="0"/>
              <a:t>2007-2008</a:t>
            </a:r>
            <a:endParaRPr lang="pt-BR" sz="2800" dirty="0"/>
          </a:p>
        </p:txBody>
      </p:sp>
    </p:spTree>
    <p:extLst>
      <p:ext uri="{BB962C8B-B14F-4D97-AF65-F5344CB8AC3E}">
        <p14:creationId xmlns:p14="http://schemas.microsoft.com/office/powerpoint/2010/main" val="2944156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b="1" dirty="0" smtClean="0"/>
              <a:t>Desafio para muitos pais </a:t>
            </a:r>
            <a:r>
              <a:rPr lang="pt-BR" sz="3600" b="1" dirty="0"/>
              <a:t>a</a:t>
            </a:r>
            <a:r>
              <a:rPr lang="pt-BR" sz="3600" b="1" dirty="0" smtClean="0"/>
              <a:t>dventistas</a:t>
            </a:r>
          </a:p>
        </p:txBody>
      </p:sp>
      <p:sp>
        <p:nvSpPr>
          <p:cNvPr id="25605" name="Rectangle 5"/>
          <p:cNvSpPr>
            <a:spLocks noGrp="1" noChangeArrowheads="1"/>
          </p:cNvSpPr>
          <p:nvPr>
            <p:ph idx="1"/>
          </p:nvPr>
        </p:nvSpPr>
        <p:spPr>
          <a:xfrm>
            <a:off x="381000" y="838200"/>
            <a:ext cx="8458200" cy="5410200"/>
          </a:xfrm>
        </p:spPr>
        <p:txBody>
          <a:bodyPr/>
          <a:lstStyle/>
          <a:p>
            <a:pPr marL="342900" lvl="1" indent="-342900" eaLnBrk="1" hangingPunct="1">
              <a:buFontTx/>
              <a:buChar char="•"/>
            </a:pPr>
            <a:r>
              <a:rPr lang="pt-BR" sz="2600" dirty="0" smtClean="0"/>
              <a:t>O contexto de baixa renda de muitos lares adventistas, nos EUA, significa que muitos pais que gostariam de enviar os filhos a escolas adventistas não têm condições de pagar as mensalidades e necessitam desesperadamente de assistência financeira.</a:t>
            </a:r>
          </a:p>
          <a:p>
            <a:pPr marL="342900" lvl="1" indent="-342900" eaLnBrk="1" hangingPunct="1">
              <a:buFontTx/>
              <a:buChar char="•"/>
            </a:pPr>
            <a:r>
              <a:rPr lang="pt-BR" sz="2600" dirty="0" smtClean="0"/>
              <a:t> Durante os oito anos prévios, os membros, na DNA, tiveram um aumento entre a classe média baixa e média, mas declinou entre as famílias acima da renda média nacional.</a:t>
            </a:r>
          </a:p>
          <a:p>
            <a:pPr marL="342900" lvl="1" indent="-342900" eaLnBrk="1" hangingPunct="1">
              <a:buFontTx/>
              <a:buChar char="•"/>
            </a:pPr>
            <a:r>
              <a:rPr lang="pt-BR" sz="2600" dirty="0" smtClean="0"/>
              <a:t>Uma parcela grande e crescente dos membros da igreja não conseguirá arcar com a educação adventista </a:t>
            </a:r>
            <a:r>
              <a:rPr lang="pt-BR" sz="2600" dirty="0" smtClean="0">
                <a:solidFill>
                  <a:srgbClr val="F6FFFA"/>
                </a:solidFill>
              </a:rPr>
              <a:t>sob os acertos de financiamento atuais</a:t>
            </a:r>
            <a:r>
              <a:rPr lang="pt-BR" sz="2600" dirty="0" smtClean="0"/>
              <a:t>.</a:t>
            </a:r>
            <a:endParaRPr lang="pt-BR" sz="2600" dirty="0" smtClean="0">
              <a:solidFill>
                <a:srgbClr val="F6FFFA"/>
              </a:solidFill>
            </a:endParaRPr>
          </a:p>
          <a:p>
            <a:pPr marL="342900" lvl="1" indent="-342900" eaLnBrk="1" hangingPunct="1">
              <a:buFontTx/>
              <a:buChar char="•"/>
            </a:pPr>
            <a:endParaRPr lang="pt-BR" sz="2600" dirty="0" smtClean="0"/>
          </a:p>
          <a:p>
            <a:pPr lvl="1" eaLnBrk="1" hangingPunct="1">
              <a:buFontTx/>
              <a:buNone/>
            </a:pPr>
            <a:endParaRPr lang="pt-BR" sz="2600" b="1" dirty="0" smtClean="0"/>
          </a:p>
          <a:p>
            <a:pPr lvl="1" eaLnBrk="1" hangingPunct="1">
              <a:buFontTx/>
              <a:buNone/>
            </a:pPr>
            <a:endParaRPr lang="pt-BR" sz="2600"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r>
              <a:rPr lang="en-US" sz="2000" dirty="0"/>
              <a:t>Center for Creative </a:t>
            </a:r>
            <a:r>
              <a:rPr lang="en-US" sz="2000" dirty="0" smtClean="0"/>
              <a:t>Ministry, 2007</a:t>
            </a:r>
            <a:r>
              <a:rPr lang="en-US" sz="2000" dirty="0"/>
              <a:t>-2008</a:t>
            </a: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pt-BR" altLang="en-US" sz="3600" i="1" dirty="0" smtClean="0"/>
              <a:t>A mudança demográfica da DNA destaca esse desafio</a:t>
            </a:r>
          </a:p>
        </p:txBody>
      </p:sp>
    </p:spTree>
    <p:extLst>
      <p:ext uri="{BB962C8B-B14F-4D97-AF65-F5344CB8AC3E}">
        <p14:creationId xmlns:p14="http://schemas.microsoft.com/office/powerpoint/2010/main" val="41727458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pt-BR" dirty="0" smtClean="0"/>
              <a:t>Etnicidade</a:t>
            </a:r>
            <a:endParaRPr lang="pt-BR" sz="1800" dirty="0"/>
          </a:p>
        </p:txBody>
      </p:sp>
      <p:graphicFrame>
        <p:nvGraphicFramePr>
          <p:cNvPr id="28675" name="Object 3"/>
          <p:cNvGraphicFramePr>
            <a:graphicFrameLocks noGrp="1" noChangeAspect="1"/>
          </p:cNvGraphicFramePr>
          <p:nvPr>
            <p:ph idx="1"/>
          </p:nvPr>
        </p:nvGraphicFramePr>
        <p:xfrm>
          <a:off x="463550" y="1600200"/>
          <a:ext cx="8215313" cy="4525963"/>
        </p:xfrm>
        <a:graphic>
          <a:graphicData uri="http://schemas.openxmlformats.org/presentationml/2006/ole">
            <mc:AlternateContent xmlns:mc="http://schemas.openxmlformats.org/markup-compatibility/2006">
              <mc:Choice xmlns:v="urn:schemas-microsoft-com:vml" Requires="v">
                <p:oleObj spid="_x0000_s1105" name="Chart" r:id="rId4" imgW="8229600" imgH="4533798" progId="MSGraph.Chart.8">
                  <p:embed followColorScheme="full"/>
                </p:oleObj>
              </mc:Choice>
              <mc:Fallback>
                <p:oleObj name="Chart" r:id="rId4" imgW="8229600" imgH="4533798"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600200"/>
                        <a:ext cx="821531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5523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pt-BR" dirty="0" smtClean="0"/>
              <a:t>Tendências na Etnicidade</a:t>
            </a:r>
            <a:endParaRPr lang="pt-BR" dirty="0"/>
          </a:p>
        </p:txBody>
      </p:sp>
      <p:graphicFrame>
        <p:nvGraphicFramePr>
          <p:cNvPr id="18435" name="Object 3"/>
          <p:cNvGraphicFramePr>
            <a:graphicFrameLocks noGrp="1" noChangeAspect="1"/>
          </p:cNvGraphicFramePr>
          <p:nvPr>
            <p:ph idx="1"/>
          </p:nvPr>
        </p:nvGraphicFramePr>
        <p:xfrm>
          <a:off x="463550" y="1600200"/>
          <a:ext cx="8215313" cy="4525963"/>
        </p:xfrm>
        <a:graphic>
          <a:graphicData uri="http://schemas.openxmlformats.org/presentationml/2006/ole">
            <mc:AlternateContent xmlns:mc="http://schemas.openxmlformats.org/markup-compatibility/2006">
              <mc:Choice xmlns:v="urn:schemas-microsoft-com:vml" Requires="v">
                <p:oleObj spid="_x0000_s335954" name="Chart" r:id="rId4" imgW="8229600" imgH="4533798" progId="MSGraph.Chart.8">
                  <p:embed followColorScheme="full"/>
                </p:oleObj>
              </mc:Choice>
              <mc:Fallback>
                <p:oleObj name="Chart" r:id="rId4" imgW="8229600" imgH="4533798"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600200"/>
                        <a:ext cx="821531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3611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pt-BR" dirty="0" err="1" smtClean="0"/>
              <a:t>Etnicidade</a:t>
            </a:r>
            <a:r>
              <a:rPr lang="pt-BR" dirty="0" smtClean="0"/>
              <a:t> em Contexto</a:t>
            </a:r>
            <a:endParaRPr lang="pt-BR" dirty="0"/>
          </a:p>
        </p:txBody>
      </p:sp>
      <p:graphicFrame>
        <p:nvGraphicFramePr>
          <p:cNvPr id="75779" name="Object 3"/>
          <p:cNvGraphicFramePr>
            <a:graphicFrameLocks noGrp="1" noChangeAspect="1"/>
          </p:cNvGraphicFramePr>
          <p:nvPr>
            <p:ph idx="1"/>
          </p:nvPr>
        </p:nvGraphicFramePr>
        <p:xfrm>
          <a:off x="463550" y="1600200"/>
          <a:ext cx="8215313" cy="4525963"/>
        </p:xfrm>
        <a:graphic>
          <a:graphicData uri="http://schemas.openxmlformats.org/presentationml/2006/ole">
            <mc:AlternateContent xmlns:mc="http://schemas.openxmlformats.org/markup-compatibility/2006">
              <mc:Choice xmlns:v="urn:schemas-microsoft-com:vml" Requires="v">
                <p:oleObj spid="_x0000_s336978" name="Chart" r:id="rId4" imgW="8229600" imgH="4533798" progId="MSGraph.Chart.8">
                  <p:embed followColorScheme="full"/>
                </p:oleObj>
              </mc:Choice>
              <mc:Fallback>
                <p:oleObj name="Chart" r:id="rId4" imgW="8229600" imgH="4533798"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50" y="1600200"/>
                        <a:ext cx="8215313"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17468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pt-BR" altLang="en-US" sz="3600" i="1" dirty="0" smtClean="0"/>
              <a:t>Há Grandes Diferenças Raciais/Étnicas no Status Socioeconômico Baixo</a:t>
            </a:r>
          </a:p>
        </p:txBody>
      </p:sp>
    </p:spTree>
    <p:extLst>
      <p:ext uri="{BB962C8B-B14F-4D97-AF65-F5344CB8AC3E}">
        <p14:creationId xmlns:p14="http://schemas.microsoft.com/office/powerpoint/2010/main" val="112615082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28600" y="1153868"/>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0" hangingPunct="0">
              <a:lnSpc>
                <a:spcPct val="90000"/>
              </a:lnSpc>
              <a:buFontTx/>
              <a:buNone/>
            </a:pPr>
            <a:endParaRPr lang="en-US" altLang="en-US" sz="3600" b="1" dirty="0">
              <a:solidFill>
                <a:srgbClr val="FFFF00"/>
              </a:solidFill>
            </a:endParaRPr>
          </a:p>
        </p:txBody>
      </p:sp>
      <p:sp>
        <p:nvSpPr>
          <p:cNvPr id="87043" name="Rectangle 3"/>
          <p:cNvSpPr>
            <a:spLocks noGrp="1" noChangeArrowheads="1"/>
          </p:cNvSpPr>
          <p:nvPr>
            <p:ph type="title"/>
          </p:nvPr>
        </p:nvSpPr>
        <p:spPr>
          <a:xfrm>
            <a:off x="228612" y="152400"/>
            <a:ext cx="8683625" cy="1143000"/>
          </a:xfrm>
        </p:spPr>
        <p:txBody>
          <a:bodyPr/>
          <a:lstStyle/>
          <a:p>
            <a:pPr eaLnBrk="1" hangingPunct="1"/>
            <a:r>
              <a:rPr lang="pt-BR" altLang="en-US" sz="3600" dirty="0" smtClean="0"/>
              <a:t>Renda Média da Família e Raça, </a:t>
            </a:r>
            <a:r>
              <a:rPr lang="pt-BR" altLang="zh-CN" sz="3600" dirty="0" smtClean="0"/>
              <a:t>2015</a:t>
            </a:r>
            <a:endParaRPr lang="pt-BR" altLang="en-US" sz="3600" dirty="0" smtClean="0">
              <a:solidFill>
                <a:srgbClr val="FFFF00"/>
              </a:solidFill>
            </a:endParaRPr>
          </a:p>
        </p:txBody>
      </p:sp>
      <p:sp>
        <p:nvSpPr>
          <p:cNvPr id="87044" name="Content Placeholder 2"/>
          <p:cNvSpPr>
            <a:spLocks noGrp="1"/>
          </p:cNvSpPr>
          <p:nvPr>
            <p:ph idx="1"/>
          </p:nvPr>
        </p:nvSpPr>
        <p:spPr>
          <a:xfrm>
            <a:off x="685800" y="1295400"/>
            <a:ext cx="7772400" cy="4876800"/>
          </a:xfrm>
        </p:spPr>
        <p:txBody>
          <a:bodyPr/>
          <a:lstStyle/>
          <a:p>
            <a:pPr marL="0" indent="0">
              <a:buFontTx/>
              <a:buNone/>
            </a:pPr>
            <a:r>
              <a:rPr lang="pt-BR" altLang="en-US" sz="2800" dirty="0" smtClean="0"/>
              <a:t>As Diferenças Raciais na Renda São Substanciais: </a:t>
            </a:r>
          </a:p>
          <a:p>
            <a:pPr marL="0" indent="0">
              <a:buFontTx/>
              <a:buNone/>
            </a:pPr>
            <a:endParaRPr lang="pt-BR" altLang="en-US" sz="2800" dirty="0" smtClean="0"/>
          </a:p>
        </p:txBody>
      </p:sp>
      <p:sp>
        <p:nvSpPr>
          <p:cNvPr id="87045" name="Line 4"/>
          <p:cNvSpPr>
            <a:spLocks noChangeShapeType="1"/>
          </p:cNvSpPr>
          <p:nvPr/>
        </p:nvSpPr>
        <p:spPr bwMode="auto">
          <a:xfrm>
            <a:off x="457200" y="12192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sz="3800" b="1" dirty="0">
              <a:solidFill>
                <a:srgbClr val="FFFF00"/>
              </a:solidFill>
              <a:ea typeface="MS PGothic" pitchFamily="34" charset="-128"/>
            </a:endParaRPr>
          </a:p>
        </p:txBody>
      </p:sp>
      <p:sp>
        <p:nvSpPr>
          <p:cNvPr id="87046" name="Line 5"/>
          <p:cNvSpPr>
            <a:spLocks noChangeShapeType="1"/>
          </p:cNvSpPr>
          <p:nvPr/>
        </p:nvSpPr>
        <p:spPr bwMode="auto">
          <a:xfrm>
            <a:off x="457200" y="6248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hangingPunct="0"/>
            <a:endParaRPr lang="en-US" sz="3800" b="1" dirty="0">
              <a:solidFill>
                <a:srgbClr val="FFFF00"/>
              </a:solidFill>
              <a:ea typeface="MS PGothic" pitchFamily="34" charset="-128"/>
            </a:endParaRPr>
          </a:p>
        </p:txBody>
      </p:sp>
      <p:sp>
        <p:nvSpPr>
          <p:cNvPr id="87047" name="Text Box 6"/>
          <p:cNvSpPr txBox="1">
            <a:spLocks noChangeArrowheads="1"/>
          </p:cNvSpPr>
          <p:nvPr/>
        </p:nvSpPr>
        <p:spPr bwMode="auto">
          <a:xfrm>
            <a:off x="253617" y="6400800"/>
            <a:ext cx="8467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0" hangingPunct="0">
              <a:spcBef>
                <a:spcPct val="0"/>
              </a:spcBef>
              <a:buFontTx/>
              <a:buNone/>
            </a:pPr>
            <a:r>
              <a:rPr lang="en-US" altLang="en-US" sz="1800" dirty="0">
                <a:solidFill>
                  <a:srgbClr val="FFFF00"/>
                </a:solidFill>
              </a:rPr>
              <a:t>U.S. Census </a:t>
            </a:r>
            <a:r>
              <a:rPr lang="en-US" altLang="en-US" sz="1800" dirty="0" smtClean="0">
                <a:solidFill>
                  <a:srgbClr val="FFFF00"/>
                </a:solidFill>
              </a:rPr>
              <a:t>Bureau: Proctor</a:t>
            </a:r>
            <a:r>
              <a:rPr lang="en-US" altLang="zh-CN" sz="1800" dirty="0" smtClean="0">
                <a:solidFill>
                  <a:srgbClr val="FFFF00"/>
                </a:solidFill>
              </a:rPr>
              <a:t>,</a:t>
            </a:r>
            <a:r>
              <a:rPr lang="zh-CN" altLang="en-US" sz="1800" dirty="0" smtClean="0">
                <a:solidFill>
                  <a:srgbClr val="FFFF00"/>
                </a:solidFill>
              </a:rPr>
              <a:t> </a:t>
            </a:r>
            <a:r>
              <a:rPr lang="en-US" altLang="zh-CN" sz="1800" dirty="0" smtClean="0">
                <a:solidFill>
                  <a:srgbClr val="FFFF00"/>
                </a:solidFill>
              </a:rPr>
              <a:t>Semega,</a:t>
            </a:r>
            <a:r>
              <a:rPr lang="zh-CN" altLang="en-US" sz="1800" dirty="0" smtClean="0">
                <a:solidFill>
                  <a:srgbClr val="FFFF00"/>
                </a:solidFill>
              </a:rPr>
              <a:t> </a:t>
            </a:r>
            <a:r>
              <a:rPr lang="en-US" altLang="zh-CN" sz="1800" dirty="0" smtClean="0">
                <a:solidFill>
                  <a:srgbClr val="FFFF00"/>
                </a:solidFill>
              </a:rPr>
              <a:t>Kollar,</a:t>
            </a:r>
            <a:r>
              <a:rPr lang="en-US" altLang="en-US" sz="1800" dirty="0" smtClean="0">
                <a:solidFill>
                  <a:srgbClr val="FFFF00"/>
                </a:solidFill>
              </a:rPr>
              <a:t> 201</a:t>
            </a:r>
            <a:r>
              <a:rPr lang="en-US" altLang="zh-CN" sz="1800" dirty="0" smtClean="0">
                <a:solidFill>
                  <a:srgbClr val="FFFF00"/>
                </a:solidFill>
              </a:rPr>
              <a:t>6</a:t>
            </a:r>
            <a:r>
              <a:rPr lang="en-US" altLang="en-US" sz="1800" dirty="0" smtClean="0">
                <a:solidFill>
                  <a:srgbClr val="FFFF00"/>
                </a:solidFill>
              </a:rPr>
              <a:t>; *2013, Native Her. Month, 2014</a:t>
            </a:r>
            <a:endParaRPr lang="en-US" altLang="en-US" sz="1800" dirty="0">
              <a:solidFill>
                <a:srgbClr val="FFFF00"/>
              </a:solidFill>
              <a:latin typeface="Arial" charset="0"/>
            </a:endParaRPr>
          </a:p>
        </p:txBody>
      </p:sp>
      <p:sp>
        <p:nvSpPr>
          <p:cNvPr id="87048" name="TextBox 1"/>
          <p:cNvSpPr txBox="1">
            <a:spLocks noChangeArrowheads="1"/>
          </p:cNvSpPr>
          <p:nvPr/>
        </p:nvSpPr>
        <p:spPr bwMode="auto">
          <a:xfrm>
            <a:off x="253617" y="1865329"/>
            <a:ext cx="1344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400" b="1" dirty="0">
                <a:solidFill>
                  <a:srgbClr val="FFFF00"/>
                </a:solidFill>
              </a:rPr>
              <a:t>1 </a:t>
            </a:r>
            <a:r>
              <a:rPr lang="en-US" altLang="en-US" sz="2400" b="1" dirty="0" smtClean="0">
                <a:solidFill>
                  <a:srgbClr val="FFFF00"/>
                </a:solidFill>
              </a:rPr>
              <a:t>dólar</a:t>
            </a:r>
            <a:endParaRPr lang="en-US" altLang="en-US" sz="2400" b="1" dirty="0">
              <a:solidFill>
                <a:srgbClr val="FFFF00"/>
              </a:solidFill>
            </a:endParaRPr>
          </a:p>
        </p:txBody>
      </p:sp>
      <p:sp>
        <p:nvSpPr>
          <p:cNvPr id="87049" name="TextBox 21"/>
          <p:cNvSpPr txBox="1">
            <a:spLocks noChangeArrowheads="1"/>
          </p:cNvSpPr>
          <p:nvPr/>
        </p:nvSpPr>
        <p:spPr bwMode="auto">
          <a:xfrm>
            <a:off x="1982765" y="18560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None/>
            </a:pPr>
            <a:r>
              <a:rPr lang="en-US" altLang="en-US" sz="2400" b="1" dirty="0" smtClean="0">
                <a:solidFill>
                  <a:srgbClr val="FFFF00"/>
                </a:solidFill>
              </a:rPr>
              <a:t>1.23 </a:t>
            </a:r>
            <a:r>
              <a:rPr lang="en-US" altLang="en-US" sz="2400" b="1" dirty="0">
                <a:solidFill>
                  <a:srgbClr val="FFFF00"/>
                </a:solidFill>
              </a:rPr>
              <a:t>dólar</a:t>
            </a:r>
          </a:p>
        </p:txBody>
      </p:sp>
      <p:sp>
        <p:nvSpPr>
          <p:cNvPr id="87050" name="TextBox 22"/>
          <p:cNvSpPr txBox="1">
            <a:spLocks noChangeArrowheads="1"/>
          </p:cNvSpPr>
          <p:nvPr/>
        </p:nvSpPr>
        <p:spPr bwMode="auto">
          <a:xfrm>
            <a:off x="3955168" y="1841266"/>
            <a:ext cx="15160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400" b="1" dirty="0" smtClean="0">
                <a:solidFill>
                  <a:srgbClr val="FFFF00"/>
                </a:solidFill>
              </a:rPr>
              <a:t>72 </a:t>
            </a:r>
            <a:r>
              <a:rPr lang="en-US" altLang="en-US" sz="1800" b="1" dirty="0" smtClean="0">
                <a:solidFill>
                  <a:srgbClr val="FFFF00"/>
                </a:solidFill>
              </a:rPr>
              <a:t>centavos</a:t>
            </a:r>
            <a:endParaRPr lang="en-US" altLang="en-US" sz="1800" b="1" dirty="0">
              <a:solidFill>
                <a:srgbClr val="FFFF00"/>
              </a:solidFill>
            </a:endParaRPr>
          </a:p>
        </p:txBody>
      </p:sp>
      <p:sp>
        <p:nvSpPr>
          <p:cNvPr id="87051" name="TextBox 23"/>
          <p:cNvSpPr txBox="1">
            <a:spLocks noChangeArrowheads="1"/>
          </p:cNvSpPr>
          <p:nvPr/>
        </p:nvSpPr>
        <p:spPr bwMode="auto">
          <a:xfrm>
            <a:off x="7330259" y="1865329"/>
            <a:ext cx="1458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400" b="1" dirty="0" smtClean="0">
                <a:solidFill>
                  <a:srgbClr val="FFFF00"/>
                </a:solidFill>
              </a:rPr>
              <a:t>59 </a:t>
            </a:r>
            <a:r>
              <a:rPr lang="en-US" altLang="en-US" sz="1800" b="1" dirty="0" smtClean="0">
                <a:solidFill>
                  <a:srgbClr val="FFFF00"/>
                </a:solidFill>
              </a:rPr>
              <a:t>centavos</a:t>
            </a:r>
            <a:endParaRPr lang="en-US" altLang="en-US" sz="2800" b="1" dirty="0">
              <a:solidFill>
                <a:srgbClr val="FFFF00"/>
              </a:solidFill>
            </a:endParaRPr>
          </a:p>
        </p:txBody>
      </p:sp>
      <p:sp>
        <p:nvSpPr>
          <p:cNvPr id="87052" name="TextBox 25"/>
          <p:cNvSpPr txBox="1">
            <a:spLocks noChangeArrowheads="1"/>
          </p:cNvSpPr>
          <p:nvPr/>
        </p:nvSpPr>
        <p:spPr bwMode="auto">
          <a:xfrm>
            <a:off x="413954" y="5786437"/>
            <a:ext cx="1184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000" b="1" dirty="0" smtClean="0">
                <a:solidFill>
                  <a:srgbClr val="FFFF00"/>
                </a:solidFill>
              </a:rPr>
              <a:t>Brancos</a:t>
            </a:r>
            <a:endParaRPr lang="en-US" altLang="en-US" sz="2000" b="1" dirty="0">
              <a:solidFill>
                <a:srgbClr val="FFFF00"/>
              </a:solidFill>
            </a:endParaRPr>
          </a:p>
        </p:txBody>
      </p:sp>
      <p:sp>
        <p:nvSpPr>
          <p:cNvPr id="87053" name="TextBox 26"/>
          <p:cNvSpPr txBox="1">
            <a:spLocks noChangeArrowheads="1"/>
          </p:cNvSpPr>
          <p:nvPr/>
        </p:nvSpPr>
        <p:spPr bwMode="auto">
          <a:xfrm>
            <a:off x="2047794" y="5748336"/>
            <a:ext cx="143752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None/>
            </a:pPr>
            <a:r>
              <a:rPr lang="pt-BR" sz="2400" b="1" dirty="0"/>
              <a:t>Asiáticos</a:t>
            </a:r>
            <a:endParaRPr lang="en-US" altLang="en-US" sz="2400" b="1" dirty="0">
              <a:solidFill>
                <a:srgbClr val="FFFF00"/>
              </a:solidFill>
            </a:endParaRPr>
          </a:p>
        </p:txBody>
      </p:sp>
      <p:sp>
        <p:nvSpPr>
          <p:cNvPr id="87054" name="TextBox 27"/>
          <p:cNvSpPr txBox="1">
            <a:spLocks noChangeArrowheads="1"/>
          </p:cNvSpPr>
          <p:nvPr/>
        </p:nvSpPr>
        <p:spPr bwMode="auto">
          <a:xfrm>
            <a:off x="4039237" y="5758322"/>
            <a:ext cx="1427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400" b="1" dirty="0" smtClean="0">
                <a:solidFill>
                  <a:srgbClr val="FFFF00"/>
                </a:solidFill>
              </a:rPr>
              <a:t>Hispanos</a:t>
            </a:r>
            <a:endParaRPr lang="en-US" altLang="en-US" sz="2400" b="1" dirty="0">
              <a:solidFill>
                <a:srgbClr val="FFFF00"/>
              </a:solidFill>
            </a:endParaRPr>
          </a:p>
        </p:txBody>
      </p:sp>
      <p:sp>
        <p:nvSpPr>
          <p:cNvPr id="87055" name="TextBox 29"/>
          <p:cNvSpPr txBox="1">
            <a:spLocks noChangeArrowheads="1"/>
          </p:cNvSpPr>
          <p:nvPr/>
        </p:nvSpPr>
        <p:spPr bwMode="auto">
          <a:xfrm>
            <a:off x="7496762" y="5788459"/>
            <a:ext cx="129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0" hangingPunct="0">
              <a:spcBef>
                <a:spcPct val="0"/>
              </a:spcBef>
              <a:buFontTx/>
              <a:buNone/>
            </a:pPr>
            <a:r>
              <a:rPr lang="en-US" altLang="en-US" sz="2400" b="1" dirty="0" smtClean="0">
                <a:solidFill>
                  <a:srgbClr val="FFFF00"/>
                </a:solidFill>
              </a:rPr>
              <a:t>Negros</a:t>
            </a:r>
            <a:endParaRPr lang="en-US" altLang="en-US" sz="2400" b="1" dirty="0">
              <a:solidFill>
                <a:srgbClr val="FFFF00"/>
              </a:solidFill>
            </a:endParaRPr>
          </a:p>
        </p:txBody>
      </p:sp>
      <p:pic>
        <p:nvPicPr>
          <p:cNvPr id="87056" name="Picture 26" descr="C:\Users\LSHEN\Desktop\infographic_wealth_by_race.png"/>
          <p:cNvPicPr>
            <a:picLocks noChangeAspect="1" noChangeArrowheads="1"/>
          </p:cNvPicPr>
          <p:nvPr/>
        </p:nvPicPr>
        <p:blipFill>
          <a:blip r:embed="rId3" cstate="email">
            <a:extLst>
              <a:ext uri="{28A0092B-C50C-407E-A947-70E740481C1C}">
                <a14:useLocalDpi xmlns:a14="http://schemas.microsoft.com/office/drawing/2010/main" val="0"/>
              </a:ext>
            </a:extLst>
          </a:blip>
          <a:srcRect t="8629" r="55145" b="5473"/>
          <a:stretch>
            <a:fillRect/>
          </a:stretch>
        </p:blipFill>
        <p:spPr bwMode="auto">
          <a:xfrm>
            <a:off x="332240" y="2346337"/>
            <a:ext cx="1473897" cy="3136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9" name="Picture 26" descr="C:\Users\LSHEN\Desktop\infographic_wealth_by_race.png"/>
          <p:cNvPicPr>
            <a:picLocks noChangeAspect="1" noChangeArrowheads="1"/>
          </p:cNvPicPr>
          <p:nvPr/>
        </p:nvPicPr>
        <p:blipFill>
          <a:blip r:embed="rId4" cstate="email">
            <a:extLst>
              <a:ext uri="{28A0092B-C50C-407E-A947-70E740481C1C}">
                <a14:useLocalDpi xmlns:a14="http://schemas.microsoft.com/office/drawing/2010/main" val="0"/>
              </a:ext>
            </a:extLst>
          </a:blip>
          <a:srcRect t="8629" r="56581" b="5473"/>
          <a:stretch>
            <a:fillRect/>
          </a:stretch>
        </p:blipFill>
        <p:spPr bwMode="auto">
          <a:xfrm>
            <a:off x="2047795" y="2290763"/>
            <a:ext cx="1437527" cy="320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3"/>
          <p:cNvSpPr txBox="1">
            <a:spLocks noChangeArrowheads="1"/>
          </p:cNvSpPr>
          <p:nvPr/>
        </p:nvSpPr>
        <p:spPr bwMode="auto">
          <a:xfrm>
            <a:off x="5471194" y="1867494"/>
            <a:ext cx="16485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None/>
            </a:pPr>
            <a:r>
              <a:rPr lang="en-US" altLang="zh-CN" sz="2400" b="1" dirty="0" smtClean="0">
                <a:solidFill>
                  <a:srgbClr val="FFFF00"/>
                </a:solidFill>
              </a:rPr>
              <a:t>62</a:t>
            </a:r>
            <a:r>
              <a:rPr lang="en-US" altLang="en-US" sz="2400" b="1" dirty="0" smtClean="0">
                <a:solidFill>
                  <a:srgbClr val="FFFF00"/>
                </a:solidFill>
              </a:rPr>
              <a:t> </a:t>
            </a:r>
            <a:r>
              <a:rPr lang="en-US" altLang="en-US" sz="1800" b="1" dirty="0">
                <a:solidFill>
                  <a:srgbClr val="FFFF00"/>
                </a:solidFill>
              </a:rPr>
              <a:t>centavos</a:t>
            </a:r>
            <a:r>
              <a:rPr lang="en-US" altLang="en-US" sz="2400" b="1" dirty="0">
                <a:solidFill>
                  <a:srgbClr val="FFFF00"/>
                </a:solidFill>
              </a:rPr>
              <a:t> *</a:t>
            </a:r>
          </a:p>
        </p:txBody>
      </p:sp>
      <p:sp>
        <p:nvSpPr>
          <p:cNvPr id="33" name="TextBox 29"/>
          <p:cNvSpPr txBox="1">
            <a:spLocks noChangeArrowheads="1"/>
          </p:cNvSpPr>
          <p:nvPr/>
        </p:nvSpPr>
        <p:spPr bwMode="auto">
          <a:xfrm>
            <a:off x="5798599" y="5772677"/>
            <a:ext cx="1698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None/>
            </a:pPr>
            <a:r>
              <a:rPr lang="pt-BR" sz="2000" b="1" dirty="0"/>
              <a:t>Multiétnicos </a:t>
            </a:r>
            <a:endParaRPr lang="en-US" altLang="en-US" sz="2400" b="1" dirty="0">
              <a:solidFill>
                <a:srgbClr val="FFFF00"/>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6718" y="3760961"/>
            <a:ext cx="674799" cy="6542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4130" y="5120751"/>
            <a:ext cx="894753" cy="737713"/>
          </a:xfrm>
          <a:prstGeom prst="rect">
            <a:avLst/>
          </a:prstGeom>
        </p:spPr>
      </p:pic>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1447" y="4355119"/>
            <a:ext cx="840285" cy="765632"/>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5405" y="3203183"/>
            <a:ext cx="637923" cy="59380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1324" y="2742086"/>
            <a:ext cx="592004" cy="461096"/>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1324" y="2322553"/>
            <a:ext cx="592004" cy="419532"/>
          </a:xfrm>
          <a:prstGeom prst="rect">
            <a:avLst/>
          </a:prstGeom>
        </p:spPr>
      </p:pic>
      <p:pic>
        <p:nvPicPr>
          <p:cNvPr id="59" name="Picture 5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3908" y="5034316"/>
            <a:ext cx="840285" cy="765632"/>
          </a:xfrm>
          <a:prstGeom prst="rect">
            <a:avLst/>
          </a:prstGeom>
        </p:spPr>
      </p:pic>
      <p:pic>
        <p:nvPicPr>
          <p:cNvPr id="60" name="Picture 5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328" y="5819834"/>
            <a:ext cx="840285" cy="765632"/>
          </a:xfrm>
          <a:prstGeom prst="rect">
            <a:avLst/>
          </a:prstGeom>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8189" y="3587669"/>
            <a:ext cx="674799" cy="654212"/>
          </a:xfrm>
          <a:prstGeom prst="rect">
            <a:avLst/>
          </a:prstGeom>
        </p:spPr>
      </p:pic>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09586" y="3083549"/>
            <a:ext cx="592004" cy="461096"/>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95347" y="2607825"/>
            <a:ext cx="592004" cy="419532"/>
          </a:xfrm>
          <a:prstGeom prst="rect">
            <a:avLst/>
          </a:prstGeom>
        </p:spPr>
      </p:pic>
      <p:pic>
        <p:nvPicPr>
          <p:cNvPr id="64" name="Picture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61319" y="5228404"/>
            <a:ext cx="799436" cy="689435"/>
          </a:xfrm>
          <a:prstGeom prst="rect">
            <a:avLst/>
          </a:prstGeom>
        </p:spPr>
      </p:pic>
      <p:pic>
        <p:nvPicPr>
          <p:cNvPr id="65" name="Picture 6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4992" y="4523419"/>
            <a:ext cx="835763" cy="704113"/>
          </a:xfrm>
          <a:prstGeom prst="rect">
            <a:avLst/>
          </a:prstGeom>
        </p:spPr>
      </p:pic>
      <p:pic>
        <p:nvPicPr>
          <p:cNvPr id="66" name="Picture 26" descr="C:\Users\LSHEN\Desktop\infographic_wealth_by_race.png"/>
          <p:cNvPicPr>
            <a:picLocks noChangeAspect="1" noChangeArrowheads="1"/>
          </p:cNvPicPr>
          <p:nvPr/>
        </p:nvPicPr>
        <p:blipFill rotWithShape="1">
          <a:blip r:embed="rId11">
            <a:extLst>
              <a:ext uri="{28A0092B-C50C-407E-A947-70E740481C1C}">
                <a14:useLocalDpi xmlns:a14="http://schemas.microsoft.com/office/drawing/2010/main" val="0"/>
              </a:ext>
            </a:extLst>
          </a:blip>
          <a:srcRect l="63310" t="81639" r="20842" b="5473"/>
          <a:stretch/>
        </p:blipFill>
        <p:spPr bwMode="auto">
          <a:xfrm>
            <a:off x="7629690" y="3959732"/>
            <a:ext cx="1015722" cy="72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96400" y="3545856"/>
            <a:ext cx="592004" cy="394825"/>
          </a:xfrm>
          <a:prstGeom prst="rect">
            <a:avLst/>
          </a:prstGeom>
        </p:spPr>
      </p:pic>
      <p:pic>
        <p:nvPicPr>
          <p:cNvPr id="68" name="Picture 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77803" y="3121397"/>
            <a:ext cx="592004" cy="387789"/>
          </a:xfrm>
          <a:prstGeom prst="rect">
            <a:avLst/>
          </a:prstGeom>
        </p:spPr>
      </p:pic>
      <p:pic>
        <p:nvPicPr>
          <p:cNvPr id="69" name="Picture 6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96400" y="2719259"/>
            <a:ext cx="592004" cy="401280"/>
          </a:xfrm>
          <a:prstGeom prst="rect">
            <a:avLst/>
          </a:prstGeom>
        </p:spPr>
      </p:pic>
      <p:pic>
        <p:nvPicPr>
          <p:cNvPr id="70" name="Picture 6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96400" y="2302376"/>
            <a:ext cx="573407" cy="406758"/>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5940" y="4810942"/>
            <a:ext cx="674799" cy="654212"/>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7588" y="4099546"/>
            <a:ext cx="674799" cy="654212"/>
          </a:xfrm>
          <a:prstGeom prst="rect">
            <a:avLst/>
          </a:prstGeom>
        </p:spPr>
      </p:pic>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3163" y="3626022"/>
            <a:ext cx="592004" cy="461096"/>
          </a:xfrm>
          <a:prstGeom prst="rect">
            <a:avLst/>
          </a:prstGeom>
        </p:spPr>
      </p:pic>
      <p:pic>
        <p:nvPicPr>
          <p:cNvPr id="74" name="Picture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3163" y="3169272"/>
            <a:ext cx="592004" cy="461096"/>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3163" y="2695748"/>
            <a:ext cx="592004" cy="461096"/>
          </a:xfrm>
          <a:prstGeom prst="rect">
            <a:avLst/>
          </a:prstGeom>
        </p:spPr>
      </p:pic>
    </p:spTree>
    <p:extLst>
      <p:ext uri="{BB962C8B-B14F-4D97-AF65-F5344CB8AC3E}">
        <p14:creationId xmlns:p14="http://schemas.microsoft.com/office/powerpoint/2010/main" val="1403037417"/>
      </p:ext>
    </p:extLst>
  </p:cSld>
  <p:clrMapOvr>
    <a:masterClrMapping/>
  </p:clrMapOvr>
  <p:transition spd="slow" advTm="3000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28600" y="12192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nSpc>
                <a:spcPct val="90000"/>
              </a:lnSpc>
              <a:buFontTx/>
              <a:buNone/>
            </a:pPr>
            <a:endParaRPr lang="en-US" altLang="en-US" sz="3600" b="1" dirty="0">
              <a:solidFill>
                <a:srgbClr val="FFFF00"/>
              </a:solidFill>
              <a:cs typeface="+mn-cs"/>
            </a:endParaRPr>
          </a:p>
        </p:txBody>
      </p:sp>
      <p:sp>
        <p:nvSpPr>
          <p:cNvPr id="88067" name="Rectangle 3"/>
          <p:cNvSpPr>
            <a:spLocks noGrp="1" noChangeArrowheads="1"/>
          </p:cNvSpPr>
          <p:nvPr>
            <p:ph type="title"/>
          </p:nvPr>
        </p:nvSpPr>
        <p:spPr>
          <a:xfrm>
            <a:off x="685800" y="76200"/>
            <a:ext cx="7772400" cy="1143000"/>
          </a:xfrm>
        </p:spPr>
        <p:txBody>
          <a:bodyPr/>
          <a:lstStyle/>
          <a:p>
            <a:pPr eaLnBrk="1" hangingPunct="1"/>
            <a:r>
              <a:rPr lang="pt-BR" altLang="en-US" sz="3600" dirty="0" smtClean="0"/>
              <a:t>Riqueza Média e Raça, 2011</a:t>
            </a:r>
            <a:endParaRPr lang="pt-BR" altLang="en-US" sz="3600" dirty="0" smtClean="0">
              <a:solidFill>
                <a:srgbClr val="FFFF00"/>
              </a:solidFill>
            </a:endParaRPr>
          </a:p>
        </p:txBody>
      </p:sp>
      <p:sp>
        <p:nvSpPr>
          <p:cNvPr id="4" name="Content Placeholder 3"/>
          <p:cNvSpPr>
            <a:spLocks noGrp="1"/>
          </p:cNvSpPr>
          <p:nvPr>
            <p:ph sz="half" idx="1"/>
          </p:nvPr>
        </p:nvSpPr>
        <p:spPr>
          <a:xfrm>
            <a:off x="533400" y="1295400"/>
            <a:ext cx="8001000" cy="609600"/>
          </a:xfrm>
        </p:spPr>
        <p:txBody>
          <a:bodyPr/>
          <a:lstStyle/>
          <a:p>
            <a:pPr marL="0" indent="0">
              <a:buFontTx/>
              <a:buNone/>
              <a:defRPr/>
            </a:pPr>
            <a:r>
              <a:rPr lang="en-US" altLang="en-US" sz="3000" dirty="0" smtClean="0">
                <a:ea typeface="ＭＳ Ｐゴシック" charset="0"/>
              </a:rPr>
              <a:t>        For every dollar of wealth that Whites have, </a:t>
            </a:r>
          </a:p>
          <a:p>
            <a:pPr>
              <a:buFontTx/>
              <a:buNone/>
              <a:defRPr/>
            </a:pPr>
            <a:r>
              <a:rPr lang="en-US" altLang="en-US" sz="3000" dirty="0" smtClean="0">
                <a:ea typeface="ＭＳ Ｐゴシック" charset="0"/>
              </a:rPr>
              <a:t>                        </a:t>
            </a:r>
          </a:p>
          <a:p>
            <a:pPr>
              <a:buFontTx/>
              <a:buNone/>
              <a:defRPr/>
            </a:pPr>
            <a:endParaRPr lang="en-US" altLang="en-US" sz="3000" dirty="0">
              <a:ea typeface="ＭＳ Ｐゴシック" charset="0"/>
            </a:endParaRPr>
          </a:p>
          <a:p>
            <a:pPr>
              <a:buFontTx/>
              <a:buNone/>
              <a:defRPr/>
            </a:pPr>
            <a:endParaRPr lang="en-US" altLang="en-US" sz="3000" dirty="0" smtClean="0">
              <a:ea typeface="ＭＳ Ｐゴシック" charset="0"/>
            </a:endParaRPr>
          </a:p>
          <a:p>
            <a:pPr>
              <a:buFontTx/>
              <a:buNone/>
              <a:defRPr/>
            </a:pPr>
            <a:r>
              <a:rPr lang="en-US" altLang="en-US" sz="3000" dirty="0" smtClean="0">
                <a:ea typeface="ＭＳ Ｐゴシック" charset="0"/>
              </a:rPr>
              <a:t>                           </a:t>
            </a:r>
            <a:endParaRPr lang="en-US" altLang="en-US" sz="3000" dirty="0">
              <a:ea typeface="ＭＳ Ｐゴシック" charset="0"/>
            </a:endParaRPr>
          </a:p>
          <a:p>
            <a:pPr>
              <a:buFontTx/>
              <a:buNone/>
              <a:defRPr/>
            </a:pPr>
            <a:endParaRPr lang="en-US" altLang="en-US" dirty="0" smtClean="0">
              <a:ea typeface="ＭＳ Ｐゴシック" charset="0"/>
            </a:endParaRPr>
          </a:p>
        </p:txBody>
      </p:sp>
      <p:sp>
        <p:nvSpPr>
          <p:cNvPr id="2" name="Content Placeholder 1"/>
          <p:cNvSpPr>
            <a:spLocks noGrp="1"/>
          </p:cNvSpPr>
          <p:nvPr>
            <p:ph sz="half" idx="2"/>
          </p:nvPr>
        </p:nvSpPr>
        <p:spPr>
          <a:xfrm>
            <a:off x="171213" y="4758455"/>
            <a:ext cx="6642235" cy="609600"/>
          </a:xfrm>
        </p:spPr>
        <p:txBody>
          <a:bodyPr/>
          <a:lstStyle/>
          <a:p>
            <a:r>
              <a:rPr lang="pt-BR" dirty="0"/>
              <a:t>Os negros têm apenas 6 centavos de dólar</a:t>
            </a:r>
          </a:p>
          <a:p>
            <a:pPr marL="0" indent="0">
              <a:buNone/>
            </a:pPr>
            <a:endParaRPr lang="en-US" dirty="0"/>
          </a:p>
        </p:txBody>
      </p:sp>
      <p:sp>
        <p:nvSpPr>
          <p:cNvPr id="88069" name="Line 4"/>
          <p:cNvSpPr>
            <a:spLocks noChangeShapeType="1"/>
          </p:cNvSpPr>
          <p:nvPr/>
        </p:nvSpPr>
        <p:spPr bwMode="auto">
          <a:xfrm>
            <a:off x="457200" y="1143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800" b="1" dirty="0">
              <a:solidFill>
                <a:srgbClr val="FFFF00"/>
              </a:solidFill>
              <a:latin typeface="Times New Roman" charset="0"/>
              <a:ea typeface="MS PGothic" pitchFamily="34" charset="-128"/>
              <a:cs typeface="+mn-cs"/>
            </a:endParaRPr>
          </a:p>
        </p:txBody>
      </p:sp>
      <p:sp>
        <p:nvSpPr>
          <p:cNvPr id="88070" name="Line 5"/>
          <p:cNvSpPr>
            <a:spLocks noChangeShapeType="1"/>
          </p:cNvSpPr>
          <p:nvPr/>
        </p:nvSpPr>
        <p:spPr bwMode="auto">
          <a:xfrm>
            <a:off x="457200" y="6248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sz="3800" b="1" dirty="0">
              <a:solidFill>
                <a:srgbClr val="FFFF00"/>
              </a:solidFill>
              <a:latin typeface="Times New Roman" charset="0"/>
              <a:ea typeface="MS PGothic" pitchFamily="34" charset="-128"/>
              <a:cs typeface="+mn-cs"/>
            </a:endParaRPr>
          </a:p>
        </p:txBody>
      </p:sp>
      <p:pic>
        <p:nvPicPr>
          <p:cNvPr id="35" name="Picture 26" descr="C:\Users\LSHEN\Desktop\infographic_wealth_by_race.png"/>
          <p:cNvPicPr>
            <a:picLocks noChangeAspect="1" noChangeArrowheads="1"/>
          </p:cNvPicPr>
          <p:nvPr/>
        </p:nvPicPr>
        <p:blipFill rotWithShape="1">
          <a:blip r:embed="rId2">
            <a:extLst>
              <a:ext uri="{28A0092B-C50C-407E-A947-70E740481C1C}">
                <a14:useLocalDpi xmlns:a14="http://schemas.microsoft.com/office/drawing/2010/main" val="0"/>
              </a:ext>
            </a:extLst>
          </a:blip>
          <a:srcRect l="7053" r="15400" b="62040"/>
          <a:stretch/>
        </p:blipFill>
        <p:spPr bwMode="auto">
          <a:xfrm>
            <a:off x="2057400" y="1981200"/>
            <a:ext cx="5102592" cy="187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72" name="Group 2"/>
          <p:cNvGrpSpPr>
            <a:grpSpLocks/>
          </p:cNvGrpSpPr>
          <p:nvPr/>
        </p:nvGrpSpPr>
        <p:grpSpPr bwMode="auto">
          <a:xfrm>
            <a:off x="6813448" y="4722443"/>
            <a:ext cx="1895475" cy="617538"/>
            <a:chOff x="6651014" y="2651502"/>
            <a:chExt cx="1895861" cy="352296"/>
          </a:xfrm>
        </p:grpSpPr>
        <p:pic>
          <p:nvPicPr>
            <p:cNvPr id="88082"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33954" r="39754" b="36932"/>
            <a:stretch>
              <a:fillRect/>
            </a:stretch>
          </p:blipFill>
          <p:spPr bwMode="auto">
            <a:xfrm rot="5400000">
              <a:off x="6973294" y="2329222"/>
              <a:ext cx="350086" cy="9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3"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33954" r="39754" b="36932"/>
            <a:stretch>
              <a:fillRect/>
            </a:stretch>
          </p:blipFill>
          <p:spPr bwMode="auto">
            <a:xfrm rot="5400000">
              <a:off x="7874509" y="2331432"/>
              <a:ext cx="350086" cy="99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073" name="Group 1"/>
          <p:cNvGrpSpPr>
            <a:grpSpLocks/>
          </p:cNvGrpSpPr>
          <p:nvPr/>
        </p:nvGrpSpPr>
        <p:grpSpPr bwMode="auto">
          <a:xfrm>
            <a:off x="5257800" y="3810000"/>
            <a:ext cx="2360613" cy="812800"/>
            <a:chOff x="6149755" y="1834274"/>
            <a:chExt cx="2361380" cy="812293"/>
          </a:xfrm>
        </p:grpSpPr>
        <p:pic>
          <p:nvPicPr>
            <p:cNvPr id="88078"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69286" r="39754" b="5473"/>
            <a:stretch>
              <a:fillRect/>
            </a:stretch>
          </p:blipFill>
          <p:spPr bwMode="auto">
            <a:xfrm rot="-5400000">
              <a:off x="6360450" y="1628207"/>
              <a:ext cx="807665" cy="12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9"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54826" r="39754" b="36932"/>
            <a:stretch>
              <a:fillRect/>
            </a:stretch>
          </p:blipFill>
          <p:spPr bwMode="auto">
            <a:xfrm rot="5400000">
              <a:off x="7998598" y="2134030"/>
              <a:ext cx="743539" cy="28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0"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69286" r="39754" b="5473"/>
            <a:stretch>
              <a:fillRect/>
            </a:stretch>
          </p:blipFill>
          <p:spPr bwMode="auto">
            <a:xfrm rot="-5400000">
              <a:off x="6910486" y="1623579"/>
              <a:ext cx="807665" cy="122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81" name="Picture 16" descr="http://www.thecoinspot.com/5c/2003%20Type%201%20-%205%20Cents%20Re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901" y="2034083"/>
              <a:ext cx="417302" cy="41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074" name="Group 4"/>
          <p:cNvGrpSpPr>
            <a:grpSpLocks/>
          </p:cNvGrpSpPr>
          <p:nvPr/>
        </p:nvGrpSpPr>
        <p:grpSpPr bwMode="auto">
          <a:xfrm>
            <a:off x="7315200" y="5336107"/>
            <a:ext cx="1371600" cy="742950"/>
            <a:chOff x="6764282" y="2958113"/>
            <a:chExt cx="1018942" cy="743539"/>
          </a:xfrm>
        </p:grpSpPr>
        <p:pic>
          <p:nvPicPr>
            <p:cNvPr id="88076" name="Picture 26" descr="C:\Users\LSHEN\Desktop\infographic_wealth_by_race.png"/>
            <p:cNvPicPr>
              <a:picLocks noChangeAspect="1" noChangeArrowheads="1"/>
            </p:cNvPicPr>
            <p:nvPr/>
          </p:nvPicPr>
          <p:blipFill>
            <a:blip r:embed="rId3">
              <a:extLst>
                <a:ext uri="{28A0092B-C50C-407E-A947-70E740481C1C}">
                  <a14:useLocalDpi xmlns:a14="http://schemas.microsoft.com/office/drawing/2010/main" val="0"/>
                </a:ext>
              </a:extLst>
            </a:blip>
            <a:srcRect l="41812" t="46587" r="39754" b="36932"/>
            <a:stretch>
              <a:fillRect/>
            </a:stretch>
          </p:blipFill>
          <p:spPr bwMode="auto">
            <a:xfrm rot="5400000">
              <a:off x="7129919" y="3048347"/>
              <a:ext cx="743539" cy="5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7" name="Picture 16" descr="http://www.thecoinspot.com/5c/2003%20Type%201%20-%205%20Cents%20Rev.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282" y="3088606"/>
              <a:ext cx="474416" cy="47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75" name="Rectangle 4"/>
          <p:cNvSpPr>
            <a:spLocks noChangeArrowheads="1"/>
          </p:cNvSpPr>
          <p:nvPr/>
        </p:nvSpPr>
        <p:spPr bwMode="auto">
          <a:xfrm>
            <a:off x="393700" y="6335713"/>
            <a:ext cx="2620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Times New Roman" pitchFamily="18" charset="0"/>
                <a:ea typeface="MS PGothic" pitchFamily="34" charset="-128"/>
              </a:defRPr>
            </a:lvl1pPr>
            <a:lvl2pPr marL="742950" indent="-285750" algn="l">
              <a:spcBef>
                <a:spcPct val="20000"/>
              </a:spcBef>
              <a:buChar char="–"/>
              <a:defRPr sz="2800">
                <a:solidFill>
                  <a:schemeClr val="tx1"/>
                </a:solidFill>
                <a:latin typeface="Times New Roman" pitchFamily="18" charset="0"/>
                <a:ea typeface="MS PGothic" pitchFamily="34" charset="-128"/>
              </a:defRPr>
            </a:lvl2pPr>
            <a:lvl3pPr marL="1143000" indent="-228600" algn="l">
              <a:spcBef>
                <a:spcPct val="20000"/>
              </a:spcBef>
              <a:buChar char="•"/>
              <a:defRPr sz="2400">
                <a:solidFill>
                  <a:schemeClr val="tx1"/>
                </a:solidFill>
                <a:latin typeface="Times New Roman" pitchFamily="18" charset="0"/>
                <a:ea typeface="MS PGothic" pitchFamily="34" charset="-128"/>
              </a:defRPr>
            </a:lvl3pPr>
            <a:lvl4pPr marL="1600200" indent="-228600" algn="l">
              <a:spcBef>
                <a:spcPct val="20000"/>
              </a:spcBef>
              <a:buChar char="–"/>
              <a:defRPr sz="2000">
                <a:solidFill>
                  <a:schemeClr val="tx1"/>
                </a:solidFill>
                <a:latin typeface="Times New Roman" pitchFamily="18" charset="0"/>
                <a:ea typeface="MS PGothic" pitchFamily="34" charset="-128"/>
              </a:defRPr>
            </a:lvl4pPr>
            <a:lvl5pPr marL="2057400" indent="-228600" algn="l">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800" b="1" dirty="0">
                <a:solidFill>
                  <a:srgbClr val="FFFF00"/>
                </a:solidFill>
                <a:cs typeface="+mn-cs"/>
              </a:rPr>
              <a:t>U.S. Census Bureau, 2014</a:t>
            </a:r>
          </a:p>
        </p:txBody>
      </p:sp>
      <p:sp>
        <p:nvSpPr>
          <p:cNvPr id="22" name="Content Placeholder 1"/>
          <p:cNvSpPr txBox="1">
            <a:spLocks/>
          </p:cNvSpPr>
          <p:nvPr/>
        </p:nvSpPr>
        <p:spPr bwMode="auto">
          <a:xfrm>
            <a:off x="204537" y="5454465"/>
            <a:ext cx="662659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pt-BR" dirty="0"/>
              <a:t>Os latinos têm apenas 7 centavos de dólar</a:t>
            </a:r>
          </a:p>
          <a:p>
            <a:pPr marL="0" indent="0">
              <a:buFontTx/>
              <a:buNone/>
            </a:pPr>
            <a:endParaRPr lang="en-US" b="1" dirty="0">
              <a:solidFill>
                <a:srgbClr val="FFFF00"/>
              </a:solidFill>
              <a:latin typeface="Times New Roman"/>
            </a:endParaRPr>
          </a:p>
        </p:txBody>
      </p:sp>
      <p:sp>
        <p:nvSpPr>
          <p:cNvPr id="23" name="Content Placeholder 1"/>
          <p:cNvSpPr txBox="1">
            <a:spLocks/>
          </p:cNvSpPr>
          <p:nvPr/>
        </p:nvSpPr>
        <p:spPr bwMode="auto">
          <a:xfrm>
            <a:off x="76200" y="3837481"/>
            <a:ext cx="464819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18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800">
                <a:solidFill>
                  <a:schemeClr val="tx1"/>
                </a:solidFill>
                <a:latin typeface="+mn-lt"/>
                <a:ea typeface="MS PGothic" pitchFamily="34" charset="-128"/>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pt-BR" dirty="0"/>
              <a:t>Os asiáticos têm 81 centavos de dólar</a:t>
            </a:r>
          </a:p>
          <a:p>
            <a:pPr marL="0" indent="0">
              <a:buFontTx/>
              <a:buNone/>
            </a:pPr>
            <a:endParaRPr lang="en-US" b="1" dirty="0">
              <a:solidFill>
                <a:srgbClr val="FFFF00"/>
              </a:solidFill>
              <a:latin typeface="Times New Roman"/>
            </a:endParaRPr>
          </a:p>
        </p:txBody>
      </p:sp>
      <p:sp>
        <p:nvSpPr>
          <p:cNvPr id="3" name="CaixaDeTexto 2"/>
          <p:cNvSpPr txBox="1"/>
          <p:nvPr/>
        </p:nvSpPr>
        <p:spPr>
          <a:xfrm>
            <a:off x="1383159" y="1305580"/>
            <a:ext cx="6770241" cy="523220"/>
          </a:xfrm>
          <a:prstGeom prst="rect">
            <a:avLst/>
          </a:prstGeom>
          <a:solidFill>
            <a:srgbClr val="000066"/>
          </a:solidFill>
        </p:spPr>
        <p:txBody>
          <a:bodyPr wrap="square" rtlCol="0">
            <a:spAutoFit/>
          </a:bodyPr>
          <a:lstStyle/>
          <a:p>
            <a:r>
              <a:rPr lang="pt-BR" sz="2800" dirty="0" smtClean="0"/>
              <a:t>Para cada dólar de riqueza dos brancos</a:t>
            </a:r>
            <a:endParaRPr lang="pt-BR" sz="2800" dirty="0"/>
          </a:p>
        </p:txBody>
      </p:sp>
    </p:spTree>
    <p:extLst>
      <p:ext uri="{BB962C8B-B14F-4D97-AF65-F5344CB8AC3E}">
        <p14:creationId xmlns:p14="http://schemas.microsoft.com/office/powerpoint/2010/main" val="1791267625"/>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xmlns:p14="http://schemas.microsoft.com/office/powerpoint/2010/main" spd="slow" advTm="3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80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build="p"/>
      <p:bldP spid="22" grpId="0"/>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228600" y="10668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pPr>
            <a:endParaRPr lang="en-US" sz="3600" dirty="0">
              <a:solidFill>
                <a:srgbClr val="FFFF00"/>
              </a:solidFill>
              <a:latin typeface="Times New Roman" charset="0"/>
              <a:ea typeface="MS PGothic" charset="0"/>
              <a:cs typeface="MS PGothic" charset="0"/>
            </a:endParaRPr>
          </a:p>
        </p:txBody>
      </p:sp>
      <p:sp>
        <p:nvSpPr>
          <p:cNvPr id="32770" name="Rectangle 3"/>
          <p:cNvSpPr>
            <a:spLocks noGrp="1" noChangeArrowheads="1"/>
          </p:cNvSpPr>
          <p:nvPr>
            <p:ph type="title"/>
          </p:nvPr>
        </p:nvSpPr>
        <p:spPr>
          <a:xfrm>
            <a:off x="0" y="-152400"/>
            <a:ext cx="8991600" cy="1143000"/>
          </a:xfrm>
        </p:spPr>
        <p:txBody>
          <a:bodyPr/>
          <a:lstStyle/>
          <a:p>
            <a:pPr eaLnBrk="1" hangingPunct="1"/>
            <a:r>
              <a:rPr lang="pt-BR" altLang="en-US" sz="3200" dirty="0" smtClean="0"/>
              <a:t>Renda Média da Família</a:t>
            </a:r>
            <a:r>
              <a:rPr lang="pt-BR" altLang="zh-CN" sz="3400" dirty="0">
                <a:solidFill>
                  <a:srgbClr val="FFFF00"/>
                </a:solidFill>
                <a:latin typeface="Times New Roman" charset="0"/>
                <a:ea typeface="MS PGothic" charset="0"/>
              </a:rPr>
              <a:t>, </a:t>
            </a:r>
            <a:r>
              <a:rPr lang="en-US" altLang="zh-CN" sz="3400" dirty="0">
                <a:solidFill>
                  <a:srgbClr val="FFFF00"/>
                </a:solidFill>
                <a:latin typeface="Times New Roman" charset="0"/>
                <a:ea typeface="MS PGothic" charset="0"/>
              </a:rPr>
              <a:t>2009/10-2012/13</a:t>
            </a:r>
            <a:endParaRPr lang="pt-BR" sz="3400" dirty="0">
              <a:solidFill>
                <a:srgbClr val="FFFF00"/>
              </a:solidFill>
              <a:latin typeface="Times New Roman" charset="0"/>
              <a:ea typeface="MS PGothic" charset="0"/>
            </a:endParaRPr>
          </a:p>
        </p:txBody>
      </p:sp>
      <p:sp>
        <p:nvSpPr>
          <p:cNvPr id="32771" name="Content Placeholder 3"/>
          <p:cNvSpPr>
            <a:spLocks noGrp="1"/>
          </p:cNvSpPr>
          <p:nvPr>
            <p:ph sz="half" idx="1"/>
          </p:nvPr>
        </p:nvSpPr>
        <p:spPr>
          <a:xfrm>
            <a:off x="304800" y="1066800"/>
            <a:ext cx="8534400" cy="4876800"/>
          </a:xfrm>
        </p:spPr>
        <p:txBody>
          <a:bodyPr/>
          <a:lstStyle/>
          <a:p>
            <a:r>
              <a:rPr lang="pt-BR" sz="2400" dirty="0" smtClean="0"/>
              <a:t>Para cada £ (libra) de renda semanal que a maioria dos brancos ganha </a:t>
            </a:r>
          </a:p>
          <a:p>
            <a:pPr marL="0" indent="0">
              <a:buNone/>
            </a:pPr>
            <a:r>
              <a:rPr lang="pt-BR" sz="2400" dirty="0" smtClean="0">
                <a:latin typeface="Times New Roman" charset="0"/>
                <a:ea typeface="MS PGothic" charset="0"/>
              </a:rPr>
              <a:t>Outros brancos ganham</a:t>
            </a:r>
            <a:endParaRPr lang="pt-BR" altLang="zh-CN" sz="2400" dirty="0" smtClean="0">
              <a:latin typeface="Times New Roman" charset="0"/>
              <a:ea typeface="MS PGothic" charset="0"/>
            </a:endParaRPr>
          </a:p>
          <a:p>
            <a:pPr marL="0" indent="0">
              <a:buNone/>
            </a:pPr>
            <a:r>
              <a:rPr lang="pt-BR" altLang="zh-CN" sz="2400" dirty="0" smtClean="0">
                <a:latin typeface="Times New Roman" charset="0"/>
                <a:ea typeface="MS PGothic" charset="0"/>
              </a:rPr>
              <a:t>79 centavos</a:t>
            </a:r>
          </a:p>
          <a:p>
            <a:pPr marL="0" indent="0">
              <a:buFontTx/>
              <a:buNone/>
            </a:pPr>
            <a:endParaRPr lang="pt-BR" sz="2400" dirty="0" smtClean="0">
              <a:latin typeface="Times New Roman" charset="0"/>
              <a:ea typeface="MS PGothic" charset="0"/>
            </a:endParaRPr>
          </a:p>
          <a:p>
            <a:pPr marL="0" indent="0">
              <a:buFontTx/>
              <a:buNone/>
            </a:pPr>
            <a:r>
              <a:rPr lang="pt-BR" sz="2400" dirty="0" smtClean="0">
                <a:latin typeface="Times New Roman" charset="0"/>
                <a:ea typeface="MS PGothic" charset="0"/>
              </a:rPr>
              <a:t>Indianos ganham </a:t>
            </a:r>
            <a:r>
              <a:rPr lang="pt-BR" altLang="zh-CN" sz="2400" dirty="0" smtClean="0">
                <a:latin typeface="Times New Roman" charset="0"/>
                <a:ea typeface="MS PGothic" charset="0"/>
              </a:rPr>
              <a:t>86 centavos</a:t>
            </a:r>
          </a:p>
          <a:p>
            <a:pPr marL="0" indent="0">
              <a:buFontTx/>
              <a:buNone/>
            </a:pPr>
            <a:endParaRPr lang="pt-BR" altLang="zh-CN" sz="2400" dirty="0" smtClean="0">
              <a:latin typeface="Times New Roman" charset="0"/>
              <a:ea typeface="MS PGothic" charset="0"/>
            </a:endParaRPr>
          </a:p>
          <a:p>
            <a:pPr marL="0" indent="0">
              <a:buFontTx/>
              <a:buNone/>
            </a:pPr>
            <a:r>
              <a:rPr lang="pt-BR" altLang="zh-CN" sz="2400" dirty="0" smtClean="0">
                <a:latin typeface="Times New Roman" charset="0"/>
                <a:ea typeface="MS PGothic" charset="0"/>
              </a:rPr>
              <a:t>Paquistaneses ganham</a:t>
            </a:r>
          </a:p>
          <a:p>
            <a:pPr marL="0" indent="0">
              <a:buFontTx/>
              <a:buNone/>
            </a:pPr>
            <a:r>
              <a:rPr lang="pt-BR" altLang="zh-CN" sz="2400" dirty="0" smtClean="0">
                <a:latin typeface="Times New Roman" charset="0"/>
                <a:ea typeface="MS PGothic" charset="0"/>
              </a:rPr>
              <a:t>57 centavos</a:t>
            </a:r>
          </a:p>
          <a:p>
            <a:pPr marL="0" indent="0">
              <a:buFontTx/>
              <a:buNone/>
            </a:pPr>
            <a:endParaRPr lang="pt-BR" sz="2400" dirty="0" smtClean="0">
              <a:latin typeface="Times New Roman" charset="0"/>
              <a:ea typeface="MS PGothic" charset="0"/>
            </a:endParaRPr>
          </a:p>
          <a:p>
            <a:pPr marL="0" indent="0">
              <a:buFontTx/>
              <a:buNone/>
            </a:pPr>
            <a:r>
              <a:rPr lang="pt-BR" sz="2400" dirty="0" smtClean="0"/>
              <a:t>Bangladechianos</a:t>
            </a:r>
            <a:r>
              <a:rPr lang="pt-BR" sz="2400" dirty="0" smtClean="0">
                <a:latin typeface="Times New Roman" charset="0"/>
                <a:ea typeface="MS PGothic" charset="0"/>
              </a:rPr>
              <a:t> ganham </a:t>
            </a:r>
            <a:r>
              <a:rPr lang="pt-BR" altLang="zh-CN" sz="2400" dirty="0" smtClean="0">
                <a:latin typeface="Times New Roman" charset="0"/>
                <a:ea typeface="MS PGothic" charset="0"/>
              </a:rPr>
              <a:t>52 centavos</a:t>
            </a:r>
            <a:endParaRPr lang="pt-BR" sz="2400" dirty="0">
              <a:latin typeface="Times New Roman" charset="0"/>
              <a:ea typeface="MS PGothic" charset="0"/>
            </a:endParaRPr>
          </a:p>
        </p:txBody>
      </p:sp>
      <p:sp>
        <p:nvSpPr>
          <p:cNvPr id="32772" name="Line 5"/>
          <p:cNvSpPr>
            <a:spLocks noChangeShapeType="1"/>
          </p:cNvSpPr>
          <p:nvPr/>
        </p:nvSpPr>
        <p:spPr bwMode="auto">
          <a:xfrm>
            <a:off x="381000" y="6248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charset="0"/>
              <a:ea typeface="MS PGothic" charset="0"/>
              <a:cs typeface="MS PGothic" charset="0"/>
            </a:endParaRPr>
          </a:p>
        </p:txBody>
      </p:sp>
      <p:sp>
        <p:nvSpPr>
          <p:cNvPr id="32773" name="Line 5"/>
          <p:cNvSpPr>
            <a:spLocks noChangeShapeType="1"/>
          </p:cNvSpPr>
          <p:nvPr/>
        </p:nvSpPr>
        <p:spPr bwMode="auto">
          <a:xfrm>
            <a:off x="381000" y="8382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charset="0"/>
              <a:ea typeface="MS PGothic" charset="0"/>
              <a:cs typeface="MS PGothic" charset="0"/>
            </a:endParaRPr>
          </a:p>
        </p:txBody>
      </p:sp>
      <p:sp>
        <p:nvSpPr>
          <p:cNvPr id="32774" name="Content Placeholder 2"/>
          <p:cNvSpPr txBox="1">
            <a:spLocks/>
          </p:cNvSpPr>
          <p:nvPr/>
        </p:nvSpPr>
        <p:spPr bwMode="auto">
          <a:xfrm>
            <a:off x="381000" y="6218238"/>
            <a:ext cx="8382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eaLnBrk="0" fontAlgn="base" hangingPunct="0">
              <a:spcBef>
                <a:spcPct val="20000"/>
              </a:spcBef>
              <a:spcAft>
                <a:spcPct val="0"/>
              </a:spcAft>
            </a:pPr>
            <a:r>
              <a:rPr lang="en-US" sz="2000" dirty="0" smtClean="0">
                <a:solidFill>
                  <a:srgbClr val="FFFF00"/>
                </a:solidFill>
              </a:rPr>
              <a:t>Fisher </a:t>
            </a:r>
            <a:r>
              <a:rPr lang="en-US" altLang="zh-CN" sz="2000" dirty="0" smtClean="0">
                <a:solidFill>
                  <a:srgbClr val="FFFF00"/>
                </a:solidFill>
              </a:rPr>
              <a:t>&amp; Nandi</a:t>
            </a:r>
            <a:r>
              <a:rPr lang="en-US" altLang="zh-CN" sz="2000" dirty="0">
                <a:solidFill>
                  <a:srgbClr val="FFFF00"/>
                </a:solidFill>
              </a:rPr>
              <a:t>,</a:t>
            </a:r>
            <a:r>
              <a:rPr lang="zh-CN" altLang="en-US" sz="2000" dirty="0">
                <a:solidFill>
                  <a:srgbClr val="FFFF00"/>
                </a:solidFill>
              </a:rPr>
              <a:t> </a:t>
            </a:r>
            <a:r>
              <a:rPr lang="en-US" altLang="zh-CN" sz="2000" dirty="0">
                <a:solidFill>
                  <a:srgbClr val="FFFF00"/>
                </a:solidFill>
              </a:rPr>
              <a:t>Joseph</a:t>
            </a:r>
            <a:r>
              <a:rPr lang="zh-CN" altLang="en-US" sz="2000" dirty="0">
                <a:solidFill>
                  <a:srgbClr val="FFFF00"/>
                </a:solidFill>
              </a:rPr>
              <a:t> </a:t>
            </a:r>
            <a:r>
              <a:rPr lang="en-US" altLang="zh-CN" sz="2000" dirty="0">
                <a:solidFill>
                  <a:srgbClr val="FFFF00"/>
                </a:solidFill>
              </a:rPr>
              <a:t>Rowntree</a:t>
            </a:r>
            <a:r>
              <a:rPr lang="zh-CN" altLang="en-US" sz="2000" dirty="0">
                <a:solidFill>
                  <a:srgbClr val="FFFF00"/>
                </a:solidFill>
              </a:rPr>
              <a:t> </a:t>
            </a:r>
            <a:r>
              <a:rPr lang="en-US" altLang="zh-CN" sz="2000" dirty="0">
                <a:solidFill>
                  <a:srgbClr val="FFFF00"/>
                </a:solidFill>
              </a:rPr>
              <a:t>Foundation,</a:t>
            </a:r>
            <a:r>
              <a:rPr lang="zh-CN" altLang="en-US" sz="2000" dirty="0">
                <a:solidFill>
                  <a:srgbClr val="FFFF00"/>
                </a:solidFill>
              </a:rPr>
              <a:t> </a:t>
            </a:r>
            <a:r>
              <a:rPr lang="en-US" altLang="zh-CN" sz="2000" dirty="0">
                <a:solidFill>
                  <a:srgbClr val="FFFF00"/>
                </a:solidFill>
              </a:rPr>
              <a:t>2015</a:t>
            </a:r>
          </a:p>
          <a:p>
            <a:pPr eaLnBrk="0" fontAlgn="base" hangingPunct="0">
              <a:spcBef>
                <a:spcPct val="20000"/>
              </a:spcBef>
              <a:spcAft>
                <a:spcPct val="0"/>
              </a:spcAft>
            </a:pPr>
            <a:endParaRPr lang="en-US" sz="2000" dirty="0">
              <a:solidFill>
                <a:srgbClr val="FFFF00"/>
              </a:solidFill>
            </a:endParaRPr>
          </a:p>
        </p:txBody>
      </p:sp>
      <p:pic>
        <p:nvPicPr>
          <p:cNvPr id="32775"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175" y="17526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7122" y="2971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752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752600"/>
            <a:ext cx="8112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2949031"/>
            <a:ext cx="838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4588" y="1709738"/>
            <a:ext cx="81121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6200" y="1752600"/>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5570" y="29718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2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2045" y="2971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0017" y="2971800"/>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54699" y="4207668"/>
            <a:ext cx="8112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4272" y="41910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2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9624" y="4174331"/>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8" name="Picture 2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399" y="5245099"/>
            <a:ext cx="8112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9" name="Picture 2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38800" y="5248400"/>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415866"/>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xmlns:p14="http://schemas.microsoft.com/office/powerpoint/2010/main" spd="slow" advTm="3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hank you Multiple languages.jpg"/>
          <p:cNvPicPr>
            <a:picLocks noGrp="1" noChangeAspect="1"/>
          </p:cNvPicPr>
          <p:nvPr>
            <p:ph idx="1"/>
          </p:nvPr>
        </p:nvPicPr>
        <p:blipFill>
          <a:blip r:embed="rId2">
            <a:extLst>
              <a:ext uri="{28A0092B-C50C-407E-A947-70E740481C1C}">
                <a14:useLocalDpi xmlns:a14="http://schemas.microsoft.com/office/drawing/2010/main" val="0"/>
              </a:ext>
            </a:extLst>
          </a:blip>
          <a:srcRect t="25243" b="25243"/>
          <a:stretch>
            <a:fillRect/>
          </a:stretch>
        </p:blipFill>
        <p:spPr>
          <a:xfrm>
            <a:off x="381000" y="533400"/>
            <a:ext cx="8458200" cy="5943600"/>
          </a:xfrm>
        </p:spPr>
      </p:pic>
    </p:spTree>
    <p:extLst>
      <p:ext uri="{BB962C8B-B14F-4D97-AF65-F5344CB8AC3E}">
        <p14:creationId xmlns:p14="http://schemas.microsoft.com/office/powerpoint/2010/main" val="42652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228600" y="10668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90000"/>
              </a:lnSpc>
              <a:spcBef>
                <a:spcPct val="20000"/>
              </a:spcBef>
              <a:spcAft>
                <a:spcPct val="0"/>
              </a:spcAft>
            </a:pPr>
            <a:endParaRPr lang="en-US" sz="3600" dirty="0">
              <a:solidFill>
                <a:srgbClr val="FFFF00"/>
              </a:solidFill>
              <a:latin typeface="Times New Roman" charset="0"/>
              <a:ea typeface="MS PGothic" charset="0"/>
              <a:cs typeface="MS PGothic" charset="0"/>
            </a:endParaRPr>
          </a:p>
        </p:txBody>
      </p:sp>
      <p:sp>
        <p:nvSpPr>
          <p:cNvPr id="34818" name="Rectangle 3"/>
          <p:cNvSpPr>
            <a:spLocks noGrp="1" noChangeArrowheads="1"/>
          </p:cNvSpPr>
          <p:nvPr>
            <p:ph type="title"/>
          </p:nvPr>
        </p:nvSpPr>
        <p:spPr>
          <a:xfrm>
            <a:off x="0" y="-152400"/>
            <a:ext cx="8991600" cy="1143000"/>
          </a:xfrm>
        </p:spPr>
        <p:txBody>
          <a:bodyPr/>
          <a:lstStyle/>
          <a:p>
            <a:pPr eaLnBrk="1" hangingPunct="1"/>
            <a:r>
              <a:rPr lang="pt-BR" altLang="en-US" sz="3600" dirty="0"/>
              <a:t>Renda Média da Família</a:t>
            </a:r>
            <a:r>
              <a:rPr lang="zh-CN" altLang="en-US" sz="3400" dirty="0" smtClean="0">
                <a:solidFill>
                  <a:srgbClr val="FFFF00"/>
                </a:solidFill>
                <a:latin typeface="Times New Roman" charset="0"/>
                <a:ea typeface="MS PGothic" charset="0"/>
              </a:rPr>
              <a:t>, </a:t>
            </a:r>
            <a:r>
              <a:rPr lang="en-US" altLang="zh-CN" sz="3400" dirty="0">
                <a:solidFill>
                  <a:srgbClr val="FFFF00"/>
                </a:solidFill>
                <a:latin typeface="Times New Roman" charset="0"/>
                <a:ea typeface="MS PGothic" charset="0"/>
              </a:rPr>
              <a:t>2009/10-2012/13</a:t>
            </a:r>
            <a:endParaRPr lang="en-US" sz="3400" dirty="0">
              <a:solidFill>
                <a:srgbClr val="FFFF00"/>
              </a:solidFill>
              <a:latin typeface="Times New Roman" charset="0"/>
              <a:ea typeface="MS PGothic" charset="0"/>
            </a:endParaRPr>
          </a:p>
        </p:txBody>
      </p:sp>
      <p:sp>
        <p:nvSpPr>
          <p:cNvPr id="34819" name="Content Placeholder 3"/>
          <p:cNvSpPr>
            <a:spLocks noGrp="1"/>
          </p:cNvSpPr>
          <p:nvPr>
            <p:ph sz="half" idx="1"/>
          </p:nvPr>
        </p:nvSpPr>
        <p:spPr>
          <a:xfrm>
            <a:off x="152400" y="1066800"/>
            <a:ext cx="8763000" cy="4876800"/>
          </a:xfrm>
        </p:spPr>
        <p:txBody>
          <a:bodyPr/>
          <a:lstStyle/>
          <a:p>
            <a:r>
              <a:rPr lang="pt-BR" sz="2400" dirty="0" smtClean="0"/>
              <a:t>Para cada £ (libra) de renda semanal que a maioria dos brancos ganham </a:t>
            </a:r>
          </a:p>
          <a:p>
            <a:pPr marL="0" indent="0">
              <a:buFontTx/>
              <a:buNone/>
            </a:pPr>
            <a:endParaRPr lang="pt-BR" sz="2400" dirty="0" smtClean="0">
              <a:latin typeface="Times New Roman" charset="0"/>
              <a:ea typeface="MS PGothic" charset="0"/>
            </a:endParaRPr>
          </a:p>
          <a:p>
            <a:pPr marL="0" indent="0">
              <a:buFontTx/>
              <a:buNone/>
            </a:pPr>
            <a:r>
              <a:rPr lang="pt-BR" sz="2400" dirty="0" smtClean="0">
                <a:latin typeface="Times New Roman" charset="0"/>
                <a:ea typeface="MS PGothic" charset="0"/>
              </a:rPr>
              <a:t>Chineses</a:t>
            </a:r>
            <a:r>
              <a:rPr lang="pt-BR" altLang="zh-CN" sz="2400" dirty="0" smtClean="0">
                <a:latin typeface="Times New Roman" charset="0"/>
                <a:ea typeface="MS PGothic" charset="0"/>
              </a:rPr>
              <a:t> ganham 76 centavos</a:t>
            </a:r>
          </a:p>
          <a:p>
            <a:pPr marL="0" indent="0">
              <a:buFontTx/>
              <a:buNone/>
            </a:pPr>
            <a:endParaRPr lang="pt-BR" sz="2400" dirty="0" smtClean="0">
              <a:latin typeface="Times New Roman" charset="0"/>
              <a:ea typeface="MS PGothic" charset="0"/>
            </a:endParaRPr>
          </a:p>
          <a:p>
            <a:pPr marL="0" indent="0">
              <a:buFontTx/>
              <a:buNone/>
            </a:pPr>
            <a:endParaRPr lang="pt-BR" sz="2400" dirty="0" smtClean="0">
              <a:latin typeface="Times New Roman" charset="0"/>
              <a:ea typeface="MS PGothic" charset="0"/>
            </a:endParaRPr>
          </a:p>
          <a:p>
            <a:pPr marL="0" indent="0">
              <a:buFontTx/>
              <a:buNone/>
            </a:pPr>
            <a:r>
              <a:rPr lang="pt-BR" sz="2400" dirty="0" smtClean="0">
                <a:latin typeface="Times New Roman" charset="0"/>
                <a:ea typeface="MS PGothic" charset="0"/>
              </a:rPr>
              <a:t>Negros caribenhos </a:t>
            </a:r>
            <a:r>
              <a:rPr lang="pt-BR" altLang="zh-CN" sz="2400" dirty="0" smtClean="0">
                <a:latin typeface="Times New Roman" charset="0"/>
                <a:ea typeface="MS PGothic" charset="0"/>
              </a:rPr>
              <a:t>ganham </a:t>
            </a:r>
          </a:p>
          <a:p>
            <a:pPr marL="0" indent="0">
              <a:buFontTx/>
              <a:buNone/>
            </a:pPr>
            <a:r>
              <a:rPr lang="pt-BR" altLang="zh-CN" sz="2400" dirty="0" smtClean="0">
                <a:latin typeface="Times New Roman" charset="0"/>
                <a:ea typeface="MS PGothic" charset="0"/>
              </a:rPr>
              <a:t>77 centavos</a:t>
            </a:r>
          </a:p>
          <a:p>
            <a:pPr marL="0" indent="0">
              <a:buFontTx/>
              <a:buNone/>
            </a:pPr>
            <a:endParaRPr lang="pt-BR" altLang="zh-CN" sz="2400" dirty="0" smtClean="0">
              <a:latin typeface="Times New Roman" charset="0"/>
              <a:ea typeface="MS PGothic" charset="0"/>
            </a:endParaRPr>
          </a:p>
          <a:p>
            <a:pPr marL="0" indent="0">
              <a:buFontTx/>
              <a:buNone/>
            </a:pPr>
            <a:endParaRPr lang="pt-BR" altLang="zh-CN" sz="2400" dirty="0" smtClean="0">
              <a:latin typeface="Times New Roman" charset="0"/>
              <a:ea typeface="MS PGothic" charset="0"/>
            </a:endParaRPr>
          </a:p>
          <a:p>
            <a:pPr marL="0" indent="0">
              <a:buFontTx/>
              <a:buNone/>
            </a:pPr>
            <a:r>
              <a:rPr lang="pt-BR" altLang="zh-CN" sz="2400" dirty="0" smtClean="0">
                <a:latin typeface="Times New Roman" charset="0"/>
                <a:ea typeface="MS PGothic" charset="0"/>
              </a:rPr>
              <a:t>Negros africanos ganham 60 centavos</a:t>
            </a:r>
          </a:p>
          <a:p>
            <a:pPr marL="0" indent="0">
              <a:buFontTx/>
              <a:buNone/>
            </a:pPr>
            <a:endParaRPr lang="pt-BR" dirty="0">
              <a:latin typeface="Times New Roman" charset="0"/>
              <a:ea typeface="MS PGothic" charset="0"/>
            </a:endParaRPr>
          </a:p>
        </p:txBody>
      </p:sp>
      <p:sp>
        <p:nvSpPr>
          <p:cNvPr id="34820" name="Line 5"/>
          <p:cNvSpPr>
            <a:spLocks noChangeShapeType="1"/>
          </p:cNvSpPr>
          <p:nvPr/>
        </p:nvSpPr>
        <p:spPr bwMode="auto">
          <a:xfrm>
            <a:off x="381000" y="6248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charset="0"/>
              <a:ea typeface="MS PGothic" charset="0"/>
              <a:cs typeface="MS PGothic" charset="0"/>
            </a:endParaRPr>
          </a:p>
        </p:txBody>
      </p:sp>
      <p:sp>
        <p:nvSpPr>
          <p:cNvPr id="34821" name="Line 5"/>
          <p:cNvSpPr>
            <a:spLocks noChangeShapeType="1"/>
          </p:cNvSpPr>
          <p:nvPr/>
        </p:nvSpPr>
        <p:spPr bwMode="auto">
          <a:xfrm>
            <a:off x="381000" y="8382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charset="0"/>
              <a:ea typeface="MS PGothic" charset="0"/>
              <a:cs typeface="MS PGothic" charset="0"/>
            </a:endParaRPr>
          </a:p>
        </p:txBody>
      </p:sp>
      <p:sp>
        <p:nvSpPr>
          <p:cNvPr id="34822" name="Content Placeholder 2"/>
          <p:cNvSpPr txBox="1">
            <a:spLocks/>
          </p:cNvSpPr>
          <p:nvPr/>
        </p:nvSpPr>
        <p:spPr bwMode="auto">
          <a:xfrm>
            <a:off x="381000" y="6218238"/>
            <a:ext cx="8382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algn="ctr"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l" eaLnBrk="0" fontAlgn="base" hangingPunct="0">
              <a:spcBef>
                <a:spcPct val="20000"/>
              </a:spcBef>
              <a:spcAft>
                <a:spcPct val="0"/>
              </a:spcAft>
            </a:pPr>
            <a:r>
              <a:rPr lang="en-US" sz="2000" dirty="0" smtClean="0">
                <a:solidFill>
                  <a:srgbClr val="FFFF00"/>
                </a:solidFill>
              </a:rPr>
              <a:t>Fisher </a:t>
            </a:r>
            <a:r>
              <a:rPr lang="en-US" altLang="zh-CN" sz="2000" dirty="0" smtClean="0">
                <a:solidFill>
                  <a:srgbClr val="FFFF00"/>
                </a:solidFill>
              </a:rPr>
              <a:t>&amp; Nandi</a:t>
            </a:r>
            <a:r>
              <a:rPr lang="en-US" altLang="zh-CN" sz="2000" dirty="0">
                <a:solidFill>
                  <a:srgbClr val="FFFF00"/>
                </a:solidFill>
              </a:rPr>
              <a:t>,</a:t>
            </a:r>
            <a:r>
              <a:rPr lang="zh-CN" altLang="en-US" sz="2000" dirty="0">
                <a:solidFill>
                  <a:srgbClr val="FFFF00"/>
                </a:solidFill>
              </a:rPr>
              <a:t> </a:t>
            </a:r>
            <a:r>
              <a:rPr lang="en-US" altLang="zh-CN" sz="2000" dirty="0">
                <a:solidFill>
                  <a:srgbClr val="FFFF00"/>
                </a:solidFill>
              </a:rPr>
              <a:t>Joseph</a:t>
            </a:r>
            <a:r>
              <a:rPr lang="zh-CN" altLang="en-US" sz="2000" dirty="0">
                <a:solidFill>
                  <a:srgbClr val="FFFF00"/>
                </a:solidFill>
              </a:rPr>
              <a:t> </a:t>
            </a:r>
            <a:r>
              <a:rPr lang="en-US" altLang="zh-CN" sz="2000" dirty="0">
                <a:solidFill>
                  <a:srgbClr val="FFFF00"/>
                </a:solidFill>
              </a:rPr>
              <a:t>Rowntree</a:t>
            </a:r>
            <a:r>
              <a:rPr lang="zh-CN" altLang="en-US" sz="2000" dirty="0">
                <a:solidFill>
                  <a:srgbClr val="FFFF00"/>
                </a:solidFill>
              </a:rPr>
              <a:t> </a:t>
            </a:r>
            <a:r>
              <a:rPr lang="en-US" altLang="zh-CN" sz="2000" dirty="0">
                <a:solidFill>
                  <a:srgbClr val="FFFF00"/>
                </a:solidFill>
              </a:rPr>
              <a:t>Foundation,</a:t>
            </a:r>
            <a:r>
              <a:rPr lang="zh-CN" altLang="en-US" sz="2000" dirty="0">
                <a:solidFill>
                  <a:srgbClr val="FFFF00"/>
                </a:solidFill>
              </a:rPr>
              <a:t> </a:t>
            </a:r>
            <a:r>
              <a:rPr lang="en-US" altLang="zh-CN" sz="2000" dirty="0">
                <a:solidFill>
                  <a:srgbClr val="FFFF00"/>
                </a:solidFill>
              </a:rPr>
              <a:t>2015</a:t>
            </a:r>
          </a:p>
          <a:p>
            <a:pPr eaLnBrk="0" fontAlgn="base" hangingPunct="0">
              <a:spcBef>
                <a:spcPct val="20000"/>
              </a:spcBef>
              <a:spcAft>
                <a:spcPct val="0"/>
              </a:spcAft>
            </a:pPr>
            <a:endParaRPr lang="en-US" sz="2000" dirty="0">
              <a:solidFill>
                <a:srgbClr val="FFFF00"/>
              </a:solidFill>
            </a:endParaRPr>
          </a:p>
        </p:txBody>
      </p:sp>
      <p:pic>
        <p:nvPicPr>
          <p:cNvPr id="34823"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4" y="19812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3811" y="1972468"/>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87823" y="1972468"/>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3535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43535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2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0119" y="3475121"/>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8006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9907" y="4800600"/>
            <a:ext cx="8397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5637" y="1963737"/>
            <a:ext cx="8382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2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05700" y="3435350"/>
            <a:ext cx="838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2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800600"/>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617934"/>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xmlns:p14="http://schemas.microsoft.com/office/powerpoint/2010/main" spd="slow" advTm="30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76200"/>
            <a:ext cx="8382000" cy="1143000"/>
          </a:xfrm>
        </p:spPr>
        <p:txBody>
          <a:bodyPr/>
          <a:lstStyle/>
          <a:p>
            <a:r>
              <a:rPr lang="pt-BR" altLang="en-US" sz="3600" b="0" dirty="0" smtClean="0">
                <a:solidFill>
                  <a:srgbClr val="FFFF00"/>
                </a:solidFill>
                <a:cs typeface="Calibri" pitchFamily="34" charset="0"/>
              </a:rPr>
              <a:t>Raça e Riqueza, Reino Unido, 2009 </a:t>
            </a:r>
            <a:endParaRPr lang="pt-BR" altLang="en-US" sz="3400" dirty="0" smtClean="0">
              <a:solidFill>
                <a:srgbClr val="FFFF00"/>
              </a:solidFill>
            </a:endParaRPr>
          </a:p>
        </p:txBody>
      </p:sp>
      <p:sp>
        <p:nvSpPr>
          <p:cNvPr id="48130" name="Line 3"/>
          <p:cNvSpPr>
            <a:spLocks noChangeShapeType="1"/>
          </p:cNvSpPr>
          <p:nvPr/>
        </p:nvSpPr>
        <p:spPr bwMode="auto">
          <a:xfrm>
            <a:off x="457200" y="1295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a:ea typeface="MS PGothic" pitchFamily="34" charset="-128"/>
              <a:cs typeface="MS PGothic" charset="0"/>
            </a:endParaRPr>
          </a:p>
        </p:txBody>
      </p:sp>
      <p:sp>
        <p:nvSpPr>
          <p:cNvPr id="48131" name="Line 4"/>
          <p:cNvSpPr>
            <a:spLocks noChangeShapeType="1"/>
          </p:cNvSpPr>
          <p:nvPr/>
        </p:nvSpPr>
        <p:spPr bwMode="auto">
          <a:xfrm>
            <a:off x="457200" y="63246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en-US" dirty="0">
              <a:solidFill>
                <a:srgbClr val="FFFFFF"/>
              </a:solidFill>
              <a:latin typeface="Times New Roman"/>
              <a:ea typeface="MS PGothic" pitchFamily="34" charset="-128"/>
              <a:cs typeface="MS PGothic" charset="0"/>
            </a:endParaRPr>
          </a:p>
        </p:txBody>
      </p:sp>
      <p:sp>
        <p:nvSpPr>
          <p:cNvPr id="48132" name="Rectangle 8"/>
          <p:cNvSpPr>
            <a:spLocks noChangeArrowheads="1"/>
          </p:cNvSpPr>
          <p:nvPr/>
        </p:nvSpPr>
        <p:spPr bwMode="auto">
          <a:xfrm>
            <a:off x="457200" y="6324600"/>
            <a:ext cx="762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MS PGothic" pitchFamily="34" charset="-128"/>
              </a:defRPr>
            </a:lvl1pPr>
            <a:lvl2pPr marL="742950" indent="-285750">
              <a:defRPr sz="2400">
                <a:solidFill>
                  <a:schemeClr val="tx1"/>
                </a:solidFill>
                <a:latin typeface="Times New Roman" pitchFamily="18" charset="0"/>
                <a:ea typeface="MS PGothic" pitchFamily="34" charset="-128"/>
              </a:defRPr>
            </a:lvl2pPr>
            <a:lvl3pPr marL="1143000" indent="-228600">
              <a:defRPr sz="2400">
                <a:solidFill>
                  <a:schemeClr val="tx1"/>
                </a:solidFill>
                <a:latin typeface="Times New Roman" pitchFamily="18" charset="0"/>
                <a:ea typeface="MS PGothic" pitchFamily="34" charset="-128"/>
              </a:defRPr>
            </a:lvl3pPr>
            <a:lvl4pPr marL="1600200" indent="-228600">
              <a:defRPr sz="2400">
                <a:solidFill>
                  <a:schemeClr val="tx1"/>
                </a:solidFill>
                <a:latin typeface="Times New Roman" pitchFamily="18" charset="0"/>
                <a:ea typeface="MS PGothic" pitchFamily="34" charset="-128"/>
              </a:defRPr>
            </a:lvl4pPr>
            <a:lvl5pPr marL="2057400" indent="-228600">
              <a:defRPr sz="2400">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l" eaLnBrk="0" fontAlgn="base" hangingPunct="0">
              <a:spcBef>
                <a:spcPct val="0"/>
              </a:spcBef>
              <a:spcAft>
                <a:spcPct val="0"/>
              </a:spcAft>
            </a:pPr>
            <a:r>
              <a:rPr lang="en-US" altLang="en-US" sz="1800" dirty="0">
                <a:solidFill>
                  <a:srgbClr val="FFFF00"/>
                </a:solidFill>
                <a:cs typeface="MS PGothic" charset="0"/>
              </a:rPr>
              <a:t>Source: The Runnymede Trust </a:t>
            </a:r>
            <a:endParaRPr lang="en-US" altLang="en-US" sz="1800" dirty="0">
              <a:solidFill>
                <a:srgbClr val="FFFF00"/>
              </a:solidFill>
              <a:latin typeface="Arial" pitchFamily="34" charset="0"/>
              <a:cs typeface="MS PGothic" charset="0"/>
            </a:endParaRPr>
          </a:p>
        </p:txBody>
      </p:sp>
      <p:sp>
        <p:nvSpPr>
          <p:cNvPr id="2" name="Content Placeholder 1"/>
          <p:cNvSpPr>
            <a:spLocks noGrp="1"/>
          </p:cNvSpPr>
          <p:nvPr>
            <p:ph idx="1"/>
          </p:nvPr>
        </p:nvSpPr>
        <p:spPr>
          <a:xfrm>
            <a:off x="228600" y="1371600"/>
            <a:ext cx="8458200" cy="4876800"/>
          </a:xfrm>
        </p:spPr>
        <p:txBody>
          <a:bodyPr/>
          <a:lstStyle/>
          <a:p>
            <a:pPr marL="0" indent="0">
              <a:buNone/>
            </a:pPr>
            <a:r>
              <a:rPr lang="pt-BR" sz="2800" dirty="0" smtClean="0"/>
              <a:t>Para cada £  (libra) de riqueza dos brancos</a:t>
            </a:r>
          </a:p>
          <a:p>
            <a:pPr marL="0" indent="0">
              <a:buNone/>
            </a:pPr>
            <a:endParaRPr lang="pt-BR" sz="2800" dirty="0" smtClean="0">
              <a:latin typeface="Times New Roman" charset="0"/>
              <a:ea typeface="MS PGothic" charset="0"/>
            </a:endParaRPr>
          </a:p>
          <a:p>
            <a:pPr marL="0" indent="0">
              <a:buNone/>
            </a:pPr>
            <a:r>
              <a:rPr lang="pt-BR" altLang="zh-CN" sz="2400" dirty="0" smtClean="0">
                <a:latin typeface="Times New Roman" charset="0"/>
                <a:ea typeface="MS PGothic" charset="0"/>
              </a:rPr>
              <a:t>Caribenhos negros têm 34 centavos</a:t>
            </a:r>
            <a:endParaRPr lang="pt-BR" sz="2800" dirty="0"/>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08928"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374" y="2209800"/>
            <a:ext cx="844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0" y="220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9287" y="2209800"/>
            <a:ext cx="844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233" y="3581399"/>
            <a:ext cx="4589718" cy="461665"/>
          </a:xfrm>
          <a:prstGeom prst="rect">
            <a:avLst/>
          </a:prstGeom>
        </p:spPr>
        <p:txBody>
          <a:bodyPr wrap="none">
            <a:spAutoFit/>
          </a:bodyPr>
          <a:lstStyle/>
          <a:p>
            <a:pPr algn="ctr" eaLnBrk="0" fontAlgn="base" hangingPunct="0">
              <a:spcBef>
                <a:spcPct val="0"/>
              </a:spcBef>
              <a:spcAft>
                <a:spcPct val="0"/>
              </a:spcAft>
            </a:pPr>
            <a:r>
              <a:rPr lang="pt-BR" sz="2400" dirty="0" smtClean="0">
                <a:solidFill>
                  <a:srgbClr val="FFFF00"/>
                </a:solidFill>
                <a:latin typeface="Times New Roman" charset="0"/>
                <a:ea typeface="MS PGothic" charset="0"/>
                <a:cs typeface="MS PGothic" charset="0"/>
              </a:rPr>
              <a:t>Bangladechianos têm </a:t>
            </a:r>
            <a:r>
              <a:rPr lang="pt-BR" altLang="zh-CN" sz="2400" dirty="0" smtClean="0">
                <a:solidFill>
                  <a:srgbClr val="FFFF00"/>
                </a:solidFill>
                <a:latin typeface="Times New Roman" charset="0"/>
                <a:ea typeface="MS PGothic" charset="0"/>
                <a:cs typeface="MS PGothic" charset="0"/>
              </a:rPr>
              <a:t>10 centavos   </a:t>
            </a:r>
            <a:endParaRPr lang="pt-BR" sz="2400" dirty="0">
              <a:solidFill>
                <a:srgbClr val="FFFF00"/>
              </a:solidFill>
              <a:latin typeface="Times New Roman" charset="0"/>
              <a:ea typeface="MS PGothic" charset="0"/>
              <a:cs typeface="MS PGothic" charset="0"/>
            </a:endParaRPr>
          </a:p>
        </p:txBody>
      </p:sp>
      <p:pic>
        <p:nvPicPr>
          <p:cNvPr id="1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393132"/>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4314" y="4734580"/>
            <a:ext cx="4275530" cy="461665"/>
          </a:xfrm>
          <a:prstGeom prst="rect">
            <a:avLst/>
          </a:prstGeom>
        </p:spPr>
        <p:txBody>
          <a:bodyPr wrap="none">
            <a:spAutoFit/>
          </a:bodyPr>
          <a:lstStyle/>
          <a:p>
            <a:pPr algn="ctr" eaLnBrk="0" fontAlgn="base" hangingPunct="0">
              <a:spcBef>
                <a:spcPct val="0"/>
              </a:spcBef>
              <a:spcAft>
                <a:spcPct val="0"/>
              </a:spcAft>
            </a:pPr>
            <a:r>
              <a:rPr lang="pt-BR" sz="2400" dirty="0" smtClean="0">
                <a:solidFill>
                  <a:srgbClr val="FFFF00"/>
                </a:solidFill>
                <a:latin typeface="Times New Roman" charset="0"/>
                <a:ea typeface="MS PGothic" charset="0"/>
                <a:cs typeface="MS PGothic" charset="0"/>
              </a:rPr>
              <a:t>Negros africanos têm </a:t>
            </a:r>
            <a:r>
              <a:rPr lang="pt-BR" altLang="zh-CN" sz="2400" dirty="0" smtClean="0">
                <a:solidFill>
                  <a:srgbClr val="FFFF00"/>
                </a:solidFill>
                <a:latin typeface="Times New Roman" charset="0"/>
                <a:ea typeface="MS PGothic" charset="0"/>
                <a:cs typeface="MS PGothic" charset="0"/>
              </a:rPr>
              <a:t>7 centavos </a:t>
            </a:r>
            <a:endParaRPr lang="pt-BR" sz="2400" dirty="0">
              <a:solidFill>
                <a:srgbClr val="FFFF00"/>
              </a:solidFill>
              <a:latin typeface="Times New Roman" charset="0"/>
              <a:ea typeface="MS PGothic" charset="0"/>
              <a:cs typeface="MS PGothic" charset="0"/>
            </a:endParaRPr>
          </a:p>
        </p:txBody>
      </p:sp>
      <p:pic>
        <p:nvPicPr>
          <p:cNvPr id="2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9754" y="4793341"/>
            <a:ext cx="844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18120" y="4777145"/>
            <a:ext cx="8350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720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pt-BR" altLang="en-US" sz="3600" i="1" dirty="0" smtClean="0"/>
              <a:t>O que podemos fazer? </a:t>
            </a:r>
          </a:p>
        </p:txBody>
      </p:sp>
    </p:spTree>
    <p:extLst>
      <p:ext uri="{BB962C8B-B14F-4D97-AF65-F5344CB8AC3E}">
        <p14:creationId xmlns:p14="http://schemas.microsoft.com/office/powerpoint/2010/main" val="25098923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533400"/>
          </a:xfrm>
        </p:spPr>
        <p:txBody>
          <a:bodyPr/>
          <a:lstStyle/>
          <a:p>
            <a:pPr eaLnBrk="1" hangingPunct="1"/>
            <a:r>
              <a:rPr lang="pt-BR" sz="3600" b="1" dirty="0" smtClean="0"/>
              <a:t>A Solução dos 5%</a:t>
            </a:r>
          </a:p>
        </p:txBody>
      </p:sp>
      <p:sp>
        <p:nvSpPr>
          <p:cNvPr id="25605" name="Rectangle 5"/>
          <p:cNvSpPr>
            <a:spLocks noGrp="1" noChangeArrowheads="1"/>
          </p:cNvSpPr>
          <p:nvPr>
            <p:ph idx="1"/>
          </p:nvPr>
        </p:nvSpPr>
        <p:spPr>
          <a:xfrm>
            <a:off x="152400" y="685800"/>
            <a:ext cx="8839200" cy="5562600"/>
          </a:xfrm>
        </p:spPr>
        <p:txBody>
          <a:bodyPr/>
          <a:lstStyle/>
          <a:p>
            <a:pPr lvl="1"/>
            <a:r>
              <a:rPr lang="pt-BR" sz="2600" dirty="0" smtClean="0"/>
              <a:t>Recentemente proposto por Thambi Thomas da União do Pacífico.</a:t>
            </a:r>
          </a:p>
          <a:p>
            <a:pPr lvl="1"/>
            <a:r>
              <a:rPr lang="pt-BR" sz="2600" dirty="0" smtClean="0"/>
              <a:t>Pede atualização das fórmulas usadas para apoiar a educação.</a:t>
            </a:r>
          </a:p>
          <a:p>
            <a:pPr lvl="1"/>
            <a:r>
              <a:rPr lang="pt-BR" sz="2600" dirty="0" smtClean="0"/>
              <a:t>Pede que a igreja aumente seu compromisso para financiar o ensino fundamental e médio </a:t>
            </a:r>
            <a:r>
              <a:rPr lang="pt-BR" sz="2600" dirty="0" smtClean="0">
                <a:solidFill>
                  <a:srgbClr val="F6FFFA"/>
                </a:solidFill>
              </a:rPr>
              <a:t>ao alocar 5% adicionais da entrada de dízimo em cada associação </a:t>
            </a:r>
            <a:r>
              <a:rPr lang="pt-BR" sz="2600" dirty="0" smtClean="0"/>
              <a:t>na DNA para apoiar as escolas da igreja.</a:t>
            </a:r>
          </a:p>
          <a:p>
            <a:pPr lvl="1"/>
            <a:r>
              <a:rPr lang="pt-BR" sz="2600" dirty="0" smtClean="0"/>
              <a:t>Na União do Pacífico, em 2009, esse plano gerou um adicional de $8 milhões de dólares.</a:t>
            </a:r>
          </a:p>
          <a:p>
            <a:pPr lvl="1"/>
            <a:r>
              <a:rPr lang="pt-BR" sz="2600" dirty="0" smtClean="0">
                <a:solidFill>
                  <a:srgbClr val="F6FFFA"/>
                </a:solidFill>
              </a:rPr>
              <a:t>Essa proposta é totalmente consistente com respeito à educação cristã como um ministério evangelístico essencial da igreja</a:t>
            </a:r>
            <a:r>
              <a:rPr lang="pt-BR" sz="2600" dirty="0" smtClean="0"/>
              <a:t>.</a:t>
            </a:r>
          </a:p>
          <a:p>
            <a:pPr lvl="1" eaLnBrk="1" hangingPunct="1">
              <a:buFontTx/>
              <a:buNone/>
            </a:pPr>
            <a:endParaRPr lang="pt-BR" sz="2600" b="1" dirty="0" smtClean="0"/>
          </a:p>
          <a:p>
            <a:pPr lvl="1" eaLnBrk="1" hangingPunct="1">
              <a:buFontTx/>
              <a:buNone/>
            </a:pPr>
            <a:endParaRPr lang="pt-BR" sz="2600" b="1" dirty="0" smtClean="0"/>
          </a:p>
        </p:txBody>
      </p:sp>
      <p:sp>
        <p:nvSpPr>
          <p:cNvPr id="25603" name="Line 3"/>
          <p:cNvSpPr>
            <a:spLocks noChangeShapeType="1"/>
          </p:cNvSpPr>
          <p:nvPr/>
        </p:nvSpPr>
        <p:spPr bwMode="auto">
          <a:xfrm>
            <a:off x="381000" y="6858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Thambi Thomas, in Peril and Promise,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b="1" dirty="0" smtClean="0"/>
              <a:t>Aprender dos Católicos?</a:t>
            </a:r>
          </a:p>
        </p:txBody>
      </p:sp>
      <p:sp>
        <p:nvSpPr>
          <p:cNvPr id="25605" name="Rectangle 5"/>
          <p:cNvSpPr>
            <a:spLocks noGrp="1" noChangeArrowheads="1"/>
          </p:cNvSpPr>
          <p:nvPr>
            <p:ph idx="1"/>
          </p:nvPr>
        </p:nvSpPr>
        <p:spPr>
          <a:xfrm>
            <a:off x="381000" y="838200"/>
            <a:ext cx="8458200" cy="5410200"/>
          </a:xfrm>
        </p:spPr>
        <p:txBody>
          <a:bodyPr/>
          <a:lstStyle/>
          <a:p>
            <a:pPr lvl="0"/>
            <a:r>
              <a:rPr lang="pt-BR" sz="2800" dirty="0"/>
              <a:t>Esforço para melhorar a qualidade e diminuir os custos na educação urbana nas escolas católicas romanas.</a:t>
            </a:r>
          </a:p>
          <a:p>
            <a:pPr lvl="0"/>
            <a:r>
              <a:rPr lang="pt-BR" sz="2800" dirty="0"/>
              <a:t>As escolas católicas urbanas têm enfrenado declínio na matrícula com muitas escolas fechando nos anos recentes.</a:t>
            </a:r>
          </a:p>
          <a:p>
            <a:pPr lvl="0"/>
            <a:r>
              <a:rPr lang="pt-BR" sz="2800" dirty="0"/>
              <a:t>Os Parceiros da Educação Seton desenvolveram a </a:t>
            </a:r>
            <a:r>
              <a:rPr lang="pt-BR" sz="2800" i="1" dirty="0"/>
              <a:t>Iniciativa</a:t>
            </a:r>
            <a:r>
              <a:rPr lang="pt-BR" sz="2800" dirty="0"/>
              <a:t> </a:t>
            </a:r>
            <a:r>
              <a:rPr lang="pt-BR" sz="2800" i="1" dirty="0"/>
              <a:t>Phaedrus</a:t>
            </a:r>
            <a:r>
              <a:rPr lang="pt-BR" sz="2800" dirty="0"/>
              <a:t> que tem aumentado, com sucesso, a matrícula de alunos, diminuindo o </a:t>
            </a:r>
            <a:r>
              <a:rPr lang="pt-BR" sz="2800" dirty="0" smtClean="0"/>
              <a:t>número de professores, </a:t>
            </a:r>
            <a:r>
              <a:rPr lang="pt-BR" sz="2800" dirty="0"/>
              <a:t>reduzindo os custos por aluno em </a:t>
            </a:r>
            <a:r>
              <a:rPr lang="pt-BR" sz="2800" dirty="0" smtClean="0"/>
              <a:t>20% </a:t>
            </a:r>
            <a:r>
              <a:rPr lang="pt-BR" sz="2800" dirty="0"/>
              <a:t>a 25% e melhorando </a:t>
            </a:r>
            <a:r>
              <a:rPr lang="pt-BR" sz="2800" dirty="0" smtClean="0"/>
              <a:t>o sucesso acadêmico. </a:t>
            </a:r>
            <a:endParaRPr lang="pt-BR" sz="2800" dirty="0"/>
          </a:p>
          <a:p>
            <a:pPr lvl="1" eaLnBrk="1" hangingPunct="1">
              <a:buFontTx/>
              <a:buNone/>
            </a:pPr>
            <a:endParaRPr lang="en-US" sz="2400"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dirty="0" smtClean="0"/>
              <a:t>Iniciativa Phaedrus</a:t>
            </a:r>
            <a:endParaRPr lang="pt-BR" sz="3600" b="1" dirty="0" smtClean="0"/>
          </a:p>
        </p:txBody>
      </p:sp>
      <p:sp>
        <p:nvSpPr>
          <p:cNvPr id="25605" name="Rectangle 5"/>
          <p:cNvSpPr>
            <a:spLocks noGrp="1" noChangeArrowheads="1"/>
          </p:cNvSpPr>
          <p:nvPr>
            <p:ph idx="1"/>
          </p:nvPr>
        </p:nvSpPr>
        <p:spPr>
          <a:xfrm>
            <a:off x="228600" y="838200"/>
            <a:ext cx="8763000" cy="5410200"/>
          </a:xfrm>
        </p:spPr>
        <p:txBody>
          <a:bodyPr/>
          <a:lstStyle/>
          <a:p>
            <a:pPr lvl="0"/>
            <a:r>
              <a:rPr lang="pt-BR" sz="2400" dirty="0"/>
              <a:t>Chave para o sucesso do Seton é a combinação de uma mistura de </a:t>
            </a:r>
            <a:r>
              <a:rPr lang="pt-BR" sz="2400" dirty="0">
                <a:solidFill>
                  <a:srgbClr val="F6FFFA"/>
                </a:solidFill>
              </a:rPr>
              <a:t>aprendizado misturado</a:t>
            </a:r>
            <a:r>
              <a:rPr lang="pt-BR" sz="2400" dirty="0"/>
              <a:t>, combinado com as </a:t>
            </a:r>
            <a:r>
              <a:rPr lang="pt-BR" sz="2400" dirty="0">
                <a:solidFill>
                  <a:srgbClr val="F6FFFA"/>
                </a:solidFill>
              </a:rPr>
              <a:t>melhores práticas </a:t>
            </a:r>
            <a:r>
              <a:rPr lang="pt-BR" sz="2400" dirty="0"/>
              <a:t>para aumentar a matrícula estudantil, as realizações e a motivação, bem como melhorar a qualidade do professor e da cultura da escola.</a:t>
            </a:r>
          </a:p>
          <a:p>
            <a:pPr lvl="0"/>
            <a:r>
              <a:rPr lang="pt-BR" sz="2400" dirty="0"/>
              <a:t>O modelo de aprendizado misturado: combina aprendizado no computador com pequeno grupo, e instrução tradicional em sala de aula.</a:t>
            </a:r>
          </a:p>
          <a:p>
            <a:pPr lvl="0"/>
            <a:r>
              <a:rPr lang="pt-BR" sz="2400" dirty="0"/>
              <a:t>Muitas escolas usam o modelo de turnos em classe.</a:t>
            </a:r>
          </a:p>
          <a:p>
            <a:pPr lvl="0"/>
            <a:r>
              <a:rPr lang="pt-BR" sz="2400" dirty="0"/>
              <a:t>Os períodos fundamentais de aula acadêmica divididos em dois segmentos: No primeiro segmento, o professor trabalha com metade dos alunos na instrução no pequeno grupo, enquanto a outra metade da classe trabalha em seus computadores, usando a instrução dirigida</a:t>
            </a:r>
            <a:r>
              <a:rPr lang="pt-BR" sz="2400" dirty="0" smtClean="0"/>
              <a:t>.</a:t>
            </a:r>
            <a:endParaRPr lang="pt-BR" sz="2400" dirty="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57857319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dirty="0"/>
              <a:t>Iniciativa </a:t>
            </a:r>
            <a:r>
              <a:rPr lang="pt-BR" sz="3600" dirty="0" smtClean="0"/>
              <a:t>Phaedrus </a:t>
            </a:r>
            <a:r>
              <a:rPr lang="en-US" sz="3600" dirty="0" smtClean="0"/>
              <a:t>-II</a:t>
            </a:r>
            <a:endParaRPr lang="en-US" sz="3600" b="1" dirty="0" smtClean="0"/>
          </a:p>
        </p:txBody>
      </p:sp>
      <p:sp>
        <p:nvSpPr>
          <p:cNvPr id="25605" name="Rectangle 5"/>
          <p:cNvSpPr>
            <a:spLocks noGrp="1" noChangeArrowheads="1"/>
          </p:cNvSpPr>
          <p:nvPr>
            <p:ph idx="1"/>
          </p:nvPr>
        </p:nvSpPr>
        <p:spPr>
          <a:xfrm>
            <a:off x="381000" y="838200"/>
            <a:ext cx="8458200" cy="5410200"/>
          </a:xfrm>
        </p:spPr>
        <p:txBody>
          <a:bodyPr/>
          <a:lstStyle/>
          <a:p>
            <a:pPr lvl="0"/>
            <a:r>
              <a:rPr lang="pt-BR" sz="2800" dirty="0"/>
              <a:t>No segundo segmento, os alunos revezam.</a:t>
            </a:r>
          </a:p>
          <a:p>
            <a:pPr lvl="0"/>
            <a:r>
              <a:rPr lang="pt-BR" sz="2800" dirty="0"/>
              <a:t>Os professores usam a informação do trabalho dos alunos no computador para identificar e abordar as áreas do conteúdo que necessitam de ênfase adicional.</a:t>
            </a:r>
          </a:p>
          <a:p>
            <a:pPr lvl="0"/>
            <a:r>
              <a:rPr lang="pt-BR" sz="2800" dirty="0"/>
              <a:t>O modelo capacita as escolas a aumentarem a matrícula sem ter </a:t>
            </a:r>
            <a:r>
              <a:rPr lang="pt-BR" sz="2800" dirty="0" smtClean="0"/>
              <a:t>que </a:t>
            </a:r>
            <a:r>
              <a:rPr lang="pt-BR" sz="2800" dirty="0"/>
              <a:t>contratar mais professores e ainda manter uma boa média de alunos por professor.</a:t>
            </a:r>
          </a:p>
          <a:p>
            <a:pPr lvl="0"/>
            <a:r>
              <a:rPr lang="pt-BR" sz="2800" dirty="0"/>
              <a:t>Nas salas de aula com 30 alunos, os alunos individualmente interagem com o professor em grupos de 15 alunos.</a:t>
            </a:r>
          </a:p>
          <a:p>
            <a:pPr lvl="0"/>
            <a:r>
              <a:rPr lang="pt-BR" sz="2800" dirty="0"/>
              <a:t>O modelo é educacional e economicamente eficiente</a:t>
            </a:r>
            <a:r>
              <a:rPr lang="pt-BR" sz="2800" dirty="0" smtClean="0"/>
              <a:t>.</a:t>
            </a:r>
            <a:r>
              <a:rPr lang="en-GB" sz="3000" dirty="0"/>
              <a:t> </a:t>
            </a:r>
            <a:endParaRPr lang="en-US" sz="2800" dirty="0" smtClean="0"/>
          </a:p>
          <a:p>
            <a:pPr lvl="1" eaLnBrk="1" hangingPunct="1">
              <a:buFontTx/>
              <a:buNone/>
            </a:pPr>
            <a:endParaRPr lang="en-US" b="1" dirty="0" smtClean="0"/>
          </a:p>
          <a:p>
            <a:pPr lvl="1" eaLnBrk="1" hangingPunct="1">
              <a:buFontTx/>
              <a:buNone/>
            </a:pPr>
            <a:endParaRPr lang="en-US"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Seton Partners, “Phaedrus Initiative”, 2014</a:t>
            </a:r>
            <a:endParaRPr lang="en-US" sz="2000" dirty="0">
              <a:solidFill>
                <a:schemeClr val="tx2"/>
              </a:solidFill>
            </a:endParaRPr>
          </a:p>
        </p:txBody>
      </p:sp>
    </p:spTree>
    <p:extLst>
      <p:ext uri="{BB962C8B-B14F-4D97-AF65-F5344CB8AC3E}">
        <p14:creationId xmlns:p14="http://schemas.microsoft.com/office/powerpoint/2010/main" val="211884276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b="1" dirty="0" smtClean="0"/>
              <a:t>Faculdade de graça</a:t>
            </a:r>
          </a:p>
        </p:txBody>
      </p:sp>
      <p:sp>
        <p:nvSpPr>
          <p:cNvPr id="25605" name="Rectangle 5"/>
          <p:cNvSpPr>
            <a:spLocks noGrp="1" noChangeArrowheads="1"/>
          </p:cNvSpPr>
          <p:nvPr>
            <p:ph idx="1"/>
          </p:nvPr>
        </p:nvSpPr>
        <p:spPr>
          <a:xfrm>
            <a:off x="152400" y="838200"/>
            <a:ext cx="8686800" cy="5410200"/>
          </a:xfrm>
        </p:spPr>
        <p:txBody>
          <a:bodyPr/>
          <a:lstStyle/>
          <a:p>
            <a:pPr lvl="1"/>
            <a:r>
              <a:rPr lang="pt-BR" sz="2600" dirty="0"/>
              <a:t>A faculdade de Ozarks é uma faculdade cristã de ciências humanas com cerca de 1.400 alunos, no Missouri.</a:t>
            </a:r>
          </a:p>
          <a:p>
            <a:pPr lvl="1"/>
            <a:r>
              <a:rPr lang="pt-BR" sz="2600" dirty="0"/>
              <a:t>O foco é a formação do caráter e o desenvolvimento e a ética forte de trabalho. Ela está comprometida em prover educação cristã de elevada qualidade, educação cristã a todos os que a desejam.</a:t>
            </a:r>
          </a:p>
          <a:p>
            <a:pPr lvl="1"/>
            <a:r>
              <a:rPr lang="pt-BR" sz="2600" dirty="0"/>
              <a:t>Em vez de pagar mensalidade, </a:t>
            </a:r>
            <a:r>
              <a:rPr lang="pt-BR" sz="2600" dirty="0">
                <a:solidFill>
                  <a:srgbClr val="F6FFFA"/>
                </a:solidFill>
              </a:rPr>
              <a:t>todos os alunos trabalham </a:t>
            </a:r>
            <a:r>
              <a:rPr lang="pt-BR" sz="2600" dirty="0"/>
              <a:t>no campus (indo da produção leiteira a serviços de custódia) que cobrem os custos do ensino.</a:t>
            </a:r>
          </a:p>
          <a:p>
            <a:pPr lvl="1"/>
            <a:r>
              <a:rPr lang="pt-BR" sz="2600" dirty="0">
                <a:solidFill>
                  <a:srgbClr val="F6FFFA"/>
                </a:solidFill>
              </a:rPr>
              <a:t>Trabalhar quinze horas por semana </a:t>
            </a:r>
            <a:r>
              <a:rPr lang="pt-BR" sz="2600" dirty="0"/>
              <a:t>garante a cobertura das despesas com o ensino que excedem ao que foi coberto pela bolsa de estudo e por subvenções.</a:t>
            </a:r>
          </a:p>
          <a:p>
            <a:pPr lvl="1" eaLnBrk="1" hangingPunct="1">
              <a:buFontTx/>
              <a:buNone/>
            </a:pPr>
            <a:endParaRPr lang="en-US" sz="2600" b="1" dirty="0" smtClean="0"/>
          </a:p>
          <a:p>
            <a:pPr lvl="1" eaLnBrk="1" hangingPunct="1">
              <a:buFontTx/>
              <a:buNone/>
            </a:pPr>
            <a:endParaRPr lang="en-US" sz="2600"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3810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US News &amp; World Report, December 2012</a:t>
            </a:r>
            <a:endParaRPr lang="en-US" sz="2000" dirty="0">
              <a:solidFill>
                <a:schemeClr val="tx2"/>
              </a:solidFill>
            </a:endParaRPr>
          </a:p>
        </p:txBody>
      </p:sp>
    </p:spTree>
    <p:extLst>
      <p:ext uri="{BB962C8B-B14F-4D97-AF65-F5344CB8AC3E}">
        <p14:creationId xmlns:p14="http://schemas.microsoft.com/office/powerpoint/2010/main" val="268547135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dirty="0" smtClean="0"/>
              <a:t>Faculdade de Ozarks </a:t>
            </a:r>
            <a:endParaRPr lang="pt-BR" sz="3600" b="1" dirty="0" smtClean="0"/>
          </a:p>
        </p:txBody>
      </p:sp>
      <p:sp>
        <p:nvSpPr>
          <p:cNvPr id="25605" name="Rectangle 5"/>
          <p:cNvSpPr>
            <a:spLocks noGrp="1" noChangeArrowheads="1"/>
          </p:cNvSpPr>
          <p:nvPr>
            <p:ph idx="1"/>
          </p:nvPr>
        </p:nvSpPr>
        <p:spPr>
          <a:xfrm>
            <a:off x="381000" y="838200"/>
            <a:ext cx="8458200" cy="5410200"/>
          </a:xfrm>
        </p:spPr>
        <p:txBody>
          <a:bodyPr/>
          <a:lstStyle/>
          <a:p>
            <a:pPr lvl="1"/>
            <a:r>
              <a:rPr lang="pt-BR" sz="2400" dirty="0" smtClean="0"/>
              <a:t>Além do trabalho semanal, os alunos também trabalham 40 horas semanais por duas semanas no ano quando não há aulas. </a:t>
            </a:r>
          </a:p>
          <a:p>
            <a:pPr lvl="1"/>
            <a:r>
              <a:rPr lang="pt-BR" sz="2400" dirty="0" smtClean="0"/>
              <a:t>Os alunos carentes podem ter acesso ao dormitório e as refeições ao trabalharem na Faculdade por seis semanas por período, durante as férias de verão.</a:t>
            </a:r>
          </a:p>
          <a:p>
            <a:pPr lvl="1"/>
            <a:r>
              <a:rPr lang="pt-BR" sz="2400" dirty="0" smtClean="0"/>
              <a:t>70% da receita da faculdade vêm de ofertas e ganhos de suas dotações.</a:t>
            </a:r>
          </a:p>
          <a:p>
            <a:pPr lvl="1"/>
            <a:r>
              <a:rPr lang="pt-BR" sz="2400" dirty="0" smtClean="0"/>
              <a:t>O valor da dotação era de $355 milhões, em 2013.</a:t>
            </a:r>
          </a:p>
          <a:p>
            <a:pPr lvl="1"/>
            <a:r>
              <a:rPr lang="pt-BR" sz="2400" dirty="0" smtClean="0"/>
              <a:t>Isso ilustra que uma instituição e constituintes comprometidos podem transformar, radicalmente, de forma voltada para os valores, como a educação cristã é financiada e entregue.</a:t>
            </a:r>
          </a:p>
          <a:p>
            <a:r>
              <a:rPr lang="pt-BR" sz="2400" dirty="0" smtClean="0"/>
              <a:t>. </a:t>
            </a:r>
          </a:p>
          <a:p>
            <a:pPr marL="342900" lvl="1" indent="-342900" eaLnBrk="1" hangingPunct="1">
              <a:buFontTx/>
              <a:buChar char="•"/>
            </a:pPr>
            <a:r>
              <a:rPr lang="pt-BR" sz="2400" dirty="0" smtClean="0"/>
              <a:t> </a:t>
            </a:r>
          </a:p>
          <a:p>
            <a:pPr lvl="1" eaLnBrk="1" hangingPunct="1">
              <a:buFontTx/>
              <a:buNone/>
            </a:pPr>
            <a:endParaRPr lang="pt-BR" sz="2400" b="1" dirty="0" smtClean="0"/>
          </a:p>
          <a:p>
            <a:pPr lvl="1" eaLnBrk="1" hangingPunct="1">
              <a:buFontTx/>
              <a:buNone/>
            </a:pPr>
            <a:endParaRPr lang="pt-BR" sz="2400"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228600" y="6324600"/>
            <a:ext cx="8229600" cy="769441"/>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a:solidFill>
                  <a:schemeClr val="tx2"/>
                </a:solidFill>
              </a:rPr>
              <a:t>US News &amp; World Report, December 2012</a:t>
            </a:r>
          </a:p>
          <a:p>
            <a:pPr algn="l">
              <a:spcBef>
                <a:spcPct val="50000"/>
              </a:spcBef>
              <a:tabLst>
                <a:tab pos="723900" algn="l"/>
                <a:tab pos="1035050" algn="ctr"/>
              </a:tabLst>
            </a:pPr>
            <a:r>
              <a:rPr lang="en-US" sz="2000" dirty="0" smtClean="0">
                <a:solidFill>
                  <a:schemeClr val="tx2"/>
                </a:solidFill>
              </a:rPr>
              <a:t>, </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52400"/>
            <a:ext cx="7772400" cy="685800"/>
          </a:xfrm>
        </p:spPr>
        <p:txBody>
          <a:bodyPr/>
          <a:lstStyle/>
          <a:p>
            <a:pPr eaLnBrk="1" hangingPunct="1"/>
            <a:r>
              <a:rPr lang="pt-BR" sz="3600" dirty="0" smtClean="0"/>
              <a:t>Oportunidades de Trabalho</a:t>
            </a:r>
          </a:p>
        </p:txBody>
      </p:sp>
      <p:sp>
        <p:nvSpPr>
          <p:cNvPr id="25605" name="Rectangle 5"/>
          <p:cNvSpPr>
            <a:spLocks noGrp="1" noChangeArrowheads="1"/>
          </p:cNvSpPr>
          <p:nvPr>
            <p:ph idx="1"/>
          </p:nvPr>
        </p:nvSpPr>
        <p:spPr>
          <a:xfrm>
            <a:off x="381000" y="838200"/>
            <a:ext cx="8458200" cy="5410200"/>
          </a:xfrm>
        </p:spPr>
        <p:txBody>
          <a:bodyPr/>
          <a:lstStyle/>
          <a:p>
            <a:pPr lvl="1"/>
            <a:r>
              <a:rPr lang="pt-BR" dirty="0" smtClean="0"/>
              <a:t>De volta ao Projeto?</a:t>
            </a:r>
          </a:p>
          <a:p>
            <a:pPr lvl="1"/>
            <a:r>
              <a:rPr lang="pt-BR" dirty="0" smtClean="0"/>
              <a:t>O treinamento vocacional da Ozarks está no âmago da filosofia adventista da educação.</a:t>
            </a:r>
          </a:p>
          <a:p>
            <a:pPr lvl="1"/>
            <a:r>
              <a:rPr lang="pt-BR" dirty="0" smtClean="0"/>
              <a:t>Alguns especialistas em educação também sugerem que atenção mais séria deve ser dada para prover uma trajetória com ênfase na carreira e técnica para, pelo menos, alguns alunos.</a:t>
            </a:r>
          </a:p>
          <a:p>
            <a:pPr lvl="1"/>
            <a:r>
              <a:rPr lang="pt-BR" dirty="0" smtClean="0"/>
              <a:t>Essas abordagens têm tido sucesso no aumento das taxas de graduação e nos resultados do mercado de trabalho. </a:t>
            </a:r>
          </a:p>
          <a:p>
            <a:pPr marL="342900" lvl="1" indent="-342900" eaLnBrk="1" hangingPunct="1">
              <a:buFontTx/>
              <a:buChar char="•"/>
            </a:pPr>
            <a:endParaRPr lang="pt-BR" sz="2400" dirty="0" smtClean="0"/>
          </a:p>
          <a:p>
            <a:pPr lvl="1" eaLnBrk="1" hangingPunct="1">
              <a:buFontTx/>
              <a:buNone/>
            </a:pPr>
            <a:endParaRPr lang="pt-BR" sz="2400" b="1" dirty="0" smtClean="0"/>
          </a:p>
          <a:p>
            <a:pPr lvl="1" eaLnBrk="1" hangingPunct="1">
              <a:buFontTx/>
              <a:buNone/>
            </a:pPr>
            <a:endParaRPr lang="pt-BR" sz="2400" b="1" dirty="0" smtClean="0"/>
          </a:p>
        </p:txBody>
      </p:sp>
      <p:sp>
        <p:nvSpPr>
          <p:cNvPr id="25603" name="Line 3"/>
          <p:cNvSpPr>
            <a:spLocks noChangeShapeType="1"/>
          </p:cNvSpPr>
          <p:nvPr/>
        </p:nvSpPr>
        <p:spPr bwMode="auto">
          <a:xfrm>
            <a:off x="457200" y="838200"/>
            <a:ext cx="8229600" cy="0"/>
          </a:xfrm>
          <a:prstGeom prst="line">
            <a:avLst/>
          </a:prstGeom>
          <a:noFill/>
          <a:ln w="19050">
            <a:solidFill>
              <a:schemeClr val="tx2"/>
            </a:solidFill>
            <a:round/>
            <a:headEnd/>
            <a:tailEnd/>
          </a:ln>
        </p:spPr>
        <p:txBody>
          <a:bodyPr/>
          <a:lstStyle/>
          <a:p>
            <a:endParaRPr lang="en-US" dirty="0"/>
          </a:p>
        </p:txBody>
      </p:sp>
      <p:sp>
        <p:nvSpPr>
          <p:cNvPr id="25604" name="Line 4"/>
          <p:cNvSpPr>
            <a:spLocks noChangeShapeType="1"/>
          </p:cNvSpPr>
          <p:nvPr/>
        </p:nvSpPr>
        <p:spPr bwMode="auto">
          <a:xfrm>
            <a:off x="457200" y="6248400"/>
            <a:ext cx="8229600" cy="0"/>
          </a:xfrm>
          <a:prstGeom prst="line">
            <a:avLst/>
          </a:prstGeom>
          <a:noFill/>
          <a:ln w="19050">
            <a:solidFill>
              <a:schemeClr val="tx2"/>
            </a:solidFill>
            <a:round/>
            <a:headEnd/>
            <a:tailEnd/>
          </a:ln>
        </p:spPr>
        <p:txBody>
          <a:bodyPr/>
          <a:lstStyle/>
          <a:p>
            <a:endParaRPr lang="en-US" dirty="0"/>
          </a:p>
        </p:txBody>
      </p:sp>
      <p:sp>
        <p:nvSpPr>
          <p:cNvPr id="25606" name="Text Box 6"/>
          <p:cNvSpPr txBox="1">
            <a:spLocks noChangeArrowheads="1"/>
          </p:cNvSpPr>
          <p:nvPr/>
        </p:nvSpPr>
        <p:spPr bwMode="auto">
          <a:xfrm>
            <a:off x="457200" y="6324600"/>
            <a:ext cx="8229600" cy="307777"/>
          </a:xfrm>
          <a:prstGeom prst="rect">
            <a:avLst/>
          </a:prstGeom>
          <a:noFill/>
          <a:ln w="9525">
            <a:noFill/>
            <a:miter lim="800000"/>
            <a:headEnd/>
            <a:tailEnd/>
          </a:ln>
        </p:spPr>
        <p:txBody>
          <a:bodyPr lIns="0" tIns="0" rIns="0" bIns="0">
            <a:spAutoFit/>
          </a:bodyPr>
          <a:lstStyle/>
          <a:p>
            <a:pPr algn="l">
              <a:spcBef>
                <a:spcPct val="50000"/>
              </a:spcBef>
              <a:tabLst>
                <a:tab pos="723900" algn="l"/>
                <a:tab pos="1035050" algn="ctr"/>
              </a:tabLst>
            </a:pPr>
            <a:r>
              <a:rPr lang="en-US" sz="2000" dirty="0" smtClean="0">
                <a:solidFill>
                  <a:schemeClr val="tx2"/>
                </a:solidFill>
              </a:rPr>
              <a:t>Cullen et al, J of Economic Perspectives, 2013</a:t>
            </a:r>
            <a:endParaRPr lang="en-US" sz="2000" dirty="0">
              <a:solidFill>
                <a:schemeClr val="tx2"/>
              </a:solidFill>
            </a:endParaRPr>
          </a:p>
        </p:txBody>
      </p:sp>
    </p:spTree>
    <p:extLst>
      <p:ext uri="{BB962C8B-B14F-4D97-AF65-F5344CB8AC3E}">
        <p14:creationId xmlns:p14="http://schemas.microsoft.com/office/powerpoint/2010/main" val="2352245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pt-BR" sz="3600" b="1" dirty="0" smtClean="0"/>
              <a:t>Temas Principais</a:t>
            </a:r>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FFF00"/>
                </a:solidFill>
              </a:rPr>
              <a:t>Desafio de Reter o Jovem</a:t>
            </a:r>
          </a:p>
          <a:p>
            <a:pPr marL="514350" indent="-514350" eaLnBrk="1" hangingPunct="1">
              <a:lnSpc>
                <a:spcPct val="90000"/>
              </a:lnSpc>
              <a:spcBef>
                <a:spcPct val="25000"/>
              </a:spcBef>
              <a:spcAft>
                <a:spcPct val="25000"/>
              </a:spcAft>
              <a:buFont typeface="+mj-lt"/>
              <a:buAutoNum type="arabicPeriod"/>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FFF00"/>
                </a:solidFill>
              </a:rPr>
              <a:t>Desafio de prover educação de alta qualidade</a:t>
            </a:r>
          </a:p>
          <a:p>
            <a:pPr marL="0" indent="0" eaLnBrk="1" hangingPunct="1">
              <a:lnSpc>
                <a:spcPct val="90000"/>
              </a:lnSpc>
              <a:spcBef>
                <a:spcPct val="25000"/>
              </a:spcBef>
              <a:spcAft>
                <a:spcPct val="25000"/>
              </a:spcAft>
              <a:buNone/>
            </a:pPr>
            <a:endParaRPr lang="pt-BR"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smtClean="0">
                <a:solidFill>
                  <a:srgbClr val="FFFF00"/>
                </a:solidFill>
              </a:rPr>
              <a:t>Desafio de tornar a educação adventista acessível a nossos constituintes</a:t>
            </a:r>
            <a:endParaRPr lang="pt-BR" dirty="0">
              <a:solidFill>
                <a:srgbClr val="FFFF00"/>
              </a:solidFill>
            </a:endParaRP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85800" y="990600"/>
            <a:ext cx="7772400" cy="3962400"/>
          </a:xfrm>
        </p:spPr>
        <p:txBody>
          <a:bodyPr/>
          <a:lstStyle/>
          <a:p>
            <a:pPr eaLnBrk="1" hangingPunct="1"/>
            <a:r>
              <a:rPr lang="pt-BR" altLang="en-US" sz="4000" i="1" dirty="0" smtClean="0"/>
              <a:t>Nossa Maior Necessidade</a:t>
            </a:r>
          </a:p>
        </p:txBody>
      </p:sp>
    </p:spTree>
    <p:extLst>
      <p:ext uri="{BB962C8B-B14F-4D97-AF65-F5344CB8AC3E}">
        <p14:creationId xmlns:p14="http://schemas.microsoft.com/office/powerpoint/2010/main" val="383987540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09600" y="228600"/>
            <a:ext cx="7772400" cy="533400"/>
          </a:xfrm>
        </p:spPr>
        <p:txBody>
          <a:bodyPr/>
          <a:lstStyle/>
          <a:p>
            <a:r>
              <a:rPr lang="pt-BR" sz="4000" b="1" dirty="0" smtClean="0">
                <a:latin typeface="Times New Roman" charset="0"/>
              </a:rPr>
              <a:t>Reavivamento e Reforma</a:t>
            </a:r>
            <a:endParaRPr lang="pt-BR" sz="4000" b="1" dirty="0">
              <a:latin typeface="Times New Roman" charset="0"/>
            </a:endParaRPr>
          </a:p>
        </p:txBody>
      </p:sp>
      <p:sp>
        <p:nvSpPr>
          <p:cNvPr id="44034" name="Rectangle 3"/>
          <p:cNvSpPr>
            <a:spLocks noGrp="1" noChangeArrowheads="1"/>
          </p:cNvSpPr>
          <p:nvPr>
            <p:ph type="body" idx="1"/>
          </p:nvPr>
        </p:nvSpPr>
        <p:spPr>
          <a:xfrm>
            <a:off x="152400" y="914400"/>
            <a:ext cx="4953000" cy="5638800"/>
          </a:xfrm>
        </p:spPr>
        <p:txBody>
          <a:bodyPr/>
          <a:lstStyle/>
          <a:p>
            <a:pPr>
              <a:lnSpc>
                <a:spcPct val="90000"/>
              </a:lnSpc>
              <a:buFontTx/>
              <a:buNone/>
            </a:pPr>
            <a:r>
              <a:rPr lang="pt-BR" altLang="ja-JP" sz="2800" dirty="0" smtClean="0">
                <a:latin typeface="Times New Roman" charset="0"/>
              </a:rPr>
              <a:t>“</a:t>
            </a:r>
            <a:r>
              <a:rPr lang="pt-BR" dirty="0" smtClean="0"/>
              <a:t>Reavivamento significa renovamento da vida espiritual, um avivamento das faculdades da mente e do coração, uma ressurreição da morte espiritual. </a:t>
            </a:r>
            <a:r>
              <a:rPr lang="pt-BR" dirty="0" smtClean="0">
                <a:solidFill>
                  <a:srgbClr val="F6FFFA"/>
                </a:solidFill>
              </a:rPr>
              <a:t>Reforma significa uma reorganização, uma mudança nas ideias e teorias, hábitos e práticas</a:t>
            </a:r>
            <a:r>
              <a:rPr lang="pt-BR" altLang="ja-JP" dirty="0" smtClean="0">
                <a:solidFill>
                  <a:srgbClr val="FFFFFF"/>
                </a:solidFill>
                <a:latin typeface="Times New Roman" charset="0"/>
              </a:rPr>
              <a:t>”</a:t>
            </a:r>
            <a:r>
              <a:rPr lang="pt-BR" altLang="ja-JP" dirty="0" smtClean="0">
                <a:latin typeface="Times New Roman" charset="0"/>
              </a:rPr>
              <a:t> </a:t>
            </a:r>
            <a:r>
              <a:rPr lang="pt-BR" altLang="ja-JP" sz="2800" dirty="0" smtClean="0">
                <a:latin typeface="Times New Roman" charset="0"/>
              </a:rPr>
              <a:t>(</a:t>
            </a:r>
            <a:r>
              <a:rPr lang="pt-BR" altLang="ja-JP" sz="2400" dirty="0" smtClean="0">
                <a:latin typeface="Times New Roman" charset="0"/>
              </a:rPr>
              <a:t>Mensagens Escolhidas 1, p. 128).</a:t>
            </a:r>
            <a:endParaRPr lang="pt-BR" sz="2400" dirty="0">
              <a:latin typeface="Times New Roman" charset="0"/>
            </a:endParaRPr>
          </a:p>
        </p:txBody>
      </p:sp>
      <p:sp>
        <p:nvSpPr>
          <p:cNvPr id="44035" name="Line 4"/>
          <p:cNvSpPr>
            <a:spLocks noChangeShapeType="1"/>
          </p:cNvSpPr>
          <p:nvPr/>
        </p:nvSpPr>
        <p:spPr bwMode="auto">
          <a:xfrm>
            <a:off x="533400" y="64770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00"/>
              </a:solidFill>
            </a:endParaRPr>
          </a:p>
        </p:txBody>
      </p:sp>
      <p:sp>
        <p:nvSpPr>
          <p:cNvPr id="44036" name="Line 5"/>
          <p:cNvSpPr>
            <a:spLocks noChangeShapeType="1"/>
          </p:cNvSpPr>
          <p:nvPr/>
        </p:nvSpPr>
        <p:spPr bwMode="auto">
          <a:xfrm>
            <a:off x="457200" y="8382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00"/>
              </a:solidFill>
            </a:endParaRPr>
          </a:p>
        </p:txBody>
      </p:sp>
      <p:sp>
        <p:nvSpPr>
          <p:cNvPr id="44037"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dirty="0">
              <a:solidFill>
                <a:srgbClr val="FFFF00"/>
              </a:solidFill>
            </a:endParaRPr>
          </a:p>
        </p:txBody>
      </p:sp>
      <p:sp>
        <p:nvSpPr>
          <p:cNvPr id="44038"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solidFill>
                  <a:srgbClr val="FFFF00"/>
                </a:solidFill>
              </a:rPr>
              <a:t> </a:t>
            </a:r>
          </a:p>
        </p:txBody>
      </p:sp>
      <p:pic>
        <p:nvPicPr>
          <p:cNvPr id="3" name="Picture 2" descr="Doing Thing Different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914400"/>
            <a:ext cx="3886200" cy="5486400"/>
          </a:xfrm>
          <a:prstGeom prst="rect">
            <a:avLst/>
          </a:prstGeom>
        </p:spPr>
      </p:pic>
      <p:sp>
        <p:nvSpPr>
          <p:cNvPr id="2" name="CaixaDeTexto 1"/>
          <p:cNvSpPr txBox="1"/>
          <p:nvPr/>
        </p:nvSpPr>
        <p:spPr>
          <a:xfrm>
            <a:off x="5810250" y="2209800"/>
            <a:ext cx="2476500" cy="2677656"/>
          </a:xfrm>
          <a:prstGeom prst="rect">
            <a:avLst/>
          </a:prstGeom>
          <a:solidFill>
            <a:srgbClr val="3A080B"/>
          </a:solidFill>
        </p:spPr>
        <p:txBody>
          <a:bodyPr wrap="square" rtlCol="0">
            <a:spAutoFit/>
          </a:bodyPr>
          <a:lstStyle/>
          <a:p>
            <a:r>
              <a:rPr lang="pt-BR" sz="2800" b="1" dirty="0" smtClean="0">
                <a:solidFill>
                  <a:srgbClr val="F6FFFA"/>
                </a:solidFill>
                <a:latin typeface="Segoe UI Black" panose="020B0A02040204020203" pitchFamily="34" charset="0"/>
                <a:ea typeface="Segoe UI Black" panose="020B0A02040204020203" pitchFamily="34" charset="0"/>
                <a:cs typeface="Segoe UI Black" panose="020B0A02040204020203" pitchFamily="34" charset="0"/>
              </a:rPr>
              <a:t>Fazer as coisas de forma diferente leva a algo excepcional.</a:t>
            </a:r>
            <a:endParaRPr lang="pt-BR" sz="2800" b="1" dirty="0">
              <a:solidFill>
                <a:srgbClr val="F6FFFA"/>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8398512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838200" y="152400"/>
            <a:ext cx="7772400" cy="838200"/>
          </a:xfrm>
        </p:spPr>
        <p:txBody>
          <a:bodyPr/>
          <a:lstStyle/>
          <a:p>
            <a:r>
              <a:rPr lang="pt-BR" sz="3200" b="1" dirty="0" smtClean="0">
                <a:latin typeface="Times New Roman" charset="0"/>
              </a:rPr>
              <a:t>Mente </a:t>
            </a:r>
            <a:r>
              <a:rPr lang="pt-BR" sz="3200" b="1" dirty="0">
                <a:latin typeface="Times New Roman" charset="0"/>
              </a:rPr>
              <a:t>a</a:t>
            </a:r>
            <a:r>
              <a:rPr lang="pt-BR" sz="3200" b="1" dirty="0" smtClean="0">
                <a:latin typeface="Times New Roman" charset="0"/>
              </a:rPr>
              <a:t>berta é a chave para a Unidade</a:t>
            </a:r>
            <a:endParaRPr lang="pt-BR" sz="3200" dirty="0">
              <a:latin typeface="Times New Roman" charset="0"/>
            </a:endParaRPr>
          </a:p>
        </p:txBody>
      </p:sp>
      <p:sp>
        <p:nvSpPr>
          <p:cNvPr id="45058" name="Rectangle 3"/>
          <p:cNvSpPr>
            <a:spLocks noGrp="1" noChangeArrowheads="1"/>
          </p:cNvSpPr>
          <p:nvPr>
            <p:ph type="body" idx="1"/>
          </p:nvPr>
        </p:nvSpPr>
        <p:spPr>
          <a:xfrm>
            <a:off x="304800" y="914400"/>
            <a:ext cx="8610600" cy="5715000"/>
          </a:xfrm>
        </p:spPr>
        <p:txBody>
          <a:bodyPr/>
          <a:lstStyle/>
          <a:p>
            <a:pPr>
              <a:lnSpc>
                <a:spcPct val="90000"/>
              </a:lnSpc>
              <a:buFontTx/>
              <a:buNone/>
            </a:pPr>
            <a:r>
              <a:rPr lang="en-US" altLang="ja-JP" sz="2800" dirty="0" smtClean="0">
                <a:latin typeface="Times New Roman" charset="0"/>
              </a:rPr>
              <a:t>“</a:t>
            </a:r>
            <a:r>
              <a:rPr lang="pt-BR" sz="2800" dirty="0">
                <a:solidFill>
                  <a:srgbClr val="F6FFFA"/>
                </a:solidFill>
              </a:rPr>
              <a:t>Temos muitas lições a aprender, e muitas, muitas a desaprender</a:t>
            </a:r>
            <a:r>
              <a:rPr lang="pt-BR" sz="2800" dirty="0"/>
              <a:t>. Unicamente Deus e o Céu são infalíveis. Os que pensam que nunca terão de desistir de um ponto de vista acariciado, nunca ter ocasião de mudar de opinião, serão decepcionados. Enquanto nos apegarmos às próprias </a:t>
            </a:r>
            <a:r>
              <a:rPr lang="pt-BR" sz="2800" dirty="0" smtClean="0"/>
              <a:t>ideias </a:t>
            </a:r>
            <a:r>
              <a:rPr lang="pt-BR" sz="2800" dirty="0"/>
              <a:t>e opiniões com determinada persistência, não podemos ter a unidade pela qual Cristo </a:t>
            </a:r>
            <a:r>
              <a:rPr lang="pt-BR" sz="2800" dirty="0" smtClean="0"/>
              <a:t>orou</a:t>
            </a:r>
            <a:r>
              <a:rPr lang="ja-JP" altLang="en-US" sz="2800" dirty="0" smtClean="0">
                <a:latin typeface="Times New Roman" charset="0"/>
              </a:rPr>
              <a:t>” </a:t>
            </a:r>
            <a:r>
              <a:rPr lang="pt-BR" altLang="ja-JP" sz="2800" dirty="0" smtClean="0">
                <a:latin typeface="Times New Roman" charset="0"/>
              </a:rPr>
              <a:t>(</a:t>
            </a:r>
            <a:r>
              <a:rPr lang="en-US" altLang="ja-JP" sz="2800" dirty="0" err="1" smtClean="0">
                <a:latin typeface="Times New Roman" charset="0"/>
              </a:rPr>
              <a:t>Mensagens</a:t>
            </a:r>
            <a:r>
              <a:rPr lang="en-US" altLang="ja-JP" sz="2800" dirty="0" smtClean="0">
                <a:latin typeface="Times New Roman" charset="0"/>
              </a:rPr>
              <a:t> </a:t>
            </a:r>
            <a:r>
              <a:rPr lang="en-US" altLang="ja-JP" sz="2800" dirty="0" err="1" smtClean="0">
                <a:latin typeface="Times New Roman" charset="0"/>
              </a:rPr>
              <a:t>Escolhidas</a:t>
            </a:r>
            <a:r>
              <a:rPr lang="en-US" altLang="ja-JP" sz="2800" dirty="0" smtClean="0">
                <a:latin typeface="Times New Roman" charset="0"/>
              </a:rPr>
              <a:t> 1, p.37).</a:t>
            </a:r>
            <a:endParaRPr lang="en-US" altLang="ja-JP" sz="2800" dirty="0">
              <a:latin typeface="Times New Roman" charset="0"/>
            </a:endParaRPr>
          </a:p>
          <a:p>
            <a:pPr>
              <a:lnSpc>
                <a:spcPct val="90000"/>
              </a:lnSpc>
              <a:buFontTx/>
              <a:buNone/>
            </a:pPr>
            <a:r>
              <a:rPr lang="en-US" sz="3600" dirty="0" smtClean="0">
                <a:latin typeface="Times New Roman" charset="0"/>
              </a:rPr>
              <a:t>                                 </a:t>
            </a:r>
            <a:endParaRPr lang="en-US" sz="3600" dirty="0">
              <a:latin typeface="Times New Roman" charset="0"/>
            </a:endParaRPr>
          </a:p>
        </p:txBody>
      </p:sp>
      <p:sp>
        <p:nvSpPr>
          <p:cNvPr id="45059" name="Line 4"/>
          <p:cNvSpPr>
            <a:spLocks noChangeShapeType="1"/>
          </p:cNvSpPr>
          <p:nvPr/>
        </p:nvSpPr>
        <p:spPr bwMode="auto">
          <a:xfrm>
            <a:off x="533400" y="65532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00"/>
              </a:solidFill>
            </a:endParaRPr>
          </a:p>
        </p:txBody>
      </p:sp>
      <p:sp>
        <p:nvSpPr>
          <p:cNvPr id="45060" name="Line 5"/>
          <p:cNvSpPr>
            <a:spLocks noChangeShapeType="1"/>
          </p:cNvSpPr>
          <p:nvPr/>
        </p:nvSpPr>
        <p:spPr bwMode="auto">
          <a:xfrm>
            <a:off x="457200" y="990600"/>
            <a:ext cx="822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solidFill>
                <a:srgbClr val="FFFF00"/>
              </a:solidFill>
            </a:endParaRPr>
          </a:p>
        </p:txBody>
      </p:sp>
      <p:sp>
        <p:nvSpPr>
          <p:cNvPr id="45061" name="Text Box 6"/>
          <p:cNvSpPr txBox="1">
            <a:spLocks noChangeArrowheads="1"/>
          </p:cNvSpPr>
          <p:nvPr/>
        </p:nvSpPr>
        <p:spPr bwMode="auto">
          <a:xfrm>
            <a:off x="-1844675" y="8062913"/>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charset="0"/>
                <a:ea typeface="ＭＳ Ｐゴシック" charset="0"/>
                <a:cs typeface="ＭＳ Ｐゴシック" charset="0"/>
              </a:defRPr>
            </a:lvl1pPr>
            <a:lvl2pPr marL="742950" indent="-285750">
              <a:defRPr sz="1600">
                <a:solidFill>
                  <a:schemeClr val="tx1"/>
                </a:solidFill>
                <a:latin typeface="Times New Roman" charset="0"/>
                <a:ea typeface="ＭＳ Ｐゴシック" charset="0"/>
              </a:defRPr>
            </a:lvl2pPr>
            <a:lvl3pPr marL="1143000" indent="-228600">
              <a:defRPr sz="1600">
                <a:solidFill>
                  <a:schemeClr val="tx1"/>
                </a:solidFill>
                <a:latin typeface="Times New Roman" charset="0"/>
                <a:ea typeface="ＭＳ Ｐゴシック" charset="0"/>
              </a:defRPr>
            </a:lvl3pPr>
            <a:lvl4pPr marL="1600200" indent="-228600">
              <a:defRPr sz="1600">
                <a:solidFill>
                  <a:schemeClr val="tx1"/>
                </a:solidFill>
                <a:latin typeface="Times New Roman" charset="0"/>
                <a:ea typeface="ＭＳ Ｐゴシック" charset="0"/>
              </a:defRPr>
            </a:lvl4pPr>
            <a:lvl5pPr marL="2057400" indent="-228600">
              <a:defRPr sz="16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6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6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6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600">
                <a:solidFill>
                  <a:schemeClr val="tx1"/>
                </a:solidFill>
                <a:latin typeface="Times New Roman" charset="0"/>
                <a:ea typeface="ＭＳ Ｐゴシック" charset="0"/>
              </a:defRPr>
            </a:lvl9pPr>
          </a:lstStyle>
          <a:p>
            <a:endParaRPr lang="en-US" dirty="0">
              <a:solidFill>
                <a:srgbClr val="FFFF00"/>
              </a:solidFill>
            </a:endParaRPr>
          </a:p>
        </p:txBody>
      </p:sp>
      <p:sp>
        <p:nvSpPr>
          <p:cNvPr id="45062" name="Rectangle 7"/>
          <p:cNvSpPr>
            <a:spLocks noChangeArrowheads="1"/>
          </p:cNvSpPr>
          <p:nvPr/>
        </p:nvSpPr>
        <p:spPr bwMode="auto">
          <a:xfrm>
            <a:off x="-3382963" y="3200400"/>
            <a:ext cx="26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dirty="0">
                <a:solidFill>
                  <a:srgbClr val="FFFF00"/>
                </a:solidFill>
              </a:rPr>
              <a:t> </a:t>
            </a:r>
          </a:p>
        </p:txBody>
      </p:sp>
      <p:pic>
        <p:nvPicPr>
          <p:cNvPr id="2" name="Picture 1" descr="Letting-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695" y="4267200"/>
            <a:ext cx="7772400" cy="1879376"/>
          </a:xfrm>
          <a:prstGeom prst="rect">
            <a:avLst/>
          </a:prstGeom>
        </p:spPr>
      </p:pic>
    </p:spTree>
    <p:extLst>
      <p:ext uri="{BB962C8B-B14F-4D97-AF65-F5344CB8AC3E}">
        <p14:creationId xmlns:p14="http://schemas.microsoft.com/office/powerpoint/2010/main" val="2489993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pPr eaLnBrk="1" hangingPunct="1"/>
            <a:r>
              <a:rPr lang="pt-BR" sz="2800" b="1" dirty="0" smtClean="0"/>
              <a:t>Algumas questões difíceis a serem </a:t>
            </a:r>
            <a:r>
              <a:rPr lang="pt-BR" sz="2800" b="1" dirty="0"/>
              <a:t>c</a:t>
            </a:r>
            <a:r>
              <a:rPr lang="pt-BR" sz="2800" b="1" dirty="0" smtClean="0"/>
              <a:t>onsideradas</a:t>
            </a:r>
          </a:p>
        </p:txBody>
      </p:sp>
      <p:sp>
        <p:nvSpPr>
          <p:cNvPr id="36867" name="Rectangle 3"/>
          <p:cNvSpPr>
            <a:spLocks noGrp="1" noChangeArrowheads="1"/>
          </p:cNvSpPr>
          <p:nvPr>
            <p:ph type="body" idx="1"/>
          </p:nvPr>
        </p:nvSpPr>
        <p:spPr>
          <a:xfrm>
            <a:off x="228600" y="914400"/>
            <a:ext cx="8915400" cy="5486400"/>
          </a:xfrm>
        </p:spPr>
        <p:txBody>
          <a:bodyPr/>
          <a:lstStyle/>
          <a:p>
            <a:pPr lvl="0"/>
            <a:r>
              <a:rPr lang="pt-BR" sz="2600" dirty="0"/>
              <a:t>Talvez necessitemos repensar nossas estruturas educacionais.</a:t>
            </a:r>
          </a:p>
          <a:p>
            <a:pPr lvl="0"/>
            <a:r>
              <a:rPr lang="pt-BR" sz="2600" dirty="0"/>
              <a:t>O nosso </a:t>
            </a:r>
            <a:r>
              <a:rPr lang="pt-BR" sz="2600" dirty="0" smtClean="0"/>
              <a:t>sistema </a:t>
            </a:r>
            <a:r>
              <a:rPr lang="pt-BR" sz="2600" dirty="0"/>
              <a:t>educacional é configurado de forma a assegurar que os diretores sejam equipados para capacitar todos os alunos, professores a aprenderem e crescer?</a:t>
            </a:r>
          </a:p>
          <a:p>
            <a:pPr lvl="0"/>
            <a:r>
              <a:rPr lang="pt-BR" sz="2600" dirty="0"/>
              <a:t>Temos sistemas e visão para criar o tipo de liderança acadêmica necessária às nossas escolas?</a:t>
            </a:r>
          </a:p>
          <a:p>
            <a:pPr lvl="0"/>
            <a:r>
              <a:rPr lang="pt-BR" sz="2600" dirty="0"/>
              <a:t>As comissões de nomeações das associações estão equipadas para escolherem a liderança de que nossas escolas necessitam?</a:t>
            </a:r>
          </a:p>
          <a:p>
            <a:pPr lvl="0"/>
            <a:r>
              <a:rPr lang="pt-BR" sz="2600" dirty="0"/>
              <a:t>Somos propositais e informados na seleção de líderes acadêmicos no nível local?</a:t>
            </a:r>
          </a:p>
        </p:txBody>
      </p:sp>
      <p:sp>
        <p:nvSpPr>
          <p:cNvPr id="36868" name="Line 4"/>
          <p:cNvSpPr>
            <a:spLocks noChangeShapeType="1"/>
          </p:cNvSpPr>
          <p:nvPr/>
        </p:nvSpPr>
        <p:spPr bwMode="auto">
          <a:xfrm>
            <a:off x="381000" y="9144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008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21835380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dirty="0" smtClean="0"/>
              <a:t>As evidências são </a:t>
            </a:r>
            <a:r>
              <a:rPr lang="pt-BR" sz="3600" dirty="0"/>
              <a:t>m</a:t>
            </a:r>
            <a:r>
              <a:rPr lang="pt-BR" sz="3600" dirty="0" smtClean="0"/>
              <a:t>uitas</a:t>
            </a:r>
          </a:p>
        </p:txBody>
      </p:sp>
      <p:sp>
        <p:nvSpPr>
          <p:cNvPr id="23555" name="TextBox 3"/>
          <p:cNvSpPr txBox="1">
            <a:spLocks noChangeArrowheads="1"/>
          </p:cNvSpPr>
          <p:nvPr/>
        </p:nvSpPr>
        <p:spPr bwMode="auto">
          <a:xfrm>
            <a:off x="304800" y="990600"/>
            <a:ext cx="5105400" cy="6063198"/>
          </a:xfrm>
          <a:prstGeom prst="rect">
            <a:avLst/>
          </a:prstGeom>
          <a:noFill/>
          <a:ln w="9525">
            <a:noFill/>
            <a:miter lim="800000"/>
            <a:headEnd/>
            <a:tailEnd/>
          </a:ln>
        </p:spPr>
        <p:txBody>
          <a:bodyPr wrap="square">
            <a:spAutoFit/>
          </a:bodyPr>
          <a:lstStyle/>
          <a:p>
            <a:pPr marL="457200" lvl="0" indent="-457200" algn="l">
              <a:buFont typeface="Arial" panose="020B0604020202020204" pitchFamily="34" charset="0"/>
              <a:buChar char="•"/>
            </a:pPr>
            <a:r>
              <a:rPr lang="pt-BR" sz="2800" dirty="0"/>
              <a:t>Descreve “escolas inesperadamente bem-sucedidas”.</a:t>
            </a:r>
          </a:p>
          <a:p>
            <a:pPr marL="457200" lvl="0" indent="-457200" algn="l">
              <a:buFont typeface="Arial" panose="020B0604020202020204" pitchFamily="34" charset="0"/>
              <a:buChar char="•"/>
            </a:pPr>
            <a:r>
              <a:rPr lang="pt-BR" sz="2800" dirty="0"/>
              <a:t>Aquelas de alto desempenho que servem a um grande número de alunos de baixa renda. </a:t>
            </a:r>
          </a:p>
          <a:p>
            <a:pPr marL="457200" lvl="0" indent="-457200" algn="l">
              <a:buFont typeface="Arial" panose="020B0604020202020204" pitchFamily="34" charset="0"/>
              <a:buChar char="•"/>
            </a:pPr>
            <a:r>
              <a:rPr lang="pt-BR" sz="2800" dirty="0">
                <a:solidFill>
                  <a:srgbClr val="F6FFFA"/>
                </a:solidFill>
              </a:rPr>
              <a:t>A maioria dos diretores </a:t>
            </a:r>
            <a:r>
              <a:rPr lang="pt-BR" sz="2800" dirty="0"/>
              <a:t>trabalha arduamente, mas tem </a:t>
            </a:r>
            <a:r>
              <a:rPr lang="pt-BR" sz="2800" dirty="0">
                <a:solidFill>
                  <a:srgbClr val="F6FFFA"/>
                </a:solidFill>
              </a:rPr>
              <a:t>falta de conhecimento e </a:t>
            </a:r>
            <a:r>
              <a:rPr lang="pt-BR" sz="2800" dirty="0" smtClean="0">
                <a:solidFill>
                  <a:srgbClr val="F6FFFA"/>
                </a:solidFill>
              </a:rPr>
              <a:t>das </a:t>
            </a:r>
            <a:r>
              <a:rPr lang="pt-BR" sz="2800" dirty="0">
                <a:solidFill>
                  <a:srgbClr val="F6FFFA"/>
                </a:solidFill>
              </a:rPr>
              <a:t>habilidades </a:t>
            </a:r>
            <a:r>
              <a:rPr lang="pt-BR" sz="2800" dirty="0"/>
              <a:t>necessárias para melhorar as escolas.</a:t>
            </a:r>
          </a:p>
          <a:p>
            <a:pPr marL="457200" indent="-457200" algn="l">
              <a:buFont typeface="Arial"/>
              <a:buChar char="•"/>
            </a:pPr>
            <a:endParaRPr lang="en-GB" sz="2800" dirty="0" smtClean="0"/>
          </a:p>
          <a:p>
            <a:pPr marL="457200" indent="-457200" algn="l">
              <a:buFont typeface="Arial"/>
              <a:buChar char="•"/>
            </a:pPr>
            <a:endParaRPr lang="en-US" sz="20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pic>
        <p:nvPicPr>
          <p:cNvPr id="2" name="Picture 1" descr="Chenoweth book.jpe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990600"/>
            <a:ext cx="3657600" cy="5410200"/>
          </a:xfrm>
          <a:prstGeom prst="rect">
            <a:avLst/>
          </a:prstGeom>
        </p:spPr>
      </p:pic>
    </p:spTree>
    <p:extLst>
      <p:ext uri="{BB962C8B-B14F-4D97-AF65-F5344CB8AC3E}">
        <p14:creationId xmlns:p14="http://schemas.microsoft.com/office/powerpoint/2010/main" val="128274634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dirty="0" smtClean="0"/>
              <a:t>Algumas características-chave</a:t>
            </a:r>
          </a:p>
        </p:txBody>
      </p:sp>
      <p:sp>
        <p:nvSpPr>
          <p:cNvPr id="23555" name="TextBox 3"/>
          <p:cNvSpPr txBox="1">
            <a:spLocks noChangeArrowheads="1"/>
          </p:cNvSpPr>
          <p:nvPr/>
        </p:nvSpPr>
        <p:spPr bwMode="auto">
          <a:xfrm>
            <a:off x="533400" y="990600"/>
            <a:ext cx="8305800" cy="5262979"/>
          </a:xfrm>
          <a:prstGeom prst="rect">
            <a:avLst/>
          </a:prstGeom>
          <a:noFill/>
          <a:ln w="9525">
            <a:noFill/>
            <a:miter lim="800000"/>
            <a:headEnd/>
            <a:tailEnd/>
          </a:ln>
        </p:spPr>
        <p:txBody>
          <a:bodyPr wrap="square">
            <a:spAutoFit/>
          </a:bodyPr>
          <a:lstStyle/>
          <a:p>
            <a:pPr marL="457200" lvl="0" indent="-457200" algn="l">
              <a:buFont typeface="Arial" panose="020B0604020202020204" pitchFamily="34" charset="0"/>
              <a:buChar char="•"/>
            </a:pPr>
            <a:r>
              <a:rPr lang="pt-BR" sz="2800" dirty="0" smtClean="0"/>
              <a:t>Pensantes, deliberadas, eficientes </a:t>
            </a:r>
          </a:p>
          <a:p>
            <a:pPr marL="457200" lvl="0" indent="-457200" algn="l">
              <a:buFont typeface="Arial" panose="020B0604020202020204" pitchFamily="34" charset="0"/>
              <a:buChar char="•"/>
            </a:pPr>
            <a:r>
              <a:rPr lang="pt-BR" sz="2800" dirty="0" smtClean="0"/>
              <a:t>São escolas que implementam sistemas para melhorar o ensino.</a:t>
            </a:r>
          </a:p>
          <a:p>
            <a:pPr marL="457200" lvl="0" indent="-457200" algn="l">
              <a:buFont typeface="Arial" panose="020B0604020202020204" pitchFamily="34" charset="0"/>
              <a:buChar char="•"/>
            </a:pPr>
            <a:r>
              <a:rPr lang="pt-BR" sz="2800" dirty="0" smtClean="0"/>
              <a:t>Têm programas de desenvolvimento profissional</a:t>
            </a:r>
          </a:p>
          <a:p>
            <a:pPr marL="457200" lvl="0" indent="-457200" algn="l">
              <a:buFont typeface="Arial" panose="020B0604020202020204" pitchFamily="34" charset="0"/>
              <a:buChar char="•"/>
            </a:pPr>
            <a:r>
              <a:rPr lang="pt-BR" sz="2800" dirty="0" smtClean="0"/>
              <a:t>Liderança que trabalha arduamente para:</a:t>
            </a:r>
          </a:p>
          <a:p>
            <a:pPr algn="l"/>
            <a:r>
              <a:rPr lang="pt-BR" sz="2800" dirty="0" smtClean="0"/>
              <a:t>     -- estabelecer relacionamentos de confiança</a:t>
            </a:r>
          </a:p>
          <a:p>
            <a:pPr algn="l"/>
            <a:r>
              <a:rPr lang="pt-BR" sz="2800" dirty="0" smtClean="0"/>
              <a:t>     -- criar senso de urgência e propósito </a:t>
            </a:r>
          </a:p>
          <a:p>
            <a:pPr marL="457200" lvl="0" indent="-457200" algn="l">
              <a:buFont typeface="Arial" panose="020B0604020202020204" pitchFamily="34" charset="0"/>
              <a:buChar char="•"/>
            </a:pPr>
            <a:r>
              <a:rPr lang="pt-BR" sz="2800" dirty="0" smtClean="0"/>
              <a:t>Acreditam que os alunos são capazes de alcançar a excelência e buscam assegurar a oportunidade.</a:t>
            </a:r>
          </a:p>
          <a:p>
            <a:pPr marL="457200" lvl="0" indent="-457200" algn="l">
              <a:buFont typeface="Arial" panose="020B0604020202020204" pitchFamily="34" charset="0"/>
              <a:buChar char="•"/>
            </a:pPr>
            <a:r>
              <a:rPr lang="pt-BR" sz="2800" dirty="0" smtClean="0"/>
              <a:t>Criam uma cultura que celebra a excelência acadêmica e o progresso acadêmico. </a:t>
            </a:r>
          </a:p>
          <a:p>
            <a:pPr marL="466725" indent="-466725" algn="l">
              <a:buFont typeface="Arial"/>
              <a:buChar char="•"/>
            </a:pPr>
            <a:endParaRPr lang="pt-BR" sz="2400" b="0" dirty="0"/>
          </a:p>
        </p:txBody>
      </p:sp>
      <p:sp>
        <p:nvSpPr>
          <p:cNvPr id="7" name="Line 3"/>
          <p:cNvSpPr>
            <a:spLocks noChangeShapeType="1"/>
          </p:cNvSpPr>
          <p:nvPr/>
        </p:nvSpPr>
        <p:spPr bwMode="auto">
          <a:xfrm>
            <a:off x="457200" y="6553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06880543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600" dirty="0" smtClean="0"/>
              <a:t>Nossa Garantia</a:t>
            </a:r>
            <a:r>
              <a:rPr lang="pt-BR" sz="3200" b="1" dirty="0" smtClean="0"/>
              <a:t>	</a:t>
            </a:r>
          </a:p>
        </p:txBody>
      </p:sp>
      <p:sp>
        <p:nvSpPr>
          <p:cNvPr id="23555" name="TextBox 3"/>
          <p:cNvSpPr txBox="1">
            <a:spLocks noChangeArrowheads="1"/>
          </p:cNvSpPr>
          <p:nvPr/>
        </p:nvSpPr>
        <p:spPr bwMode="auto">
          <a:xfrm>
            <a:off x="533400" y="990600"/>
            <a:ext cx="8305800" cy="5016758"/>
          </a:xfrm>
          <a:prstGeom prst="rect">
            <a:avLst/>
          </a:prstGeom>
          <a:noFill/>
          <a:ln w="9525">
            <a:noFill/>
            <a:miter lim="800000"/>
            <a:headEnd/>
            <a:tailEnd/>
          </a:ln>
        </p:spPr>
        <p:txBody>
          <a:bodyPr wrap="square">
            <a:spAutoFit/>
          </a:bodyPr>
          <a:lstStyle/>
          <a:p>
            <a:pPr algn="l"/>
            <a:r>
              <a:rPr lang="pt-BR" sz="3200" dirty="0" smtClean="0"/>
              <a:t>“A ansiedade é cega, e não pode discernir o futuro; mas Jesus vê o fim desde o começo. Em toda dificuldade tem Ele um meio preparado para trazer alívio. Nosso Pai celestial tem </a:t>
            </a:r>
            <a:r>
              <a:rPr lang="pt-BR" sz="3200" dirty="0" smtClean="0">
                <a:solidFill>
                  <a:srgbClr val="F6FFFA"/>
                </a:solidFill>
              </a:rPr>
              <a:t>mil modos </a:t>
            </a:r>
            <a:r>
              <a:rPr lang="pt-BR" sz="3200" dirty="0" smtClean="0"/>
              <a:t>de providenciar em nosso favor, modos de que nada sabemos. Os que aceitam como único princípio tornar o serviço e a honra de Deus o supremo objetivo, hão de ver desvanecidas as perplexidades, e uma estrada plana diante de seus pés” (</a:t>
            </a:r>
            <a:r>
              <a:rPr lang="pt-BR" sz="2800" dirty="0" smtClean="0"/>
              <a:t>DTN, p. 228, 229).</a:t>
            </a:r>
            <a:endParaRPr lang="pt-BR" sz="2400" b="0" dirty="0"/>
          </a:p>
        </p:txBody>
      </p:sp>
      <p:sp>
        <p:nvSpPr>
          <p:cNvPr id="7" name="Line 3"/>
          <p:cNvSpPr>
            <a:spLocks noChangeShapeType="1"/>
          </p:cNvSpPr>
          <p:nvPr/>
        </p:nvSpPr>
        <p:spPr bwMode="auto">
          <a:xfrm>
            <a:off x="457200" y="64008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417107721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304800"/>
            <a:ext cx="7772400" cy="609600"/>
          </a:xfrm>
        </p:spPr>
        <p:txBody>
          <a:bodyPr/>
          <a:lstStyle/>
          <a:p>
            <a:r>
              <a:rPr lang="pt-BR" sz="3200" b="1" dirty="0" smtClean="0"/>
              <a:t>Nossa Oportunidade para Liderar	</a:t>
            </a:r>
          </a:p>
        </p:txBody>
      </p:sp>
      <p:sp>
        <p:nvSpPr>
          <p:cNvPr id="23555" name="TextBox 3"/>
          <p:cNvSpPr txBox="1">
            <a:spLocks noChangeArrowheads="1"/>
          </p:cNvSpPr>
          <p:nvPr/>
        </p:nvSpPr>
        <p:spPr bwMode="auto">
          <a:xfrm>
            <a:off x="533400" y="990600"/>
            <a:ext cx="8305800" cy="4524315"/>
          </a:xfrm>
          <a:prstGeom prst="rect">
            <a:avLst/>
          </a:prstGeom>
          <a:noFill/>
          <a:ln w="9525">
            <a:noFill/>
            <a:miter lim="800000"/>
            <a:headEnd/>
            <a:tailEnd/>
          </a:ln>
        </p:spPr>
        <p:txBody>
          <a:bodyPr wrap="square">
            <a:spAutoFit/>
          </a:bodyPr>
          <a:lstStyle/>
          <a:p>
            <a:pPr algn="l"/>
            <a:r>
              <a:rPr lang="pt-BR" sz="3200" dirty="0" smtClean="0"/>
              <a:t>As escolas adventistas têm uma tremenda oportunidade de se tornarem centros de excelência, especializadas em assegurar sucesso acadêmico aos alunos de baixa renda. As instituições adventistas podem se tornar modelos nacionais e mundiais para outras escolas quanto a como nutrir eficientemente, apoiar e assegurar a excelência acadêmica para alunos que nos procuram cujo preparo acadêmico não é bom.</a:t>
            </a:r>
            <a:endParaRPr lang="pt-BR" sz="2800" b="0" dirty="0"/>
          </a:p>
        </p:txBody>
      </p:sp>
      <p:sp>
        <p:nvSpPr>
          <p:cNvPr id="7" name="Line 3"/>
          <p:cNvSpPr>
            <a:spLocks noChangeShapeType="1"/>
          </p:cNvSpPr>
          <p:nvPr/>
        </p:nvSpPr>
        <p:spPr bwMode="auto">
          <a:xfrm>
            <a:off x="457200" y="6172200"/>
            <a:ext cx="8229600" cy="0"/>
          </a:xfrm>
          <a:prstGeom prst="line">
            <a:avLst/>
          </a:prstGeom>
          <a:noFill/>
          <a:ln w="19050">
            <a:solidFill>
              <a:schemeClr val="tx2"/>
            </a:solidFill>
            <a:round/>
            <a:headEnd/>
            <a:tailEnd/>
          </a:ln>
        </p:spPr>
        <p:txBody>
          <a:bodyPr/>
          <a:lstStyle/>
          <a:p>
            <a:endParaRPr lang="en-US" dirty="0"/>
          </a:p>
        </p:txBody>
      </p:sp>
      <p:sp>
        <p:nvSpPr>
          <p:cNvPr id="8" name="Line 3"/>
          <p:cNvSpPr>
            <a:spLocks noChangeShapeType="1"/>
          </p:cNvSpPr>
          <p:nvPr/>
        </p:nvSpPr>
        <p:spPr bwMode="auto">
          <a:xfrm>
            <a:off x="304800" y="914400"/>
            <a:ext cx="8229600" cy="0"/>
          </a:xfrm>
          <a:prstGeom prst="line">
            <a:avLst/>
          </a:prstGeom>
          <a:noFill/>
          <a:ln w="19050">
            <a:solidFill>
              <a:schemeClr val="tx2"/>
            </a:solidFill>
            <a:round/>
            <a:headEnd/>
            <a:tailEnd/>
          </a:ln>
        </p:spPr>
        <p:txBody>
          <a:bodyPr/>
          <a:lstStyle/>
          <a:p>
            <a:endParaRPr lang="en-US" dirty="0"/>
          </a:p>
        </p:txBody>
      </p:sp>
    </p:spTree>
    <p:extLst>
      <p:ext uri="{BB962C8B-B14F-4D97-AF65-F5344CB8AC3E}">
        <p14:creationId xmlns:p14="http://schemas.microsoft.com/office/powerpoint/2010/main" val="363598493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838200"/>
          </a:xfrm>
        </p:spPr>
        <p:txBody>
          <a:bodyPr/>
          <a:lstStyle/>
          <a:p>
            <a:pPr eaLnBrk="1" hangingPunct="1"/>
            <a:r>
              <a:rPr lang="pt-BR" sz="3600" b="1" dirty="0"/>
              <a:t>Temas Principais</a:t>
            </a:r>
            <a:endParaRPr lang="en-US" sz="3600" b="1" dirty="0" smtClean="0"/>
          </a:p>
        </p:txBody>
      </p:sp>
      <p:sp>
        <p:nvSpPr>
          <p:cNvPr id="36867" name="Rectangle 3"/>
          <p:cNvSpPr>
            <a:spLocks noGrp="1" noChangeArrowheads="1"/>
          </p:cNvSpPr>
          <p:nvPr>
            <p:ph type="body" idx="1"/>
          </p:nvPr>
        </p:nvSpPr>
        <p:spPr>
          <a:xfrm>
            <a:off x="609600" y="1066800"/>
            <a:ext cx="8077200" cy="5257800"/>
          </a:xfrm>
        </p:spPr>
        <p:txBody>
          <a:bodyPr/>
          <a:lstStyle/>
          <a:p>
            <a:pPr marL="514350" indent="-514350" eaLnBrk="1" hangingPunct="1">
              <a:lnSpc>
                <a:spcPct val="90000"/>
              </a:lnSpc>
              <a:spcBef>
                <a:spcPct val="25000"/>
              </a:spcBef>
              <a:spcAft>
                <a:spcPct val="25000"/>
              </a:spcAft>
              <a:buFont typeface="+mj-lt"/>
              <a:buAutoNum type="arabicPeriod"/>
            </a:pPr>
            <a:endParaRPr lang="en-US" dirty="0" smtClean="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6FFFA"/>
                </a:solidFill>
              </a:rPr>
              <a:t>Desafio de Reter o Jovem</a:t>
            </a:r>
          </a:p>
          <a:p>
            <a:pPr marL="514350" indent="-514350" eaLnBrk="1" hangingPunct="1">
              <a:lnSpc>
                <a:spcPct val="90000"/>
              </a:lnSpc>
              <a:spcBef>
                <a:spcPct val="25000"/>
              </a:spcBef>
              <a:spcAft>
                <a:spcPct val="25000"/>
              </a:spcAft>
              <a:buFont typeface="+mj-lt"/>
              <a:buAutoNum type="arabicPeriod"/>
            </a:pPr>
            <a:endParaRPr lang="pt-BR" dirty="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FFF00"/>
                </a:solidFill>
              </a:rPr>
              <a:t>Desafio </a:t>
            </a:r>
            <a:r>
              <a:rPr lang="pt-BR" dirty="0" smtClean="0">
                <a:solidFill>
                  <a:srgbClr val="FFFF00"/>
                </a:solidFill>
              </a:rPr>
              <a:t>de </a:t>
            </a:r>
            <a:r>
              <a:rPr lang="pt-BR" dirty="0">
                <a:solidFill>
                  <a:srgbClr val="FFFF00"/>
                </a:solidFill>
              </a:rPr>
              <a:t>prover educação de alta qualidade</a:t>
            </a:r>
          </a:p>
          <a:p>
            <a:pPr marL="0" indent="0" eaLnBrk="1" hangingPunct="1">
              <a:lnSpc>
                <a:spcPct val="90000"/>
              </a:lnSpc>
              <a:spcBef>
                <a:spcPct val="25000"/>
              </a:spcBef>
              <a:spcAft>
                <a:spcPct val="25000"/>
              </a:spcAft>
              <a:buNone/>
            </a:pPr>
            <a:endParaRPr lang="pt-BR" dirty="0">
              <a:solidFill>
                <a:srgbClr val="FFFF00"/>
              </a:solidFill>
            </a:endParaRPr>
          </a:p>
          <a:p>
            <a:pPr marL="514350" indent="-514350" eaLnBrk="1" hangingPunct="1">
              <a:lnSpc>
                <a:spcPct val="90000"/>
              </a:lnSpc>
              <a:spcBef>
                <a:spcPct val="25000"/>
              </a:spcBef>
              <a:spcAft>
                <a:spcPct val="25000"/>
              </a:spcAft>
              <a:buFont typeface="+mj-lt"/>
              <a:buAutoNum type="arabicPeriod"/>
            </a:pPr>
            <a:r>
              <a:rPr lang="pt-BR" dirty="0">
                <a:solidFill>
                  <a:srgbClr val="FFFF00"/>
                </a:solidFill>
              </a:rPr>
              <a:t>Desafio de tornar a educação adventista acessível a nossos constituintes</a:t>
            </a:r>
          </a:p>
        </p:txBody>
      </p:sp>
      <p:sp>
        <p:nvSpPr>
          <p:cNvPr id="36868" name="Line 4"/>
          <p:cNvSpPr>
            <a:spLocks noChangeShapeType="1"/>
          </p:cNvSpPr>
          <p:nvPr/>
        </p:nvSpPr>
        <p:spPr bwMode="auto">
          <a:xfrm>
            <a:off x="457200" y="1066800"/>
            <a:ext cx="8229600" cy="0"/>
          </a:xfrm>
          <a:prstGeom prst="line">
            <a:avLst/>
          </a:prstGeom>
          <a:noFill/>
          <a:ln w="28575">
            <a:solidFill>
              <a:schemeClr val="tx2"/>
            </a:solidFill>
            <a:round/>
            <a:headEnd/>
            <a:tailEnd/>
          </a:ln>
        </p:spPr>
        <p:txBody>
          <a:bodyPr/>
          <a:lstStyle/>
          <a:p>
            <a:endParaRPr lang="en-US" dirty="0"/>
          </a:p>
        </p:txBody>
      </p:sp>
      <p:sp>
        <p:nvSpPr>
          <p:cNvPr id="36869" name="Line 5"/>
          <p:cNvSpPr>
            <a:spLocks noChangeShapeType="1"/>
          </p:cNvSpPr>
          <p:nvPr/>
        </p:nvSpPr>
        <p:spPr bwMode="auto">
          <a:xfrm>
            <a:off x="381000" y="6477000"/>
            <a:ext cx="8229600" cy="0"/>
          </a:xfrm>
          <a:prstGeom prst="line">
            <a:avLst/>
          </a:prstGeom>
          <a:noFill/>
          <a:ln w="28575">
            <a:solidFill>
              <a:schemeClr val="tx2"/>
            </a:solidFill>
            <a:round/>
            <a:headEnd/>
            <a:tailEnd/>
          </a:ln>
        </p:spPr>
        <p:txBody>
          <a:bodyPr/>
          <a:lstStyle/>
          <a:p>
            <a:endParaRPr lang="en-US" dirty="0"/>
          </a:p>
        </p:txBody>
      </p:sp>
    </p:spTree>
    <p:extLst>
      <p:ext uri="{BB962C8B-B14F-4D97-AF65-F5344CB8AC3E}">
        <p14:creationId xmlns:p14="http://schemas.microsoft.com/office/powerpoint/2010/main" val="165263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pt-BR" sz="3600" dirty="0" smtClean="0"/>
              <a:t>Atrito</a:t>
            </a:r>
            <a:endParaRPr lang="pt-BR" sz="3600" dirty="0"/>
          </a:p>
        </p:txBody>
      </p:sp>
      <p:sp>
        <p:nvSpPr>
          <p:cNvPr id="4" name="Content Placeholder 3"/>
          <p:cNvSpPr>
            <a:spLocks noGrp="1"/>
          </p:cNvSpPr>
          <p:nvPr>
            <p:ph idx="1"/>
          </p:nvPr>
        </p:nvSpPr>
        <p:spPr>
          <a:xfrm>
            <a:off x="381000" y="914400"/>
            <a:ext cx="8077200" cy="5257800"/>
          </a:xfrm>
        </p:spPr>
        <p:txBody>
          <a:bodyPr/>
          <a:lstStyle/>
          <a:p>
            <a:r>
              <a:rPr lang="pt-BR" dirty="0" smtClean="0"/>
              <a:t>No período de cinco anos, 2010 - 2014, 6,2 milhões de novos membros.</a:t>
            </a:r>
          </a:p>
          <a:p>
            <a:r>
              <a:rPr lang="pt-BR" dirty="0" smtClean="0"/>
              <a:t>Durante o mesmo período, 3,7 de membros deixaram a igreja.</a:t>
            </a:r>
          </a:p>
          <a:p>
            <a:r>
              <a:rPr lang="pt-BR" dirty="0" smtClean="0"/>
              <a:t>Exceto por morte, a </a:t>
            </a:r>
            <a:r>
              <a:rPr lang="pt-BR" dirty="0" smtClean="0">
                <a:solidFill>
                  <a:srgbClr val="F6FFFA"/>
                </a:solidFill>
              </a:rPr>
              <a:t>taxa da perda líquida para o quinquênio é de 60 para 100 novos membros.  </a:t>
            </a:r>
          </a:p>
          <a:p>
            <a:r>
              <a:rPr lang="pt-BR" dirty="0" smtClean="0"/>
              <a:t>Essa perda, assombrosamente alta, se deve, em parte, às auditorias de membros.</a:t>
            </a:r>
            <a:endParaRPr lang="pt-BR"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275590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28600"/>
            <a:ext cx="9144000" cy="685800"/>
          </a:xfrm>
        </p:spPr>
        <p:txBody>
          <a:bodyPr/>
          <a:lstStyle/>
          <a:p>
            <a:r>
              <a:rPr lang="pt-BR" sz="3600" dirty="0" smtClean="0"/>
              <a:t>Atrito-2</a:t>
            </a:r>
            <a:endParaRPr lang="pt-BR" sz="3600" dirty="0"/>
          </a:p>
        </p:txBody>
      </p:sp>
      <p:sp>
        <p:nvSpPr>
          <p:cNvPr id="4" name="Content Placeholder 3"/>
          <p:cNvSpPr>
            <a:spLocks noGrp="1"/>
          </p:cNvSpPr>
          <p:nvPr>
            <p:ph idx="1"/>
          </p:nvPr>
        </p:nvSpPr>
        <p:spPr>
          <a:xfrm>
            <a:off x="381000" y="914400"/>
            <a:ext cx="8077200" cy="5257800"/>
          </a:xfrm>
        </p:spPr>
        <p:txBody>
          <a:bodyPr/>
          <a:lstStyle/>
          <a:p>
            <a:r>
              <a:rPr lang="pt-BR" dirty="0" smtClean="0"/>
              <a:t>Auditoria de membros: processo de identificar e remover </a:t>
            </a:r>
            <a:r>
              <a:rPr lang="pt-BR" dirty="0"/>
              <a:t>pessoas que deixaram a </a:t>
            </a:r>
            <a:r>
              <a:rPr lang="pt-BR" dirty="0" smtClean="0"/>
              <a:t>igreja da lista de membros.</a:t>
            </a:r>
          </a:p>
          <a:p>
            <a:r>
              <a:rPr lang="pt-BR" sz="3600" dirty="0" smtClean="0"/>
              <a:t>Considerando-se os 15 anos anteriores da rodada recente de auditorias completas, as perdas são de 48 para 100 novos membros.</a:t>
            </a:r>
            <a:endParaRPr lang="pt-BR" sz="3600" dirty="0"/>
          </a:p>
        </p:txBody>
      </p:sp>
      <p:sp>
        <p:nvSpPr>
          <p:cNvPr id="16387" name="Line 4"/>
          <p:cNvSpPr>
            <a:spLocks noChangeShapeType="1"/>
          </p:cNvSpPr>
          <p:nvPr/>
        </p:nvSpPr>
        <p:spPr bwMode="auto">
          <a:xfrm>
            <a:off x="457200" y="9144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5" name="Line 4"/>
          <p:cNvSpPr>
            <a:spLocks noChangeShapeType="1"/>
          </p:cNvSpPr>
          <p:nvPr/>
        </p:nvSpPr>
        <p:spPr bwMode="auto">
          <a:xfrm>
            <a:off x="381000" y="6096000"/>
            <a:ext cx="8229600"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pPr algn="l" eaLnBrk="1" hangingPunct="1">
              <a:spcBef>
                <a:spcPct val="20000"/>
              </a:spcBef>
            </a:pPr>
            <a:endParaRPr lang="en-US" sz="2400" b="1" dirty="0">
              <a:solidFill>
                <a:srgbClr val="FFFF00"/>
              </a:solidFill>
              <a:latin typeface="Times New Roman" charset="0"/>
              <a:ea typeface="MS PGothic" charset="0"/>
              <a:cs typeface="MS PGothic" charset="0"/>
            </a:endParaRPr>
          </a:p>
        </p:txBody>
      </p:sp>
      <p:sp>
        <p:nvSpPr>
          <p:cNvPr id="2" name="TextBox 1"/>
          <p:cNvSpPr txBox="1"/>
          <p:nvPr/>
        </p:nvSpPr>
        <p:spPr>
          <a:xfrm>
            <a:off x="457200" y="6096001"/>
            <a:ext cx="6019800" cy="400110"/>
          </a:xfrm>
          <a:prstGeom prst="rect">
            <a:avLst/>
          </a:prstGeom>
          <a:noFill/>
        </p:spPr>
        <p:txBody>
          <a:bodyPr wrap="square" rtlCol="0">
            <a:spAutoFit/>
          </a:bodyPr>
          <a:lstStyle/>
          <a:p>
            <a:pPr algn="l" eaLnBrk="1" hangingPunct="1">
              <a:spcBef>
                <a:spcPct val="20000"/>
              </a:spcBef>
            </a:pPr>
            <a:r>
              <a:rPr lang="en-US" sz="2000" dirty="0" smtClean="0">
                <a:solidFill>
                  <a:srgbClr val="FFFF00"/>
                </a:solidFill>
                <a:latin typeface="Times New Roman" charset="0"/>
                <a:ea typeface="MS PGothic" charset="0"/>
                <a:cs typeface="MS PGothic" charset="0"/>
              </a:rPr>
              <a:t>GT Ng, Adventist Review, 2015</a:t>
            </a:r>
            <a:endParaRPr lang="en-US" sz="2000" dirty="0">
              <a:solidFill>
                <a:srgbClr val="FFFF00"/>
              </a:solidFill>
              <a:latin typeface="Times New Roman" charset="0"/>
              <a:ea typeface="MS PGothic" charset="0"/>
              <a:cs typeface="MS PGothic" charset="0"/>
            </a:endParaRPr>
          </a:p>
        </p:txBody>
      </p:sp>
    </p:spTree>
    <p:extLst>
      <p:ext uri="{BB962C8B-B14F-4D97-AF65-F5344CB8AC3E}">
        <p14:creationId xmlns:p14="http://schemas.microsoft.com/office/powerpoint/2010/main" val="143926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0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
      <a:dk1>
        <a:srgbClr val="808080"/>
      </a:dk1>
      <a:lt1>
        <a:srgbClr val="FFFF00"/>
      </a:lt1>
      <a:dk2>
        <a:srgbClr val="000099"/>
      </a:dk2>
      <a:lt2>
        <a:srgbClr val="FFFF00"/>
      </a:lt2>
      <a:accent1>
        <a:srgbClr val="00CC99"/>
      </a:accent1>
      <a:accent2>
        <a:srgbClr val="3333CC"/>
      </a:accent2>
      <a:accent3>
        <a:srgbClr val="AAAACA"/>
      </a:accent3>
      <a:accent4>
        <a:srgbClr val="DADA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tab pos="723900" algn="l"/>
            <a:tab pos="1035050" algn="ctr"/>
          </a:tabLst>
          <a:defRPr kumimoji="0" lang="en-US"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6779</TotalTime>
  <Words>4282</Words>
  <Application>Microsoft Macintosh PowerPoint</Application>
  <PresentationFormat>Presentación en pantalla (4:3)</PresentationFormat>
  <Paragraphs>378</Paragraphs>
  <Slides>67</Slides>
  <Notes>13</Notes>
  <HiddenSlides>0</HiddenSlides>
  <MMClips>0</MMClips>
  <ScaleCrop>false</ScaleCrop>
  <HeadingPairs>
    <vt:vector size="8" baseType="variant">
      <vt:variant>
        <vt:lpstr>Fuentes usadas</vt:lpstr>
      </vt:variant>
      <vt:variant>
        <vt:i4>7</vt:i4>
      </vt:variant>
      <vt:variant>
        <vt:lpstr>Tema</vt:lpstr>
      </vt:variant>
      <vt:variant>
        <vt:i4>5</vt:i4>
      </vt:variant>
      <vt:variant>
        <vt:lpstr>Servidores OLE incrustados</vt:lpstr>
      </vt:variant>
      <vt:variant>
        <vt:i4>3</vt:i4>
      </vt:variant>
      <vt:variant>
        <vt:lpstr>Títulos de diapositiva</vt:lpstr>
      </vt:variant>
      <vt:variant>
        <vt:i4>67</vt:i4>
      </vt:variant>
    </vt:vector>
  </HeadingPairs>
  <TitlesOfParts>
    <vt:vector size="82" baseType="lpstr">
      <vt:lpstr>Calibri</vt:lpstr>
      <vt:lpstr>MS PGothic</vt:lpstr>
      <vt:lpstr>ＭＳ Ｐゴシック</vt:lpstr>
      <vt:lpstr>Segoe UI Black</vt:lpstr>
      <vt:lpstr>Times New Roman</vt:lpstr>
      <vt:lpstr>宋体</vt:lpstr>
      <vt:lpstr>Arial</vt:lpstr>
      <vt:lpstr>1_Default Design</vt:lpstr>
      <vt:lpstr>Default Design</vt:lpstr>
      <vt:lpstr>2_Default Design</vt:lpstr>
      <vt:lpstr>20_Default Design</vt:lpstr>
      <vt:lpstr>3_Default Design</vt:lpstr>
      <vt:lpstr>Planilha</vt:lpstr>
      <vt:lpstr>Worksheet</vt:lpstr>
      <vt:lpstr>Chart</vt:lpstr>
      <vt:lpstr> Aumentando o Acesso de Alunos no Ensino Fundamental e Médio Um Desafio para a Educação Adventista no Século 21 </vt:lpstr>
      <vt:lpstr>Presentación de PowerPoint</vt:lpstr>
      <vt:lpstr>Investimento da Educação Adventista</vt:lpstr>
      <vt:lpstr>Retorno do Investimento (Educação Adventista)</vt:lpstr>
      <vt:lpstr>Presentación de PowerPoint</vt:lpstr>
      <vt:lpstr>Temas Principais</vt:lpstr>
      <vt:lpstr>Temas Principais</vt:lpstr>
      <vt:lpstr>Atrito</vt:lpstr>
      <vt:lpstr>Atrito-2</vt:lpstr>
      <vt:lpstr>Retenção: Adesões vs. baixas,  2000–2012</vt:lpstr>
      <vt:lpstr>Perda de nossos jovens</vt:lpstr>
      <vt:lpstr>Nosso Papel na Perda dos Jovens</vt:lpstr>
      <vt:lpstr>Nossa Condição Laodiceana</vt:lpstr>
      <vt:lpstr>Reafirmar Nossa Missão</vt:lpstr>
      <vt:lpstr>Três Prognosticadores para o Jovem Adventista Se Comprometer</vt:lpstr>
      <vt:lpstr>Temas Principais</vt:lpstr>
      <vt:lpstr>O que os pais adventistas estão buscando</vt:lpstr>
      <vt:lpstr>O Outro Lado</vt:lpstr>
      <vt:lpstr>Desafios no lidar com a Qualidade Educacional</vt:lpstr>
      <vt:lpstr>Pesquisa Demográfica da Igreja Adventista do Sétimo Dia na América do Norte</vt:lpstr>
      <vt:lpstr>Baixo Perfil Econômico de Muitas Famílias Adventistas </vt:lpstr>
      <vt:lpstr>O Modelo Americano Não É Único </vt:lpstr>
      <vt:lpstr>Implicações da Baixa Renda</vt:lpstr>
      <vt:lpstr>SAT = Teste de Aptidão Escolar</vt:lpstr>
      <vt:lpstr>OU Teste de Riqueza do Aluno?</vt:lpstr>
      <vt:lpstr> PONTUAÇÃO SAT pela Renda Familiar</vt:lpstr>
      <vt:lpstr> PONTUAÇÃO SAT pela Renda Familiar</vt:lpstr>
      <vt:lpstr>Chaves para a Excelência</vt:lpstr>
      <vt:lpstr>Só o dinheiro não é suficiente</vt:lpstr>
      <vt:lpstr>A Primazia da Qualidade do Professor</vt:lpstr>
      <vt:lpstr>O Exemplo de Jesus</vt:lpstr>
      <vt:lpstr>Deus Pede a Excelência</vt:lpstr>
      <vt:lpstr>A Liderança é Importante</vt:lpstr>
      <vt:lpstr>Necessidade de “Abençoadas Subtrações”</vt:lpstr>
      <vt:lpstr>Papel de nossas Universidades </vt:lpstr>
      <vt:lpstr>Programas de Verão </vt:lpstr>
      <vt:lpstr>Programa de Verão -ULL  </vt:lpstr>
      <vt:lpstr>Incubadores para Inovação </vt:lpstr>
      <vt:lpstr>Temas Principais</vt:lpstr>
      <vt:lpstr>Pesquisa Demográfica da Igreja Adventista do Sétimo Dia na América do Norte</vt:lpstr>
      <vt:lpstr>Desafio para muitos pais adventistas</vt:lpstr>
      <vt:lpstr>A mudança demográfica da DNA destaca esse desafio</vt:lpstr>
      <vt:lpstr>Etnicidade</vt:lpstr>
      <vt:lpstr>Tendências na Etnicidade</vt:lpstr>
      <vt:lpstr>Etnicidade em Contexto</vt:lpstr>
      <vt:lpstr>Há Grandes Diferenças Raciais/Étnicas no Status Socioeconômico Baixo</vt:lpstr>
      <vt:lpstr>Renda Média da Família e Raça, 2015</vt:lpstr>
      <vt:lpstr>Riqueza Média e Raça, 2011</vt:lpstr>
      <vt:lpstr>Renda Média da Família, 2009/10-2012/13</vt:lpstr>
      <vt:lpstr>Renda Média da Família, 2009/10-2012/13</vt:lpstr>
      <vt:lpstr>Raça e Riqueza, Reino Unido, 2009 </vt:lpstr>
      <vt:lpstr>O que podemos fazer? </vt:lpstr>
      <vt:lpstr>A Solução dos 5%</vt:lpstr>
      <vt:lpstr>Aprender dos Católicos?</vt:lpstr>
      <vt:lpstr>Iniciativa Phaedrus</vt:lpstr>
      <vt:lpstr>Iniciativa Phaedrus -II</vt:lpstr>
      <vt:lpstr>Faculdade de graça</vt:lpstr>
      <vt:lpstr>Faculdade de Ozarks </vt:lpstr>
      <vt:lpstr>Oportunidades de Trabalho</vt:lpstr>
      <vt:lpstr>Nossa Maior Necessidade</vt:lpstr>
      <vt:lpstr>Reavivamento e Reforma</vt:lpstr>
      <vt:lpstr>Mente aberta é a chave para a Unidade</vt:lpstr>
      <vt:lpstr>Algumas questões difíceis a serem consideradas</vt:lpstr>
      <vt:lpstr>As evidências são muitas</vt:lpstr>
      <vt:lpstr>Algumas características-chave</vt:lpstr>
      <vt:lpstr>Nossa Garantia </vt:lpstr>
      <vt:lpstr>Nossa Oportunidade para Liderar </vt:lpstr>
    </vt:vector>
  </TitlesOfParts>
  <Company>University of Michigan</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tmatelsk</dc:creator>
  <cp:lastModifiedBy>Usuario de Microsoft Office</cp:lastModifiedBy>
  <cp:revision>501</cp:revision>
  <dcterms:created xsi:type="dcterms:W3CDTF">2004-05-14T14:30:04Z</dcterms:created>
  <dcterms:modified xsi:type="dcterms:W3CDTF">2017-07-31T13:35:22Z</dcterms:modified>
</cp:coreProperties>
</file>